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6"/>
  </p:notesMasterIdLst>
  <p:handoutMasterIdLst>
    <p:handoutMasterId r:id="rId47"/>
  </p:handoutMasterIdLst>
  <p:sldIdLst>
    <p:sldId id="266" r:id="rId2"/>
    <p:sldId id="256" r:id="rId3"/>
    <p:sldId id="261" r:id="rId4"/>
    <p:sldId id="257" r:id="rId5"/>
    <p:sldId id="258" r:id="rId6"/>
    <p:sldId id="259" r:id="rId7"/>
    <p:sldId id="275" r:id="rId8"/>
    <p:sldId id="277" r:id="rId9"/>
    <p:sldId id="276" r:id="rId10"/>
    <p:sldId id="260" r:id="rId11"/>
    <p:sldId id="278" r:id="rId12"/>
    <p:sldId id="279" r:id="rId13"/>
    <p:sldId id="262" r:id="rId14"/>
    <p:sldId id="282" r:id="rId15"/>
    <p:sldId id="283" r:id="rId16"/>
    <p:sldId id="263" r:id="rId17"/>
    <p:sldId id="264" r:id="rId18"/>
    <p:sldId id="274" r:id="rId19"/>
    <p:sldId id="281" r:id="rId20"/>
    <p:sldId id="296" r:id="rId21"/>
    <p:sldId id="297" r:id="rId22"/>
    <p:sldId id="298" r:id="rId23"/>
    <p:sldId id="267" r:id="rId24"/>
    <p:sldId id="299" r:id="rId25"/>
    <p:sldId id="301" r:id="rId26"/>
    <p:sldId id="287" r:id="rId27"/>
    <p:sldId id="284" r:id="rId28"/>
    <p:sldId id="302" r:id="rId29"/>
    <p:sldId id="285" r:id="rId30"/>
    <p:sldId id="303" r:id="rId31"/>
    <p:sldId id="268" r:id="rId32"/>
    <p:sldId id="269" r:id="rId33"/>
    <p:sldId id="270" r:id="rId34"/>
    <p:sldId id="300" r:id="rId35"/>
    <p:sldId id="271" r:id="rId36"/>
    <p:sldId id="289" r:id="rId37"/>
    <p:sldId id="272" r:id="rId38"/>
    <p:sldId id="291" r:id="rId39"/>
    <p:sldId id="273" r:id="rId40"/>
    <p:sldId id="292" r:id="rId41"/>
    <p:sldId id="265" r:id="rId42"/>
    <p:sldId id="293" r:id="rId43"/>
    <p:sldId id="294" r:id="rId44"/>
    <p:sldId id="295" r:id="rId45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29" autoAdjust="0"/>
  </p:normalViewPr>
  <p:slideViewPr>
    <p:cSldViewPr>
      <p:cViewPr varScale="1">
        <p:scale>
          <a:sx n="74" d="100"/>
          <a:sy n="74" d="100"/>
        </p:scale>
        <p:origin x="-10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36" y="-8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9E46159-2C36-43A6-88CA-EB3BC591BBC8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B0A380D-6524-40D2-AE73-D7ECF704E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C7CC10B-BB25-4BDA-A3A2-EAC75CF475C7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1C658BF-F7E1-4C29-A2E5-309C25C50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Прочие направления подготовки в ВУЗах и их филиалов, расположенных на территории Ленинградской области содержат в себе более 30 специальностей гуманитарного и технического профиля. </a:t>
            </a: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B26F27-EAC2-4B4F-8B14-732BCE81A9F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CA427-2497-445A-A5DC-86A4CE52DF82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089AA-0E2C-4681-B1EE-83D779436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0467-6D2B-48B3-96CA-2826F87F0B88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3E88D-877E-4421-86A8-B1882DB92D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6F197-9299-4D1F-9747-611AD924077E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43204-ED6A-4F52-80E8-F459F1368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DF72A-293D-4BE9-A08E-775CB4F3C24E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A25A0-1195-4070-985D-18B077B17E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9B114-E7FE-4ED5-916F-54FA332510EF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0C955-83BC-4C6F-A213-BA2F2AD8FE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5FAFE-B551-4E42-890C-30D70A8531CC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F4757-1DCF-4F8C-931E-169FEA1442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8BBB-3E46-4E8B-BDF9-9F214204CA78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C3F76-718D-4D9F-8218-B869A2FB24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923FC-1C42-4215-9CEC-55E259185C36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05533-F801-49A8-A568-872A2EF54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9E00E-58A7-48F3-882E-156E8EAC6A7D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428AC-954C-4F24-B3B0-3D01F77D2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6B85A-EC6B-4F12-809C-B3358B3A489B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22560-9CBC-493E-B2BE-1DD0ACA2A8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37EE4-6411-4B07-8A95-F840DD9A28BE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CB882-01C5-44D4-82F7-C5C452BA0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D57340-B9F2-4557-9EF9-17B90F20E1B8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C56F91-6BF7-414A-9940-F89CF1DD81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20" r:id="rId3"/>
    <p:sldLayoutId id="2147483717" r:id="rId4"/>
    <p:sldLayoutId id="2147483716" r:id="rId5"/>
    <p:sldLayoutId id="2147483715" r:id="rId6"/>
    <p:sldLayoutId id="2147483714" r:id="rId7"/>
    <p:sldLayoutId id="2147483713" r:id="rId8"/>
    <p:sldLayoutId id="2147483712" r:id="rId9"/>
    <p:sldLayoutId id="2147483711" r:id="rId10"/>
    <p:sldLayoutId id="214748371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260350"/>
            <a:ext cx="8497888" cy="5905500"/>
          </a:xfrm>
        </p:spPr>
        <p:txBody>
          <a:bodyPr/>
          <a:lstStyle/>
          <a:p>
            <a:r>
              <a:rPr lang="ru-RU" sz="5400" smtClean="0"/>
              <a:t>Концепция развития </a:t>
            </a:r>
          </a:p>
          <a:p>
            <a:r>
              <a:rPr lang="ru-RU" sz="5400" smtClean="0"/>
              <a:t>системы профессиональной ориентации молодежи Ленинградской области </a:t>
            </a:r>
          </a:p>
          <a:p>
            <a:r>
              <a:rPr lang="ru-RU" sz="5400" smtClean="0"/>
              <a:t>на условиях межотраслевого взаимодействия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229600" cy="149959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НАПРАВЛЕНИЯ КОНЦЕПЦИИ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2133600"/>
            <a:ext cx="8640762" cy="4103688"/>
          </a:xfrm>
        </p:spPr>
        <p:txBody>
          <a:bodyPr>
            <a:normAutofit fontScale="92500" lnSpcReduction="10000"/>
          </a:bodyPr>
          <a:lstStyle/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300" b="1" dirty="0" smtClean="0">
                <a:solidFill>
                  <a:schemeClr val="bg1"/>
                </a:solidFill>
              </a:rPr>
              <a:t>       1. Создание </a:t>
            </a:r>
            <a:r>
              <a:rPr lang="ru-RU" sz="4300" b="1" dirty="0">
                <a:solidFill>
                  <a:schemeClr val="bg1"/>
                </a:solidFill>
              </a:rPr>
              <a:t>и последовательное развитие системы профессиональной ориентации, обеспечивающей молодежи равные возможности получения помощи </a:t>
            </a:r>
            <a:r>
              <a:rPr lang="ru-RU" sz="4300" b="1" dirty="0" smtClean="0">
                <a:solidFill>
                  <a:schemeClr val="bg1"/>
                </a:solidFill>
              </a:rPr>
              <a:t>     в </a:t>
            </a:r>
            <a:r>
              <a:rPr lang="ru-RU" sz="4300" b="1" dirty="0">
                <a:solidFill>
                  <a:schemeClr val="bg1"/>
                </a:solidFill>
              </a:rPr>
              <a:t>профессиональном </a:t>
            </a:r>
            <a:r>
              <a:rPr lang="ru-RU" sz="4300" b="1" dirty="0" smtClean="0">
                <a:solidFill>
                  <a:schemeClr val="bg1"/>
                </a:solidFill>
              </a:rPr>
              <a:t>самоопределении. </a:t>
            </a:r>
            <a:endParaRPr lang="ru-RU" sz="4300" b="1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300" dirty="0" smtClean="0"/>
              <a:t>НАПРАВЛЕНИЯ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5300" dirty="0" smtClean="0"/>
              <a:t>КОНЦЕПЦИИ</a:t>
            </a:r>
            <a:endParaRPr lang="ru-RU" dirty="0"/>
          </a:p>
        </p:txBody>
      </p:sp>
      <p:sp>
        <p:nvSpPr>
          <p:cNvPr id="2662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Font typeface="Wingdings 2" pitchFamily="18" charset="2"/>
              <a:buNone/>
            </a:pPr>
            <a:r>
              <a:rPr lang="ru-RU" sz="4000" b="1" smtClean="0">
                <a:solidFill>
                  <a:schemeClr val="bg1"/>
                </a:solidFill>
              </a:rPr>
              <a:t>       </a:t>
            </a:r>
          </a:p>
          <a:p>
            <a:pPr marL="136525" indent="0">
              <a:buFont typeface="Wingdings 2" pitchFamily="18" charset="2"/>
              <a:buNone/>
            </a:pPr>
            <a:r>
              <a:rPr lang="ru-RU" sz="4000" b="1" smtClean="0">
                <a:solidFill>
                  <a:schemeClr val="bg1"/>
                </a:solidFill>
              </a:rPr>
              <a:t>    2. Создание механизма информационной поддержки выбора профессии учащимися школ.</a:t>
            </a:r>
          </a:p>
          <a:p>
            <a:pPr marL="136525" indent="0">
              <a:buFont typeface="Wingdings 2" pitchFamily="18" charset="2"/>
              <a:buNone/>
            </a:pPr>
            <a:endParaRPr lang="ru-RU" sz="40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300" dirty="0" smtClean="0"/>
              <a:t>НАПРАВЛЕНИЯ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5300" dirty="0" smtClean="0"/>
              <a:t>КОНЦЕПЦИИ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000" b="1" dirty="0" smtClean="0">
                <a:solidFill>
                  <a:schemeClr val="bg1"/>
                </a:solidFill>
              </a:rPr>
              <a:t>     3</a:t>
            </a:r>
            <a:r>
              <a:rPr lang="ru-RU" sz="4000" b="1" dirty="0">
                <a:solidFill>
                  <a:schemeClr val="bg1"/>
                </a:solidFill>
              </a:rPr>
              <a:t>. Организация средствами массовой информации пропаганды и популяризации наиболее востребованных профессий на рынке труда </a:t>
            </a:r>
            <a:r>
              <a:rPr lang="ru-RU" sz="4000" b="1" dirty="0" smtClean="0">
                <a:solidFill>
                  <a:schemeClr val="bg1"/>
                </a:solidFill>
              </a:rPr>
              <a:t>            и </a:t>
            </a:r>
            <a:r>
              <a:rPr lang="ru-RU" sz="4000" b="1" dirty="0">
                <a:solidFill>
                  <a:schemeClr val="bg1"/>
                </a:solidFill>
              </a:rPr>
              <a:t>формирования позитивного имиджа рабочих профессий.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229600" cy="83326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Исполнители концепции</a:t>
            </a:r>
            <a:endParaRPr lang="ru-RU" dirty="0"/>
          </a:p>
        </p:txBody>
      </p:sp>
      <p:sp>
        <p:nvSpPr>
          <p:cNvPr id="2867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1196975"/>
            <a:ext cx="9001125" cy="5184775"/>
          </a:xfrm>
        </p:spPr>
        <p:txBody>
          <a:bodyPr/>
          <a:lstStyle/>
          <a:p>
            <a:pPr algn="l"/>
            <a:r>
              <a:rPr lang="ru-RU" sz="4000" b="1" smtClean="0">
                <a:solidFill>
                  <a:schemeClr val="bg1"/>
                </a:solidFill>
              </a:rPr>
              <a:t>            - комитет общего                         и профессионального образования Ленинградской области;</a:t>
            </a:r>
          </a:p>
          <a:p>
            <a:pPr algn="l"/>
            <a:endParaRPr lang="ru-RU" sz="4000" b="1" smtClean="0">
              <a:solidFill>
                <a:schemeClr val="bg1"/>
              </a:solidFill>
            </a:endParaRPr>
          </a:p>
          <a:p>
            <a:pPr algn="l"/>
            <a:r>
              <a:rPr lang="ru-RU" sz="4000" b="1" smtClean="0">
                <a:solidFill>
                  <a:schemeClr val="bg1"/>
                </a:solidFill>
              </a:rPr>
              <a:t>           - комитет по труду и занятости населения Ленинградской области.</a:t>
            </a:r>
          </a:p>
          <a:p>
            <a:pPr algn="l"/>
            <a:r>
              <a:rPr lang="ru-RU" sz="4000" b="1" smtClean="0">
                <a:solidFill>
                  <a:schemeClr val="bg1"/>
                </a:solidFill>
              </a:rPr>
              <a:t>       </a:t>
            </a:r>
            <a:endParaRPr lang="ru-RU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ИСПОЛНИТЕЛИ КОНЦЕПЦИИ</a:t>
            </a:r>
            <a:endParaRPr lang="ru-RU" dirty="0"/>
          </a:p>
        </p:txBody>
      </p:sp>
      <p:sp>
        <p:nvSpPr>
          <p:cNvPr id="29698" name="Объект 2"/>
          <p:cNvSpPr>
            <a:spLocks noGrp="1"/>
          </p:cNvSpPr>
          <p:nvPr>
            <p:ph idx="1"/>
          </p:nvPr>
        </p:nvSpPr>
        <p:spPr>
          <a:xfrm>
            <a:off x="179388" y="1341438"/>
            <a:ext cx="8856662" cy="4967287"/>
          </a:xfrm>
        </p:spPr>
        <p:txBody>
          <a:bodyPr/>
          <a:lstStyle/>
          <a:p>
            <a:pPr marL="136525" indent="0">
              <a:buFont typeface="Wingdings 2" pitchFamily="18" charset="2"/>
              <a:buNone/>
            </a:pPr>
            <a:r>
              <a:rPr lang="ru-RU" sz="4000" b="1" smtClean="0">
                <a:solidFill>
                  <a:schemeClr val="bg1"/>
                </a:solidFill>
              </a:rPr>
              <a:t>- общеобразовательные учреждения;</a:t>
            </a:r>
          </a:p>
          <a:p>
            <a:pPr marL="136525" indent="0">
              <a:buFont typeface="Wingdings 2" pitchFamily="18" charset="2"/>
              <a:buNone/>
            </a:pPr>
            <a:endParaRPr lang="ru-RU" sz="900" b="1" smtClean="0">
              <a:solidFill>
                <a:schemeClr val="bg1"/>
              </a:solidFill>
            </a:endParaRPr>
          </a:p>
          <a:p>
            <a:pPr marL="136525" indent="0">
              <a:buFont typeface="Wingdings 2" pitchFamily="18" charset="2"/>
              <a:buNone/>
            </a:pPr>
            <a:r>
              <a:rPr lang="ru-RU" sz="4000" b="1" smtClean="0">
                <a:solidFill>
                  <a:schemeClr val="bg1"/>
                </a:solidFill>
              </a:rPr>
              <a:t>- ГАОУ ДПО ЛО «Ленинградский областной институт развития образования»; </a:t>
            </a:r>
          </a:p>
          <a:p>
            <a:pPr marL="136525" indent="0">
              <a:buFont typeface="Wingdings 2" pitchFamily="18" charset="2"/>
              <a:buNone/>
            </a:pPr>
            <a:endParaRPr lang="ru-RU" sz="1200" b="1" smtClean="0">
              <a:solidFill>
                <a:schemeClr val="bg1"/>
              </a:solidFill>
            </a:endParaRPr>
          </a:p>
          <a:p>
            <a:pPr marL="136525" indent="0">
              <a:buFont typeface="Wingdings 2" pitchFamily="18" charset="2"/>
              <a:buNone/>
            </a:pPr>
            <a:r>
              <a:rPr lang="ru-RU" sz="4000" b="1" smtClean="0">
                <a:solidFill>
                  <a:schemeClr val="bg1"/>
                </a:solidFill>
              </a:rPr>
              <a:t> - органы местного самоуправления, осуществляющие управление            в сфере 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ИСПОЛНИТЕЛИ КОНЦЕПЦИИ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4400" b="1" dirty="0" smtClean="0">
                <a:solidFill>
                  <a:schemeClr val="bg1"/>
                </a:solidFill>
              </a:rPr>
              <a:t>- государственные </a:t>
            </a:r>
            <a:r>
              <a:rPr lang="ru-RU" sz="14400" b="1" dirty="0">
                <a:solidFill>
                  <a:schemeClr val="bg1"/>
                </a:solidFill>
              </a:rPr>
              <a:t>учреждения Ленинградской области-центры занятости населения</a:t>
            </a:r>
            <a:r>
              <a:rPr lang="ru-RU" sz="14400" b="1" dirty="0" smtClean="0">
                <a:solidFill>
                  <a:schemeClr val="bg1"/>
                </a:solidFill>
              </a:rPr>
              <a:t>;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7200" b="1" dirty="0">
              <a:solidFill>
                <a:schemeClr val="bg1"/>
              </a:solidFill>
            </a:endParaRP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4400" b="1" dirty="0" smtClean="0">
                <a:solidFill>
                  <a:schemeClr val="bg1"/>
                </a:solidFill>
              </a:rPr>
              <a:t>- отраслевые </a:t>
            </a:r>
            <a:r>
              <a:rPr lang="ru-RU" sz="14400" b="1" dirty="0">
                <a:solidFill>
                  <a:schemeClr val="bg1"/>
                </a:solidFill>
              </a:rPr>
              <a:t>и профильные комитеты Администрации Ленинградской области</a:t>
            </a:r>
            <a:r>
              <a:rPr lang="ru-RU" sz="14400" b="1" dirty="0" smtClean="0">
                <a:solidFill>
                  <a:schemeClr val="bg1"/>
                </a:solidFill>
              </a:rPr>
              <a:t>;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7200" b="1" dirty="0">
              <a:solidFill>
                <a:schemeClr val="bg1"/>
              </a:solidFill>
            </a:endParaRP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4400" b="1" dirty="0">
                <a:solidFill>
                  <a:schemeClr val="bg1"/>
                </a:solidFill>
              </a:rPr>
              <a:t>- предприятия и организации Ленинградской области.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Координаторы межотраслевого взаимодействия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региональном уровне</a:t>
            </a: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3200" b="1" dirty="0"/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b="1" dirty="0" smtClean="0"/>
              <a:t>Комитет по труду и занятости населения Ленинградской области</a:t>
            </a:r>
            <a:endParaRPr lang="ru-RU" sz="32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14800" cy="4525963"/>
          </a:xfrm>
        </p:spPr>
        <p:txBody>
          <a:bodyPr>
            <a:noAutofit/>
          </a:bodyPr>
          <a:lstStyle/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муниципальном уровне</a:t>
            </a: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b="1" dirty="0" smtClean="0"/>
              <a:t>Государственные казенные учреждения центры занятости населения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29600" cy="133732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Пути реализации основных направлений концепции</a:t>
            </a:r>
            <a:endParaRPr lang="ru-RU" sz="3600" dirty="0"/>
          </a:p>
        </p:txBody>
      </p:sp>
      <p:sp>
        <p:nvSpPr>
          <p:cNvPr id="3277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2060575"/>
            <a:ext cx="8569325" cy="4032250"/>
          </a:xfrm>
        </p:spPr>
        <p:txBody>
          <a:bodyPr/>
          <a:lstStyle/>
          <a:p>
            <a:pPr algn="l"/>
            <a:r>
              <a:rPr lang="ru-RU" sz="4000" b="1" smtClean="0"/>
              <a:t>       </a:t>
            </a:r>
            <a:r>
              <a:rPr lang="ru-RU" sz="4400" b="1" smtClean="0">
                <a:solidFill>
                  <a:schemeClr val="bg1"/>
                </a:solidFill>
              </a:rPr>
              <a:t>1.1. Создание системы допрофессиональной подготовки и профильного обучения             в школах, учитывая рынок труда региона.</a:t>
            </a:r>
          </a:p>
          <a:p>
            <a:pPr algn="just"/>
            <a:r>
              <a:rPr lang="ru-RU" b="1" smtClean="0">
                <a:solidFill>
                  <a:schemeClr val="bg1"/>
                </a:solidFill>
              </a:rPr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ПУТИ РЕАЛИЗАЦИИ ОСНОВНЫХ НАПРАВЛЕНИЙ КОНЦЕПЦИИ</a:t>
            </a:r>
            <a:endParaRPr lang="ru-RU" sz="3600" dirty="0"/>
          </a:p>
        </p:txBody>
      </p:sp>
      <p:sp>
        <p:nvSpPr>
          <p:cNvPr id="33794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136525" indent="0">
              <a:buFont typeface="Wingdings 2" pitchFamily="18" charset="2"/>
              <a:buNone/>
            </a:pPr>
            <a:r>
              <a:rPr lang="ru-RU" sz="6400" b="1" smtClean="0"/>
              <a:t>     </a:t>
            </a:r>
            <a:r>
              <a:rPr lang="ru-RU" sz="4000" b="1" smtClean="0">
                <a:solidFill>
                  <a:schemeClr val="bg1"/>
                </a:solidFill>
              </a:rPr>
              <a:t>1.2. Организация мероприятий трудовой практики для несовершеннолетних подростков.</a:t>
            </a:r>
          </a:p>
          <a:p>
            <a:pPr marL="136525" indent="0">
              <a:buFont typeface="Wingdings 2" pitchFamily="18" charset="2"/>
              <a:buNone/>
            </a:pPr>
            <a:r>
              <a:rPr lang="ru-RU" smtClean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ПУТИ РЕАЛИЗАЦИИ ОСНОВНЫХ НАПРАВЛЕНИЙ КОНЦЕПЦИИ</a:t>
            </a:r>
            <a:endParaRPr lang="ru-RU" dirty="0"/>
          </a:p>
        </p:txBody>
      </p:sp>
      <p:sp>
        <p:nvSpPr>
          <p:cNvPr id="3481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Font typeface="Wingdings 2" pitchFamily="18" charset="2"/>
              <a:buNone/>
            </a:pPr>
            <a:r>
              <a:rPr lang="ru-RU" sz="4000" b="1" smtClean="0">
                <a:solidFill>
                  <a:schemeClr val="bg1"/>
                </a:solidFill>
              </a:rPr>
              <a:t>     </a:t>
            </a:r>
          </a:p>
          <a:p>
            <a:pPr marL="136525" indent="0">
              <a:buFont typeface="Wingdings 2" pitchFamily="18" charset="2"/>
              <a:buNone/>
            </a:pPr>
            <a:r>
              <a:rPr lang="ru-RU" sz="4000" b="1" smtClean="0">
                <a:solidFill>
                  <a:schemeClr val="bg1"/>
                </a:solidFill>
              </a:rPr>
              <a:t>1.3. Организация производственной практики     для учащихся профессиональных учебных заведений на рабочих местах.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>Структура выпуска из учебных заведений профессионального образования, расположенных на территории Ленинградской области в 2011 году            по уровню образования</a:t>
            </a:r>
            <a:endParaRPr lang="ru-RU" sz="2400" dirty="0"/>
          </a:p>
        </p:txBody>
      </p:sp>
      <p:graphicFrame>
        <p:nvGraphicFramePr>
          <p:cNvPr id="16386" name="Диаграмма 3"/>
          <p:cNvGraphicFramePr>
            <a:graphicFrameLocks/>
          </p:cNvGraphicFramePr>
          <p:nvPr/>
        </p:nvGraphicFramePr>
        <p:xfrm>
          <a:off x="344488" y="2009775"/>
          <a:ext cx="8239125" cy="4638675"/>
        </p:xfrm>
        <a:graphic>
          <a:graphicData uri="http://schemas.openxmlformats.org/presentationml/2006/ole">
            <p:oleObj spid="_x0000_s16386" r:id="rId3" imgW="8236410" imgH="4639458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НАПРАВЛЕНИЯ </a:t>
            </a:r>
            <a:br>
              <a:rPr lang="ru-RU" dirty="0" smtClean="0"/>
            </a:br>
            <a:r>
              <a:rPr lang="ru-RU" dirty="0" smtClean="0"/>
              <a:t>КОНЦЕПЦИИ</a:t>
            </a:r>
            <a:endParaRPr lang="ru-RU" dirty="0"/>
          </a:p>
        </p:txBody>
      </p:sp>
      <p:sp>
        <p:nvSpPr>
          <p:cNvPr id="3584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Font typeface="Wingdings 2" pitchFamily="18" charset="2"/>
              <a:buNone/>
            </a:pPr>
            <a:r>
              <a:rPr lang="ru-RU" sz="4000" b="1" smtClean="0">
                <a:solidFill>
                  <a:schemeClr val="bg1"/>
                </a:solidFill>
              </a:rPr>
              <a:t>       </a:t>
            </a:r>
          </a:p>
          <a:p>
            <a:pPr marL="136525" indent="0">
              <a:buFont typeface="Wingdings 2" pitchFamily="18" charset="2"/>
              <a:buNone/>
            </a:pPr>
            <a:r>
              <a:rPr lang="ru-RU" sz="4000" b="1" smtClean="0">
                <a:solidFill>
                  <a:schemeClr val="bg1"/>
                </a:solidFill>
              </a:rPr>
              <a:t>    2. Создание механизма информационной поддержки выбора профессии учащимися школ.</a:t>
            </a:r>
          </a:p>
          <a:p>
            <a:pPr marL="136525" indent="0">
              <a:buFont typeface="Wingdings 2" pitchFamily="18" charset="2"/>
              <a:buNone/>
            </a:pPr>
            <a:endParaRPr lang="ru-RU" sz="40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НАПРАВЛЕНИЯ</a:t>
            </a:r>
            <a:br>
              <a:rPr lang="ru-RU" dirty="0" smtClean="0"/>
            </a:br>
            <a:r>
              <a:rPr lang="ru-RU" dirty="0" smtClean="0"/>
              <a:t> КОНЦЕПЦИИ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000" b="1" dirty="0" smtClean="0">
                <a:solidFill>
                  <a:schemeClr val="bg1"/>
                </a:solidFill>
              </a:rPr>
              <a:t>     3</a:t>
            </a:r>
            <a:r>
              <a:rPr lang="ru-RU" sz="4000" b="1" dirty="0">
                <a:solidFill>
                  <a:schemeClr val="bg1"/>
                </a:solidFill>
              </a:rPr>
              <a:t>. Организация средствами массовой информации пропаганды и популяризации наиболее востребованных профессий на рынке труда </a:t>
            </a:r>
            <a:r>
              <a:rPr lang="ru-RU" sz="4000" b="1" dirty="0" smtClean="0">
                <a:solidFill>
                  <a:schemeClr val="bg1"/>
                </a:solidFill>
              </a:rPr>
              <a:t>           и </a:t>
            </a:r>
            <a:r>
              <a:rPr lang="ru-RU" sz="4000" b="1" dirty="0">
                <a:solidFill>
                  <a:schemeClr val="bg1"/>
                </a:solidFill>
              </a:rPr>
              <a:t>формирования позитивного имиджа рабочих профессий.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6000" dirty="0" smtClean="0"/>
              <a:t>ВЗАИМОДЕЙСТВИЕ</a:t>
            </a:r>
            <a:r>
              <a:rPr lang="ru-RU" sz="4800" dirty="0" smtClean="0"/>
              <a:t> </a:t>
            </a:r>
            <a:r>
              <a:rPr lang="ru-RU" sz="6000" dirty="0" smtClean="0"/>
              <a:t>УЧАСТНИКОВ</a:t>
            </a:r>
            <a:r>
              <a:rPr lang="ru-RU" sz="4800" dirty="0" smtClean="0"/>
              <a:t> </a:t>
            </a:r>
            <a:r>
              <a:rPr lang="ru-RU" sz="6000" dirty="0" smtClean="0"/>
              <a:t>КОНЦЕПЦИИ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3541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solidFill>
                  <a:srgbClr val="7030A0"/>
                </a:solidFill>
                <a:effectLst/>
              </a:rPr>
              <a:t/>
            </a:r>
            <a:br>
              <a:rPr lang="ru-RU" sz="3200" dirty="0">
                <a:solidFill>
                  <a:srgbClr val="7030A0"/>
                </a:solidFill>
                <a:effectLst/>
              </a:rPr>
            </a:br>
            <a:r>
              <a:rPr lang="ru-RU" sz="3200" dirty="0" smtClean="0">
                <a:solidFill>
                  <a:srgbClr val="7030A0"/>
                </a:solidFill>
                <a:effectLst/>
              </a:rPr>
              <a:t/>
            </a:r>
            <a:br>
              <a:rPr lang="ru-RU" sz="3200" dirty="0" smtClean="0">
                <a:solidFill>
                  <a:srgbClr val="7030A0"/>
                </a:solidFill>
                <a:effectLst/>
              </a:rPr>
            </a:br>
            <a:r>
              <a:rPr lang="ru-RU" sz="3200" dirty="0" smtClean="0">
                <a:solidFill>
                  <a:srgbClr val="7030A0"/>
                </a:solidFill>
                <a:effectLst/>
              </a:rPr>
              <a:t>Комитет </a:t>
            </a:r>
            <a:r>
              <a:rPr lang="ru-RU" sz="3200" dirty="0">
                <a:solidFill>
                  <a:srgbClr val="7030A0"/>
                </a:solidFill>
                <a:effectLst/>
              </a:rPr>
              <a:t>общего и профессионального образования, органы местного самоуправления, осуществляющие управление в сфере образования, общеобразовательные учреждения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2205038"/>
            <a:ext cx="8785225" cy="4392612"/>
          </a:xfrm>
        </p:spPr>
        <p:txBody>
          <a:bodyPr>
            <a:normAutofit fontScale="85000" lnSpcReduction="20000"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500" b="1" dirty="0" smtClean="0">
                <a:solidFill>
                  <a:schemeClr val="bg1"/>
                </a:solidFill>
              </a:rPr>
              <a:t>   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200" dirty="0" smtClean="0">
                <a:solidFill>
                  <a:schemeClr val="bg1"/>
                </a:solidFill>
              </a:rPr>
              <a:t>  - осуществляют управление профориентационной </a:t>
            </a:r>
            <a:r>
              <a:rPr lang="ru-RU" sz="5200" dirty="0">
                <a:solidFill>
                  <a:schemeClr val="bg1"/>
                </a:solidFill>
              </a:rPr>
              <a:t>работой </a:t>
            </a:r>
            <a:r>
              <a:rPr lang="ru-RU" sz="5200" dirty="0" smtClean="0">
                <a:solidFill>
                  <a:schemeClr val="bg1"/>
                </a:solidFill>
              </a:rPr>
              <a:t>        в подведомственных общеобразовательных </a:t>
            </a:r>
            <a:r>
              <a:rPr lang="ru-RU" sz="5200" dirty="0">
                <a:solidFill>
                  <a:schemeClr val="bg1"/>
                </a:solidFill>
              </a:rPr>
              <a:t>учреждениях,  детских домах </a:t>
            </a:r>
            <a:r>
              <a:rPr lang="ru-RU" sz="5200" dirty="0" smtClean="0">
                <a:solidFill>
                  <a:schemeClr val="bg1"/>
                </a:solidFill>
              </a:rPr>
              <a:t>        и </a:t>
            </a:r>
            <a:r>
              <a:rPr lang="ru-RU" sz="5200" dirty="0">
                <a:solidFill>
                  <a:schemeClr val="bg1"/>
                </a:solidFill>
              </a:rPr>
              <a:t>школах – интернатах</a:t>
            </a:r>
            <a:r>
              <a:rPr lang="ru-RU" sz="5200" dirty="0" smtClean="0">
                <a:solidFill>
                  <a:schemeClr val="bg1"/>
                </a:solidFill>
              </a:rPr>
              <a:t>;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5500" b="1" dirty="0">
              <a:solidFill>
                <a:schemeClr val="bg1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solidFill>
                  <a:srgbClr val="7030A0"/>
                </a:solidFill>
                <a:effectLst/>
              </a:rPr>
              <a:t>Комитет общего и профессионального образования, органы местного самоуправления, осуществляющие управление в сфере образования, общеобразовательные учреждения</a:t>
            </a:r>
            <a:r>
              <a:rPr lang="ru-RU" sz="3200" dirty="0">
                <a:solidFill>
                  <a:srgbClr val="7030A0"/>
                </a:solidFill>
              </a:rPr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738"/>
            <a:ext cx="8229600" cy="3455987"/>
          </a:xfrm>
        </p:spPr>
        <p:txBody>
          <a:bodyPr>
            <a:normAutofit fontScale="92500"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solidFill>
                  <a:schemeClr val="bg1"/>
                </a:solidFill>
              </a:rPr>
              <a:t>    - </a:t>
            </a:r>
            <a:r>
              <a:rPr lang="ru-RU" sz="4400" dirty="0">
                <a:solidFill>
                  <a:schemeClr val="bg1"/>
                </a:solidFill>
              </a:rPr>
              <a:t>организуют профориентационную работу </a:t>
            </a:r>
            <a:r>
              <a:rPr lang="ru-RU" sz="4400" dirty="0" smtClean="0">
                <a:solidFill>
                  <a:schemeClr val="bg1"/>
                </a:solidFill>
              </a:rPr>
              <a:t>       на </a:t>
            </a:r>
            <a:r>
              <a:rPr lang="ru-RU" sz="4400" dirty="0">
                <a:solidFill>
                  <a:schemeClr val="bg1"/>
                </a:solidFill>
              </a:rPr>
              <a:t>основе ежегодно утверждаемых планов профориентационной работы в разрезе классов;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87220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7030A0"/>
                </a:solidFill>
                <a:effectLst/>
              </a:rPr>
              <a:t/>
            </a:r>
            <a:br>
              <a:rPr lang="ru-RU" sz="3200" dirty="0" smtClean="0">
                <a:solidFill>
                  <a:srgbClr val="7030A0"/>
                </a:solidFill>
                <a:effectLst/>
              </a:rPr>
            </a:br>
            <a:r>
              <a:rPr lang="ru-RU" sz="3200" dirty="0" smtClean="0">
                <a:solidFill>
                  <a:srgbClr val="7030A0"/>
                </a:solidFill>
                <a:effectLst/>
              </a:rPr>
              <a:t>Комитет </a:t>
            </a:r>
            <a:r>
              <a:rPr lang="ru-RU" sz="3200" dirty="0">
                <a:solidFill>
                  <a:srgbClr val="7030A0"/>
                </a:solidFill>
                <a:effectLst/>
              </a:rPr>
              <a:t>общего и профессионального образования, органы местного самоуправления, осуществляющие управление в сфере образования, общеобразовательные учреждения</a:t>
            </a:r>
            <a:r>
              <a:rPr lang="ru-RU" sz="3200" dirty="0">
                <a:solidFill>
                  <a:srgbClr val="7030A0"/>
                </a:solidFill>
              </a:rPr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2781300"/>
            <a:ext cx="8785225" cy="3816350"/>
          </a:xfrm>
        </p:spPr>
        <p:txBody>
          <a:bodyPr>
            <a:normAutofit fontScale="40000" lnSpcReduction="20000"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7000" b="1" dirty="0" smtClean="0">
                <a:solidFill>
                  <a:schemeClr val="bg1"/>
                </a:solidFill>
              </a:rPr>
              <a:t>    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9300" b="1" dirty="0">
                <a:solidFill>
                  <a:schemeClr val="bg1"/>
                </a:solidFill>
              </a:rPr>
              <a:t> </a:t>
            </a:r>
            <a:r>
              <a:rPr lang="ru-RU" sz="9300" b="1" dirty="0" smtClean="0">
                <a:solidFill>
                  <a:schemeClr val="bg1"/>
                </a:solidFill>
              </a:rPr>
              <a:t>  </a:t>
            </a:r>
            <a:r>
              <a:rPr lang="ru-RU" sz="10000" dirty="0" smtClean="0">
                <a:solidFill>
                  <a:schemeClr val="bg1"/>
                </a:solidFill>
              </a:rPr>
              <a:t>- </a:t>
            </a:r>
            <a:r>
              <a:rPr lang="ru-RU" sz="10000" dirty="0">
                <a:solidFill>
                  <a:schemeClr val="bg1"/>
                </a:solidFill>
              </a:rPr>
              <a:t>проводят системную, последовательную профориентационную работу </a:t>
            </a:r>
            <a:r>
              <a:rPr lang="ru-RU" sz="10000" dirty="0" smtClean="0">
                <a:solidFill>
                  <a:schemeClr val="bg1"/>
                </a:solidFill>
              </a:rPr>
              <a:t>              с </a:t>
            </a:r>
            <a:r>
              <a:rPr lang="ru-RU" sz="10000" dirty="0">
                <a:solidFill>
                  <a:schemeClr val="bg1"/>
                </a:solidFill>
              </a:rPr>
              <a:t>учащимися на основе методического обеспечения и с учетом возрастных особенностей </a:t>
            </a:r>
            <a:r>
              <a:rPr lang="ru-RU" sz="10000" dirty="0" smtClean="0">
                <a:solidFill>
                  <a:schemeClr val="bg1"/>
                </a:solidFill>
              </a:rPr>
              <a:t>школьников.</a:t>
            </a:r>
            <a:endParaRPr lang="ru-RU" sz="10000" dirty="0">
              <a:solidFill>
                <a:schemeClr val="bg1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280831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7030A0"/>
                </a:solidFill>
                <a:effectLst/>
              </a:rPr>
              <a:t>Комитет общего и профессионального образования, органы местного самоуправления, осуществляющие управление в сфере образования              и общеобразовательные учреждения</a:t>
            </a:r>
            <a:endParaRPr lang="ru-RU" sz="3200" dirty="0">
              <a:solidFill>
                <a:srgbClr val="7030A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7200"/>
            <a:ext cx="8229600" cy="3311525"/>
          </a:xfrm>
        </p:spPr>
        <p:txBody>
          <a:bodyPr>
            <a:normAutofit lnSpcReduction="10000"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sz="4300" dirty="0" smtClean="0">
                <a:solidFill>
                  <a:schemeClr val="bg1"/>
                </a:solidFill>
              </a:rPr>
              <a:t>- осуществляют </a:t>
            </a:r>
            <a:r>
              <a:rPr lang="ru-RU" sz="4300" dirty="0">
                <a:solidFill>
                  <a:schemeClr val="bg1"/>
                </a:solidFill>
              </a:rPr>
              <a:t>разработку профессиографических материалов по профилям образовательных учреждений профессионального </a:t>
            </a:r>
            <a:r>
              <a:rPr lang="ru-RU" sz="4300" dirty="0" smtClean="0">
                <a:solidFill>
                  <a:schemeClr val="bg1"/>
                </a:solidFill>
              </a:rPr>
              <a:t>образования.</a:t>
            </a:r>
            <a:endParaRPr lang="ru-RU" sz="4300" dirty="0">
              <a:solidFill>
                <a:schemeClr val="bg1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25922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7030A0"/>
                </a:solidFill>
                <a:effectLst/>
              </a:rPr>
              <a:t>Комитет </a:t>
            </a:r>
            <a:r>
              <a:rPr lang="ru-RU" sz="3200" dirty="0">
                <a:solidFill>
                  <a:srgbClr val="7030A0"/>
                </a:solidFill>
                <a:effectLst/>
              </a:rPr>
              <a:t>общего и профессионального образования, органы местного самоуправления, осуществляющие управление в сфере образования </a:t>
            </a:r>
            <a:r>
              <a:rPr lang="ru-RU" sz="3200" dirty="0" smtClean="0">
                <a:solidFill>
                  <a:srgbClr val="7030A0"/>
                </a:solidFill>
                <a:effectLst/>
              </a:rPr>
              <a:t>         и </a:t>
            </a:r>
            <a:r>
              <a:rPr lang="ru-RU" sz="3200" dirty="0">
                <a:solidFill>
                  <a:srgbClr val="7030A0"/>
                </a:solidFill>
                <a:effectLst/>
              </a:rPr>
              <a:t>общеобразовательные учреждения</a:t>
            </a:r>
            <a:endParaRPr lang="ru-RU" sz="32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141663"/>
            <a:ext cx="8229600" cy="3167062"/>
          </a:xfrm>
        </p:spPr>
        <p:txBody>
          <a:bodyPr>
            <a:normAutofit fontScale="70000" lnSpcReduction="20000"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chemeClr val="bg1"/>
                </a:solidFill>
              </a:rPr>
              <a:t>    </a:t>
            </a:r>
            <a:r>
              <a:rPr lang="ru-RU" sz="5100" dirty="0" smtClean="0">
                <a:solidFill>
                  <a:schemeClr val="bg1"/>
                </a:solidFill>
              </a:rPr>
              <a:t>- обеспечивают </a:t>
            </a:r>
            <a:r>
              <a:rPr lang="ru-RU" sz="5100" dirty="0">
                <a:solidFill>
                  <a:schemeClr val="bg1"/>
                </a:solidFill>
              </a:rPr>
              <a:t>создание соответствующих подразделений </a:t>
            </a:r>
            <a:r>
              <a:rPr lang="ru-RU" sz="5100" dirty="0" smtClean="0">
                <a:solidFill>
                  <a:schemeClr val="bg1"/>
                </a:solidFill>
              </a:rPr>
              <a:t>         по </a:t>
            </a:r>
            <a:r>
              <a:rPr lang="ru-RU" sz="5100" dirty="0">
                <a:solidFill>
                  <a:schemeClr val="bg1"/>
                </a:solidFill>
              </a:rPr>
              <a:t>профессиональной ориентации, содействуют их оснащению </a:t>
            </a:r>
            <a:r>
              <a:rPr lang="ru-RU" sz="5100" dirty="0" smtClean="0">
                <a:solidFill>
                  <a:schemeClr val="bg1"/>
                </a:solidFill>
              </a:rPr>
              <a:t>        учебно-методическими </a:t>
            </a:r>
            <a:r>
              <a:rPr lang="ru-RU" sz="5100" dirty="0">
                <a:solidFill>
                  <a:schemeClr val="bg1"/>
                </a:solidFill>
              </a:rPr>
              <a:t>пособиями, профдиагностическим и другим </a:t>
            </a:r>
            <a:r>
              <a:rPr lang="ru-RU" sz="5100" dirty="0" smtClean="0">
                <a:solidFill>
                  <a:schemeClr val="bg1"/>
                </a:solidFill>
              </a:rPr>
              <a:t>оборудованием</a:t>
            </a:r>
            <a:r>
              <a:rPr lang="ru-RU" sz="5100" dirty="0">
                <a:solidFill>
                  <a:schemeClr val="bg1"/>
                </a:solidFill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5922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7030A0"/>
                </a:solidFill>
                <a:effectLst/>
              </a:rPr>
              <a:t>Комитет </a:t>
            </a:r>
            <a:r>
              <a:rPr lang="ru-RU" sz="3200" dirty="0">
                <a:solidFill>
                  <a:srgbClr val="7030A0"/>
                </a:solidFill>
                <a:effectLst/>
              </a:rPr>
              <a:t>общего и профессионального образования, органы местного самоуправления, осуществляющие управление в сфере образования </a:t>
            </a:r>
            <a:r>
              <a:rPr lang="ru-RU" sz="3200" dirty="0" smtClean="0">
                <a:solidFill>
                  <a:srgbClr val="7030A0"/>
                </a:solidFill>
                <a:effectLst/>
              </a:rPr>
              <a:t>        и </a:t>
            </a:r>
            <a:r>
              <a:rPr lang="ru-RU" sz="3200" dirty="0">
                <a:solidFill>
                  <a:srgbClr val="7030A0"/>
                </a:solidFill>
                <a:effectLst/>
              </a:rPr>
              <a:t>общеобразовательные учреждения</a:t>
            </a:r>
            <a:endParaRPr lang="ru-RU" sz="32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738"/>
            <a:ext cx="8229600" cy="3455987"/>
          </a:xfrm>
        </p:spPr>
        <p:txBody>
          <a:bodyPr>
            <a:normAutofit fontScale="92500" lnSpcReduction="20000"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600" dirty="0" smtClean="0">
                <a:solidFill>
                  <a:schemeClr val="bg1"/>
                </a:solidFill>
              </a:rPr>
              <a:t>    - организуют </a:t>
            </a:r>
            <a:r>
              <a:rPr lang="ru-RU" sz="4600" dirty="0">
                <a:solidFill>
                  <a:schemeClr val="bg1"/>
                </a:solidFill>
              </a:rPr>
              <a:t>работу </a:t>
            </a:r>
            <a:r>
              <a:rPr lang="ru-RU" sz="4600" dirty="0" smtClean="0">
                <a:solidFill>
                  <a:schemeClr val="bg1"/>
                </a:solidFill>
              </a:rPr>
              <a:t>               по </a:t>
            </a:r>
            <a:r>
              <a:rPr lang="ru-RU" sz="4600" dirty="0">
                <a:solidFill>
                  <a:schemeClr val="bg1"/>
                </a:solidFill>
              </a:rPr>
              <a:t>повышению квалификации работников образования </a:t>
            </a:r>
            <a:r>
              <a:rPr lang="ru-RU" sz="4600" dirty="0" smtClean="0">
                <a:solidFill>
                  <a:schemeClr val="bg1"/>
                </a:solidFill>
              </a:rPr>
              <a:t>             по </a:t>
            </a:r>
            <a:r>
              <a:rPr lang="ru-RU" sz="4600" dirty="0">
                <a:solidFill>
                  <a:schemeClr val="bg1"/>
                </a:solidFill>
              </a:rPr>
              <a:t>вопросам профориентации, обмен опытом их работы </a:t>
            </a:r>
            <a:r>
              <a:rPr lang="ru-RU" sz="4600" dirty="0" smtClean="0">
                <a:solidFill>
                  <a:schemeClr val="bg1"/>
                </a:solidFill>
              </a:rPr>
              <a:t>             в </a:t>
            </a:r>
            <a:r>
              <a:rPr lang="ru-RU" sz="4600" dirty="0">
                <a:solidFill>
                  <a:schemeClr val="bg1"/>
                </a:solidFill>
              </a:rPr>
              <a:t>данной </a:t>
            </a:r>
            <a:r>
              <a:rPr lang="ru-RU" sz="4600" dirty="0" smtClean="0">
                <a:solidFill>
                  <a:schemeClr val="bg1"/>
                </a:solidFill>
              </a:rPr>
              <a:t>области.</a:t>
            </a:r>
            <a:endParaRPr lang="ru-RU" sz="4600" dirty="0">
              <a:solidFill>
                <a:schemeClr val="bg1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solidFill>
                  <a:srgbClr val="7030A0"/>
                </a:solidFill>
                <a:effectLst/>
              </a:rPr>
              <a:t>Комитет общего и профессионального образования, органы местного самоуправления, осуществляющие управление в сфере образования </a:t>
            </a:r>
            <a:r>
              <a:rPr lang="ru-RU" sz="3200" dirty="0" smtClean="0">
                <a:solidFill>
                  <a:srgbClr val="7030A0"/>
                </a:solidFill>
                <a:effectLst/>
              </a:rPr>
              <a:t>         и </a:t>
            </a:r>
            <a:r>
              <a:rPr lang="ru-RU" sz="3200" dirty="0">
                <a:solidFill>
                  <a:srgbClr val="7030A0"/>
                </a:solidFill>
                <a:effectLst/>
              </a:rPr>
              <a:t>общеобразовательные учреждения</a:t>
            </a:r>
            <a:endParaRPr lang="ru-RU" sz="48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24175"/>
            <a:ext cx="8229600" cy="3384550"/>
          </a:xfrm>
        </p:spPr>
        <p:txBody>
          <a:bodyPr>
            <a:normAutofit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000" dirty="0" smtClean="0">
                <a:solidFill>
                  <a:schemeClr val="bg1"/>
                </a:solidFill>
              </a:rPr>
              <a:t>   - проводят </a:t>
            </a:r>
            <a:r>
              <a:rPr lang="ru-RU" sz="4000" dirty="0">
                <a:solidFill>
                  <a:schemeClr val="bg1"/>
                </a:solidFill>
              </a:rPr>
              <a:t>профориентационное тестирование и консультирование учащихся общеобразовательных школ, детских домов </a:t>
            </a:r>
            <a:r>
              <a:rPr lang="ru-RU" sz="4000" dirty="0" smtClean="0">
                <a:solidFill>
                  <a:schemeClr val="bg1"/>
                </a:solidFill>
              </a:rPr>
              <a:t>                        и школ-интернатов</a:t>
            </a:r>
            <a:r>
              <a:rPr lang="ru-RU" sz="4000" dirty="0">
                <a:solidFill>
                  <a:schemeClr val="bg1"/>
                </a:solidFill>
              </a:rPr>
              <a:t>.</a:t>
            </a:r>
            <a:endParaRPr lang="ru-RU" sz="4000" dirty="0" smtClean="0">
              <a:solidFill>
                <a:schemeClr val="bg1"/>
              </a:solidFill>
            </a:endParaRP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>
              <a:solidFill>
                <a:schemeClr val="bg1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600" dirty="0" smtClean="0"/>
              <a:t>Распределение заявленных работодателями вакансий в службу занятости населения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17410" name="Объект 3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810125"/>
        </p:xfrm>
        <a:graphic>
          <a:graphicData uri="http://schemas.openxmlformats.org/presentationml/2006/ole">
            <p:oleObj spid="_x0000_s17410" r:id="rId3" imgW="8327858" imgH="4810161" progId="Excel.Chart.8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7030A0"/>
                </a:solidFill>
                <a:effectLst/>
              </a:rPr>
              <a:t>Комитет </a:t>
            </a:r>
            <a:r>
              <a:rPr lang="ru-RU" sz="3200" dirty="0">
                <a:solidFill>
                  <a:srgbClr val="7030A0"/>
                </a:solidFill>
                <a:effectLst/>
              </a:rPr>
              <a:t>общего и профессионального образования, органы местного самоуправления, осуществляющие управление в сфере образования </a:t>
            </a:r>
            <a:r>
              <a:rPr lang="ru-RU" sz="3200" dirty="0" smtClean="0">
                <a:solidFill>
                  <a:srgbClr val="7030A0"/>
                </a:solidFill>
                <a:effectLst/>
              </a:rPr>
              <a:t>        и </a:t>
            </a:r>
            <a:r>
              <a:rPr lang="ru-RU" sz="3200" dirty="0">
                <a:solidFill>
                  <a:srgbClr val="7030A0"/>
                </a:solidFill>
                <a:effectLst/>
              </a:rPr>
              <a:t>общеобразовательные учреждения</a:t>
            </a:r>
            <a:endParaRPr lang="ru-RU" sz="48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2997200"/>
            <a:ext cx="8229600" cy="3024188"/>
          </a:xfrm>
        </p:spPr>
        <p:txBody>
          <a:bodyPr>
            <a:normAutofit fontScale="92500"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4000" dirty="0" smtClean="0">
                <a:solidFill>
                  <a:schemeClr val="bg1"/>
                </a:solidFill>
              </a:rPr>
              <a:t>- разрабатывают </a:t>
            </a:r>
            <a:r>
              <a:rPr lang="ru-RU" sz="4000" dirty="0">
                <a:solidFill>
                  <a:schemeClr val="bg1"/>
                </a:solidFill>
              </a:rPr>
              <a:t>и реализуют меры по улучшению профессиональной ориентации в учебных заведениях, подготавливают соответствующие нормативные правовые </a:t>
            </a:r>
            <a:r>
              <a:rPr lang="ru-RU" sz="4000" dirty="0" smtClean="0">
                <a:solidFill>
                  <a:schemeClr val="bg1"/>
                </a:solidFill>
              </a:rPr>
              <a:t>акты.</a:t>
            </a:r>
            <a:endParaRPr lang="ru-RU" sz="4000" dirty="0">
              <a:solidFill>
                <a:schemeClr val="bg1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ГАОУ </a:t>
            </a:r>
            <a:r>
              <a:rPr lang="ru-RU" sz="2800" dirty="0"/>
              <a:t>ДПО «Ленинградский областной институт развития образования»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600200"/>
            <a:ext cx="8713788" cy="4708525"/>
          </a:xfrm>
        </p:spPr>
        <p:txBody>
          <a:bodyPr>
            <a:normAutofit fontScale="92500" lnSpcReduction="20000"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200" b="1" dirty="0" smtClean="0">
                <a:solidFill>
                  <a:schemeClr val="bg1"/>
                </a:solidFill>
              </a:rPr>
              <a:t>    - обеспечивает </a:t>
            </a:r>
            <a:r>
              <a:rPr lang="ru-RU" sz="3200" b="1" dirty="0">
                <a:solidFill>
                  <a:schemeClr val="bg1"/>
                </a:solidFill>
              </a:rPr>
              <a:t>научное и методическое проведение профориентационной работы </a:t>
            </a:r>
            <a:r>
              <a:rPr lang="ru-RU" sz="3200" b="1" dirty="0" smtClean="0">
                <a:solidFill>
                  <a:schemeClr val="bg1"/>
                </a:solidFill>
              </a:rPr>
              <a:t>          в </a:t>
            </a:r>
            <a:r>
              <a:rPr lang="ru-RU" sz="3200" b="1" dirty="0">
                <a:solidFill>
                  <a:schemeClr val="bg1"/>
                </a:solidFill>
              </a:rPr>
              <a:t>общеобразовательных школах</a:t>
            </a:r>
            <a:r>
              <a:rPr lang="ru-RU" sz="3200" b="1" dirty="0" smtClean="0">
                <a:solidFill>
                  <a:schemeClr val="bg1"/>
                </a:solidFill>
              </a:rPr>
              <a:t>;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3200" b="1" dirty="0">
              <a:solidFill>
                <a:schemeClr val="bg1"/>
              </a:solidFill>
            </a:endParaRP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200" b="1" dirty="0" smtClean="0">
                <a:solidFill>
                  <a:schemeClr val="bg1"/>
                </a:solidFill>
              </a:rPr>
              <a:t>    - проводит </a:t>
            </a:r>
            <a:r>
              <a:rPr lang="ru-RU" sz="3200" b="1" dirty="0">
                <a:solidFill>
                  <a:schemeClr val="bg1"/>
                </a:solidFill>
              </a:rPr>
              <a:t>научно-практические конференции по вопросам организации </a:t>
            </a:r>
            <a:r>
              <a:rPr lang="ru-RU" sz="3200" b="1" dirty="0" smtClean="0">
                <a:solidFill>
                  <a:schemeClr val="bg1"/>
                </a:solidFill>
              </a:rPr>
              <a:t>             и  </a:t>
            </a:r>
            <a:r>
              <a:rPr lang="ru-RU" sz="3200" b="1" dirty="0">
                <a:solidFill>
                  <a:schemeClr val="bg1"/>
                </a:solidFill>
              </a:rPr>
              <a:t>совершенствования профориентации учащихся школ</a:t>
            </a:r>
            <a:r>
              <a:rPr lang="ru-RU" sz="3200" b="1" dirty="0" smtClean="0">
                <a:solidFill>
                  <a:schemeClr val="bg1"/>
                </a:solidFill>
              </a:rPr>
              <a:t>;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3200" b="1" dirty="0">
              <a:solidFill>
                <a:schemeClr val="bg1"/>
              </a:solidFill>
            </a:endParaRP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200" b="1" dirty="0" smtClean="0">
                <a:solidFill>
                  <a:schemeClr val="bg1"/>
                </a:solidFill>
              </a:rPr>
              <a:t>    - проводит </a:t>
            </a:r>
            <a:r>
              <a:rPr lang="ru-RU" sz="3200" b="1" dirty="0">
                <a:solidFill>
                  <a:schemeClr val="bg1"/>
                </a:solidFill>
              </a:rPr>
              <a:t>районные мероприятия по обмену опытом профориентационной работы.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effectLst/>
              </a:rPr>
              <a:t>Комитет по труду и занятости населения Ленинградской области </a:t>
            </a: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и </a:t>
            </a:r>
            <a:r>
              <a:rPr lang="ru-RU" sz="2400" dirty="0">
                <a:effectLst/>
              </a:rPr>
              <a:t>центры занятости населения</a:t>
            </a:r>
            <a:endParaRPr lang="ru-RU" sz="2400" dirty="0"/>
          </a:p>
        </p:txBody>
      </p:sp>
      <p:sp>
        <p:nvSpPr>
          <p:cNvPr id="48130" name="Объект 2"/>
          <p:cNvSpPr>
            <a:spLocks noGrp="1"/>
          </p:cNvSpPr>
          <p:nvPr>
            <p:ph idx="1"/>
          </p:nvPr>
        </p:nvSpPr>
        <p:spPr>
          <a:xfrm>
            <a:off x="107950" y="1052513"/>
            <a:ext cx="8928100" cy="5976937"/>
          </a:xfrm>
        </p:spPr>
        <p:txBody>
          <a:bodyPr/>
          <a:lstStyle/>
          <a:p>
            <a:pPr marL="136525" indent="0">
              <a:buFont typeface="Wingdings 2" pitchFamily="18" charset="2"/>
              <a:buNone/>
            </a:pPr>
            <a:r>
              <a:rPr lang="ru-RU" sz="1800" b="1" smtClean="0">
                <a:solidFill>
                  <a:schemeClr val="bg1"/>
                </a:solidFill>
              </a:rPr>
              <a:t>    - осуществляют вовлечение социальных партнеров в совместную деятельность по реализации Концепции на региональном и муниципальном уровнях;</a:t>
            </a:r>
          </a:p>
          <a:p>
            <a:pPr marL="136525" indent="0">
              <a:buFont typeface="Wingdings 2" pitchFamily="18" charset="2"/>
              <a:buNone/>
            </a:pPr>
            <a:r>
              <a:rPr lang="ru-RU" sz="1800" b="1" smtClean="0">
                <a:solidFill>
                  <a:schemeClr val="bg1"/>
                </a:solidFill>
              </a:rPr>
              <a:t>    - осуществляют совместно с общеобразовательными учреждениями профориентационную работу в части информирования учащейся молодежи            о востребованных на рынке труда профессиях;</a:t>
            </a:r>
          </a:p>
          <a:p>
            <a:pPr marL="136525" indent="0">
              <a:buFont typeface="Wingdings 2" pitchFamily="18" charset="2"/>
              <a:buNone/>
            </a:pPr>
            <a:r>
              <a:rPr lang="ru-RU" sz="1800" b="1" smtClean="0">
                <a:solidFill>
                  <a:schemeClr val="bg1"/>
                </a:solidFill>
              </a:rPr>
              <a:t>    - участвуют в родительских собраниях с целью информирования родителей         о потребности рынка труда;</a:t>
            </a:r>
          </a:p>
          <a:p>
            <a:pPr marL="136525" indent="0">
              <a:buFont typeface="Wingdings 2" pitchFamily="18" charset="2"/>
              <a:buNone/>
            </a:pPr>
            <a:r>
              <a:rPr lang="ru-RU" sz="1800" b="1" smtClean="0">
                <a:solidFill>
                  <a:schemeClr val="bg1"/>
                </a:solidFill>
              </a:rPr>
              <a:t>    - участвуют в проведении профориентационного тестирования                              и консультирования учащихся общеобразовательных школ, детских домов              и школ-интернатов, в том числе с привлечением передвижного центра профориентации;</a:t>
            </a:r>
          </a:p>
          <a:p>
            <a:pPr marL="136525" indent="0">
              <a:buFont typeface="Wingdings 2" pitchFamily="18" charset="2"/>
              <a:buNone/>
            </a:pPr>
            <a:r>
              <a:rPr lang="ru-RU" sz="1800" b="1" smtClean="0">
                <a:solidFill>
                  <a:schemeClr val="bg1"/>
                </a:solidFill>
              </a:rPr>
              <a:t>    - издают информационные материалы об услугах, оказываемых службой занятости в целях выбора сферы деятельности (профессии), трудоустройства, профессионального обучения;</a:t>
            </a:r>
          </a:p>
          <a:p>
            <a:pPr marL="136525" indent="0">
              <a:buFont typeface="Wingdings 2" pitchFamily="18" charset="2"/>
              <a:buNone/>
            </a:pPr>
            <a:r>
              <a:rPr lang="ru-RU" sz="1800" b="1" smtClean="0">
                <a:solidFill>
                  <a:schemeClr val="bg1"/>
                </a:solidFill>
              </a:rPr>
              <a:t>    - осуществляют разработку профессиографических материалов на базе предприятий по профессиям, имеющим повышенный спрос на рынке труда Ленинградской области;</a:t>
            </a:r>
          </a:p>
          <a:p>
            <a:pPr marL="136525" indent="0">
              <a:buFont typeface="Wingdings 2" pitchFamily="18" charset="2"/>
              <a:buNone/>
            </a:pPr>
            <a:r>
              <a:rPr lang="ru-RU" sz="1800" b="1" smtClean="0">
                <a:solidFill>
                  <a:schemeClr val="bg1"/>
                </a:solidFill>
              </a:rPr>
              <a:t>    - готовят информационную базу о текущей кадровой потребности работодателей по наиболее востребованным профессиям, заявленным в службу занятости населения.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>
                <a:effectLst/>
              </a:rPr>
              <a:t>Комитет экономического развития и инвестиционной деятельности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  <a:p>
            <a:pPr marL="137160" indent="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Формирует </a:t>
            </a:r>
            <a:r>
              <a:rPr lang="ru-RU" sz="3600" b="1" dirty="0">
                <a:solidFill>
                  <a:schemeClr val="bg1"/>
                </a:solidFill>
              </a:rPr>
              <a:t>базу перспективной потребности (на 5 лет) в кадрах, предприятий Ленинградской области в разрезе муниципальных образований и основных профессий.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Отраслевые </a:t>
            </a:r>
            <a:br>
              <a:rPr lang="ru-RU" dirty="0" smtClean="0"/>
            </a:br>
            <a:r>
              <a:rPr lang="ru-RU" dirty="0" smtClean="0"/>
              <a:t>и профильные комитеты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Комитет по агропромышленному комплексу </a:t>
            </a:r>
            <a:r>
              <a:rPr lang="ru-RU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и </a:t>
            </a:r>
            <a:r>
              <a:rPr lang="ru-RU" sz="3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рыбохозяйственному</a:t>
            </a:r>
            <a:r>
              <a:rPr lang="ru-RU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комплексу;</a:t>
            </a:r>
            <a:br>
              <a:rPr lang="ru-RU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Комитет по дорожному хозяйству;</a:t>
            </a:r>
            <a:br>
              <a:rPr lang="ru-RU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Комитет по здравоохранению;</a:t>
            </a:r>
            <a:br>
              <a:rPr lang="ru-RU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Комитет по строительству;</a:t>
            </a:r>
            <a:br>
              <a:rPr lang="ru-RU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Комитет по жилищно-коммунальному хозяйству и транспорту;</a:t>
            </a:r>
            <a:br>
              <a:rPr lang="ru-RU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Комитет по физической культуре, спорту </a:t>
            </a:r>
            <a:r>
              <a:rPr lang="ru-RU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и </a:t>
            </a:r>
            <a:r>
              <a:rPr lang="ru-RU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туризму;</a:t>
            </a:r>
            <a:br>
              <a:rPr lang="ru-RU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Комитет по развитию малого, среднего бизнеса и потребительского рынка Ленинградской </a:t>
            </a:r>
            <a:r>
              <a:rPr lang="ru-RU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области.</a:t>
            </a:r>
            <a:r>
              <a:rPr lang="ru-RU" sz="1800" dirty="0"/>
              <a:t/>
            </a:r>
            <a:br>
              <a:rPr lang="ru-RU" sz="1800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08012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100" dirty="0" smtClean="0">
                <a:effectLst/>
              </a:rPr>
              <a:t/>
            </a:r>
            <a:br>
              <a:rPr lang="ru-RU" sz="1100" dirty="0" smtClean="0">
                <a:effectLst/>
              </a:rPr>
            </a:br>
            <a:r>
              <a:rPr lang="ru-RU" sz="1100" dirty="0">
                <a:effectLst/>
              </a:rPr>
              <a:t/>
            </a:r>
            <a:br>
              <a:rPr lang="ru-RU" sz="1100" dirty="0">
                <a:effectLst/>
              </a:rPr>
            </a:br>
            <a:r>
              <a:rPr lang="ru-RU" sz="1100" dirty="0" smtClean="0">
                <a:effectLst/>
              </a:rPr>
              <a:t/>
            </a:r>
            <a:br>
              <a:rPr lang="ru-RU" sz="1100" dirty="0" smtClean="0">
                <a:effectLst/>
              </a:rPr>
            </a:br>
            <a:r>
              <a:rPr lang="ru-RU" sz="1100" dirty="0">
                <a:effectLst/>
              </a:rPr>
              <a:t/>
            </a:r>
            <a:br>
              <a:rPr lang="ru-RU" sz="1100" dirty="0">
                <a:effectLst/>
              </a:rPr>
            </a:br>
            <a:r>
              <a:rPr lang="ru-RU" sz="1100" dirty="0" smtClean="0">
                <a:effectLst/>
              </a:rPr>
              <a:t/>
            </a:r>
            <a:br>
              <a:rPr lang="ru-RU" sz="1100" dirty="0" smtClean="0">
                <a:effectLst/>
              </a:rPr>
            </a:br>
            <a:r>
              <a:rPr lang="ru-RU" sz="1100" dirty="0">
                <a:effectLst/>
              </a:rPr>
              <a:t/>
            </a:r>
            <a:br>
              <a:rPr lang="ru-RU" sz="1100" dirty="0">
                <a:effectLst/>
              </a:rPr>
            </a:br>
            <a:r>
              <a:rPr lang="ru-RU" sz="1100" dirty="0" smtClean="0">
                <a:effectLst/>
              </a:rPr>
              <a:t/>
            </a:r>
            <a:br>
              <a:rPr lang="ru-RU" sz="1100" dirty="0" smtClean="0">
                <a:effectLst/>
              </a:rPr>
            </a:br>
            <a:r>
              <a:rPr lang="ru-RU" sz="1100" dirty="0">
                <a:effectLst/>
              </a:rPr>
              <a:t/>
            </a:r>
            <a:br>
              <a:rPr lang="ru-RU" sz="1100" dirty="0">
                <a:effectLst/>
              </a:rPr>
            </a:br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Отраслевые </a:t>
            </a:r>
            <a:b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профильные комитеты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341438"/>
            <a:ext cx="8507412" cy="4967287"/>
          </a:xfrm>
        </p:spPr>
        <p:txBody>
          <a:bodyPr>
            <a:normAutofit fontScale="92500" lnSpcReduction="20000"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500" b="1" dirty="0" smtClean="0">
                <a:solidFill>
                  <a:schemeClr val="bg1"/>
                </a:solidFill>
              </a:rPr>
              <a:t>- Участвуют </a:t>
            </a:r>
            <a:r>
              <a:rPr lang="ru-RU" sz="3500" b="1" dirty="0">
                <a:solidFill>
                  <a:schemeClr val="bg1"/>
                </a:solidFill>
              </a:rPr>
              <a:t>в проведении массовых </a:t>
            </a:r>
            <a:r>
              <a:rPr lang="ru-RU" sz="3500" b="1" dirty="0" smtClean="0">
                <a:solidFill>
                  <a:schemeClr val="bg1"/>
                </a:solidFill>
              </a:rPr>
              <a:t>            и </a:t>
            </a:r>
            <a:r>
              <a:rPr lang="ru-RU" sz="3500" b="1" dirty="0">
                <a:solidFill>
                  <a:schemeClr val="bg1"/>
                </a:solidFill>
              </a:rPr>
              <a:t>тематических </a:t>
            </a:r>
            <a:r>
              <a:rPr lang="ru-RU" sz="3500" b="1" dirty="0" smtClean="0">
                <a:solidFill>
                  <a:schemeClr val="bg1"/>
                </a:solidFill>
              </a:rPr>
              <a:t>профориентационных </a:t>
            </a:r>
            <a:r>
              <a:rPr lang="ru-RU" sz="3500" b="1" dirty="0">
                <a:solidFill>
                  <a:schemeClr val="bg1"/>
                </a:solidFill>
              </a:rPr>
              <a:t>мероприятий для учащихся школ</a:t>
            </a:r>
            <a:r>
              <a:rPr lang="ru-RU" sz="3500" b="1" dirty="0" smtClean="0">
                <a:solidFill>
                  <a:schemeClr val="bg1"/>
                </a:solidFill>
              </a:rPr>
              <a:t>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endParaRPr lang="ru-RU" sz="3200" b="1" dirty="0">
              <a:solidFill>
                <a:schemeClr val="bg1"/>
              </a:solidFill>
            </a:endParaRPr>
          </a:p>
          <a:p>
            <a:pPr marL="137160" indent="0" fontAlgn="auto">
              <a:spcAft>
                <a:spcPts val="0"/>
              </a:spcAft>
              <a:buClr>
                <a:prstClr val="white">
                  <a:shade val="95000"/>
                </a:prstClr>
              </a:buClr>
              <a:buFont typeface="Wingdings 2"/>
              <a:buNone/>
              <a:defRPr/>
            </a:pPr>
            <a:r>
              <a:rPr lang="ru-RU" sz="3500" b="1" dirty="0">
                <a:solidFill>
                  <a:prstClr val="black"/>
                </a:solidFill>
              </a:rPr>
              <a:t>- Формируют информационные базы </a:t>
            </a:r>
            <a:r>
              <a:rPr lang="ru-RU" sz="3500" b="1" dirty="0" smtClean="0">
                <a:solidFill>
                  <a:prstClr val="black"/>
                </a:solidFill>
              </a:rPr>
              <a:t>           о </a:t>
            </a:r>
            <a:r>
              <a:rPr lang="ru-RU" sz="3500" b="1" dirty="0">
                <a:solidFill>
                  <a:prstClr val="black"/>
                </a:solidFill>
              </a:rPr>
              <a:t>предприятиях отрасли с возможностью проведения на предприятиях экскурсий </a:t>
            </a:r>
            <a:r>
              <a:rPr lang="ru-RU" sz="3500" b="1" dirty="0" smtClean="0">
                <a:solidFill>
                  <a:prstClr val="black"/>
                </a:solidFill>
              </a:rPr>
              <a:t>  для </a:t>
            </a:r>
            <a:r>
              <a:rPr lang="ru-RU" sz="3500" b="1" dirty="0">
                <a:solidFill>
                  <a:prstClr val="black"/>
                </a:solidFill>
              </a:rPr>
              <a:t>учащихся школ и возможностью осуществления производственной практики учащихся профессиональных учебных заведений на современном оборудовании </a:t>
            </a:r>
            <a:r>
              <a:rPr lang="ru-RU" sz="3500" b="1" dirty="0" smtClean="0">
                <a:solidFill>
                  <a:prstClr val="black"/>
                </a:solidFill>
              </a:rPr>
              <a:t>предприятий.</a:t>
            </a:r>
            <a:endParaRPr lang="ru-RU" sz="3500" b="1" dirty="0">
              <a:solidFill>
                <a:prstClr val="black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5" y="116632"/>
            <a:ext cx="8856984" cy="108012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Отраслевые</a:t>
            </a:r>
            <a:b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профильные комитеты</a:t>
            </a:r>
            <a:endParaRPr lang="ru-RU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5256212"/>
          </a:xfrm>
        </p:spPr>
        <p:txBody>
          <a:bodyPr>
            <a:normAutofit fontScale="25000" lnSpcReduction="20000"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8000" dirty="0" smtClean="0"/>
              <a:t>   </a:t>
            </a:r>
            <a:r>
              <a:rPr lang="ru-RU" sz="11200" b="1" dirty="0" smtClean="0">
                <a:solidFill>
                  <a:schemeClr val="bg1"/>
                </a:solidFill>
              </a:rPr>
              <a:t>- разрабатывают </a:t>
            </a:r>
            <a:r>
              <a:rPr lang="ru-RU" sz="11200" b="1" dirty="0">
                <a:solidFill>
                  <a:schemeClr val="bg1"/>
                </a:solidFill>
              </a:rPr>
              <a:t>и реализуют профориентационные проекты, направленные </a:t>
            </a:r>
            <a:r>
              <a:rPr lang="ru-RU" sz="11200" b="1" dirty="0" smtClean="0">
                <a:solidFill>
                  <a:schemeClr val="bg1"/>
                </a:solidFill>
              </a:rPr>
              <a:t>      на </a:t>
            </a:r>
            <a:r>
              <a:rPr lang="ru-RU" sz="11200" b="1" dirty="0">
                <a:solidFill>
                  <a:schemeClr val="bg1"/>
                </a:solidFill>
              </a:rPr>
              <a:t>пропаганду рабочих профессий </a:t>
            </a:r>
            <a:r>
              <a:rPr lang="ru-RU" sz="11200" b="1" dirty="0" smtClean="0">
                <a:solidFill>
                  <a:schemeClr val="bg1"/>
                </a:solidFill>
              </a:rPr>
              <a:t>                              и </a:t>
            </a:r>
            <a:r>
              <a:rPr lang="ru-RU" sz="11200" b="1" dirty="0">
                <a:solidFill>
                  <a:schemeClr val="bg1"/>
                </a:solidFill>
              </a:rPr>
              <a:t>специальностей, необходимых отраслям экономики</a:t>
            </a:r>
            <a:r>
              <a:rPr lang="ru-RU" sz="11200" b="1" dirty="0" smtClean="0">
                <a:solidFill>
                  <a:schemeClr val="bg1"/>
                </a:solidFill>
              </a:rPr>
              <a:t>;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1200" b="1" dirty="0" smtClean="0">
              <a:solidFill>
                <a:schemeClr val="bg1"/>
              </a:solidFill>
            </a:endParaRP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1200" b="1" dirty="0" smtClean="0">
                <a:solidFill>
                  <a:schemeClr val="bg1"/>
                </a:solidFill>
              </a:rPr>
              <a:t>   - </a:t>
            </a:r>
            <a:r>
              <a:rPr lang="ru-RU" sz="11200" b="1" dirty="0">
                <a:solidFill>
                  <a:schemeClr val="bg1"/>
                </a:solidFill>
              </a:rPr>
              <a:t>участвуют в совершенствовании системы формирования объема и структуры приема </a:t>
            </a:r>
            <a:r>
              <a:rPr lang="ru-RU" sz="11200" b="1" dirty="0" smtClean="0">
                <a:solidFill>
                  <a:schemeClr val="bg1"/>
                </a:solidFill>
              </a:rPr>
              <a:t>              в </a:t>
            </a:r>
            <a:r>
              <a:rPr lang="ru-RU" sz="11200" b="1" dirty="0">
                <a:solidFill>
                  <a:schemeClr val="bg1"/>
                </a:solidFill>
              </a:rPr>
              <a:t>государственные образовательные учреждения профессионального образования Ленинградской области, посредством подготовки материалов </a:t>
            </a:r>
            <a:r>
              <a:rPr lang="ru-RU" sz="11200" b="1" dirty="0" smtClean="0">
                <a:solidFill>
                  <a:schemeClr val="bg1"/>
                </a:solidFill>
              </a:rPr>
              <a:t>           о </a:t>
            </a:r>
            <a:r>
              <a:rPr lang="ru-RU" sz="11200" b="1" dirty="0">
                <a:solidFill>
                  <a:schemeClr val="bg1"/>
                </a:solidFill>
              </a:rPr>
              <a:t>перспективной потребности в кадрах соответствующих отраслей, с учетом их развития </a:t>
            </a:r>
            <a:r>
              <a:rPr lang="ru-RU" sz="11200" b="1" dirty="0" smtClean="0">
                <a:solidFill>
                  <a:schemeClr val="bg1"/>
                </a:solidFill>
              </a:rPr>
              <a:t>    и </a:t>
            </a:r>
            <a:r>
              <a:rPr lang="ru-RU" sz="11200" b="1" dirty="0">
                <a:solidFill>
                  <a:schemeClr val="bg1"/>
                </a:solidFill>
              </a:rPr>
              <a:t>создания новых предприятий.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3200" b="1" dirty="0">
              <a:solidFill>
                <a:schemeClr val="bg1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507288" cy="194421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Комитет по печати и связям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общественностью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Ленинградской области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4103687"/>
          </a:xfrm>
        </p:spPr>
        <p:txBody>
          <a:bodyPr>
            <a:normAutofit fontScale="92500" lnSpcReduction="20000"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  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000" b="1" dirty="0" smtClean="0">
                <a:solidFill>
                  <a:schemeClr val="bg1"/>
                </a:solidFill>
              </a:rPr>
              <a:t>  - </a:t>
            </a:r>
            <a:r>
              <a:rPr lang="ru-RU" sz="3000" b="1" dirty="0">
                <a:solidFill>
                  <a:schemeClr val="bg1"/>
                </a:solidFill>
              </a:rPr>
              <a:t>осуществляет взаимодействие со средствами массовой информации в части, касающейся профориентационной работы</a:t>
            </a:r>
            <a:r>
              <a:rPr lang="ru-RU" sz="3000" b="1" dirty="0" smtClean="0">
                <a:solidFill>
                  <a:schemeClr val="bg1"/>
                </a:solidFill>
              </a:rPr>
              <a:t>;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3000" b="1" dirty="0">
              <a:solidFill>
                <a:schemeClr val="bg1"/>
              </a:solidFill>
            </a:endParaRP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000" b="1" dirty="0" smtClean="0">
                <a:solidFill>
                  <a:schemeClr val="bg1"/>
                </a:solidFill>
              </a:rPr>
              <a:t>    - </a:t>
            </a:r>
            <a:r>
              <a:rPr lang="ru-RU" sz="3000" b="1" dirty="0">
                <a:solidFill>
                  <a:schemeClr val="bg1"/>
                </a:solidFill>
              </a:rPr>
              <a:t>организовывает на Ленинградском областном телевидении и радио показ видеосюжетов и передач, направленных </a:t>
            </a:r>
            <a:r>
              <a:rPr lang="ru-RU" sz="3000" b="1" dirty="0" smtClean="0">
                <a:solidFill>
                  <a:schemeClr val="bg1"/>
                </a:solidFill>
              </a:rPr>
              <a:t>            на </a:t>
            </a:r>
            <a:r>
              <a:rPr lang="ru-RU" sz="3000" b="1" dirty="0">
                <a:solidFill>
                  <a:schemeClr val="bg1"/>
                </a:solidFill>
              </a:rPr>
              <a:t>пропаганду и формирование позитивного имиджа рабочих </a:t>
            </a:r>
            <a:r>
              <a:rPr lang="ru-RU" sz="3000" b="1" dirty="0" smtClean="0">
                <a:solidFill>
                  <a:schemeClr val="bg1"/>
                </a:solidFill>
              </a:rPr>
              <a:t>профессий.</a:t>
            </a:r>
            <a:endParaRPr lang="ru-RU" sz="3000" b="1" dirty="0">
              <a:solidFill>
                <a:schemeClr val="bg1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Комитет по печати и связям </a:t>
            </a:r>
            <a:br>
              <a:rPr lang="ru-RU" dirty="0" smtClean="0"/>
            </a:br>
            <a:r>
              <a:rPr lang="ru-RU" dirty="0" smtClean="0"/>
              <a:t>с общественностью Ленинградской области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248150"/>
          </a:xfrm>
        </p:spPr>
        <p:txBody>
          <a:bodyPr>
            <a:normAutofit lnSpcReduction="10000"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chemeClr val="bg1"/>
                </a:solidFill>
              </a:rPr>
              <a:t>    - использует </a:t>
            </a:r>
            <a:r>
              <a:rPr lang="ru-RU" b="1" dirty="0">
                <a:solidFill>
                  <a:schemeClr val="bg1"/>
                </a:solidFill>
              </a:rPr>
              <a:t>возможности </a:t>
            </a:r>
            <a:r>
              <a:rPr lang="ru-RU" b="1" dirty="0" smtClean="0">
                <a:solidFill>
                  <a:schemeClr val="bg1"/>
                </a:solidFill>
              </a:rPr>
              <a:t>показа                        </a:t>
            </a:r>
            <a:r>
              <a:rPr lang="ru-RU" b="1" dirty="0">
                <a:solidFill>
                  <a:schemeClr val="bg1"/>
                </a:solidFill>
              </a:rPr>
              <a:t>в телевизионных передачах условий труда </a:t>
            </a:r>
            <a:r>
              <a:rPr lang="ru-RU" b="1" dirty="0" smtClean="0">
                <a:solidFill>
                  <a:schemeClr val="bg1"/>
                </a:solidFill>
              </a:rPr>
              <a:t>       на </a:t>
            </a:r>
            <a:r>
              <a:rPr lang="ru-RU" b="1" dirty="0">
                <a:solidFill>
                  <a:schemeClr val="bg1"/>
                </a:solidFill>
              </a:rPr>
              <a:t>высокотехнологичных предприятиях Ленинградской области, придерживающихся социально ориентированной </a:t>
            </a:r>
            <a:r>
              <a:rPr lang="ru-RU" b="1" dirty="0" smtClean="0">
                <a:solidFill>
                  <a:schemeClr val="bg1"/>
                </a:solidFill>
              </a:rPr>
              <a:t>политики            </a:t>
            </a:r>
            <a:r>
              <a:rPr lang="ru-RU" b="1" dirty="0">
                <a:solidFill>
                  <a:schemeClr val="bg1"/>
                </a:solidFill>
              </a:rPr>
              <a:t>для работников</a:t>
            </a:r>
            <a:r>
              <a:rPr lang="ru-RU" b="1" dirty="0" smtClean="0">
                <a:solidFill>
                  <a:schemeClr val="bg1"/>
                </a:solidFill>
              </a:rPr>
              <a:t>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endParaRPr lang="ru-RU" b="1" dirty="0">
              <a:solidFill>
                <a:schemeClr val="bg1"/>
              </a:solidFill>
            </a:endParaRP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chemeClr val="bg1"/>
                </a:solidFill>
              </a:rPr>
              <a:t>    - </a:t>
            </a:r>
            <a:r>
              <a:rPr lang="ru-RU" b="1" dirty="0">
                <a:solidFill>
                  <a:schemeClr val="bg1"/>
                </a:solidFill>
              </a:rPr>
              <a:t>в средствах массовой информации вводит специальные рубрики для молодежи, стоящей пред выбором профессионального пути.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Работодатели</a:t>
            </a:r>
          </a:p>
        </p:txBody>
      </p:sp>
      <p:sp>
        <p:nvSpPr>
          <p:cNvPr id="55298" name="Объект 2"/>
          <p:cNvSpPr>
            <a:spLocks noGrp="1"/>
          </p:cNvSpPr>
          <p:nvPr>
            <p:ph idx="1"/>
          </p:nvPr>
        </p:nvSpPr>
        <p:spPr>
          <a:xfrm>
            <a:off x="179388" y="1600200"/>
            <a:ext cx="8713787" cy="4708525"/>
          </a:xfrm>
        </p:spPr>
        <p:txBody>
          <a:bodyPr/>
          <a:lstStyle/>
          <a:p>
            <a:pPr marL="136525" indent="0">
              <a:buFont typeface="Wingdings 2" pitchFamily="18" charset="2"/>
              <a:buNone/>
            </a:pPr>
            <a:r>
              <a:rPr lang="ru-RU" sz="3600" b="1" smtClean="0">
                <a:solidFill>
                  <a:schemeClr val="bg1"/>
                </a:solidFill>
              </a:rPr>
              <a:t>- оказывают содействие в организации экскурсий для учащихся школ              на предприятия  Ленинградской области;</a:t>
            </a:r>
          </a:p>
          <a:p>
            <a:pPr marL="136525" indent="0">
              <a:buFont typeface="Wingdings 2" pitchFamily="18" charset="2"/>
              <a:buNone/>
            </a:pPr>
            <a:endParaRPr lang="ru-RU" sz="1600" b="1" smtClean="0">
              <a:solidFill>
                <a:schemeClr val="bg1"/>
              </a:solidFill>
            </a:endParaRPr>
          </a:p>
          <a:p>
            <a:pPr marL="136525" indent="0">
              <a:buFont typeface="Wingdings 2" pitchFamily="18" charset="2"/>
              <a:buNone/>
            </a:pPr>
            <a:r>
              <a:rPr lang="ru-RU" sz="3600" b="1" smtClean="0">
                <a:solidFill>
                  <a:schemeClr val="bg1"/>
                </a:solidFill>
              </a:rPr>
              <a:t>- оказывают содействие в организации производственной практики для учащихся профессиональных учебных заведений.</a:t>
            </a:r>
          </a:p>
          <a:p>
            <a:pPr marL="136525" indent="0">
              <a:buFont typeface="Wingdings 2" pitchFamily="18" charset="2"/>
              <a:buNone/>
            </a:pPr>
            <a:endParaRPr lang="ru-RU" sz="36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Направления подготовки в ВУЗах         и филиалов ВУЗов, расположенных    на территории </a:t>
            </a:r>
            <a:r>
              <a:rPr lang="ru-RU" sz="3200" dirty="0"/>
              <a:t>Л</a:t>
            </a:r>
            <a:r>
              <a:rPr lang="ru-RU" sz="3200" dirty="0" smtClean="0"/>
              <a:t>енинградской области </a:t>
            </a:r>
            <a:endParaRPr lang="ru-RU" sz="3200" dirty="0"/>
          </a:p>
        </p:txBody>
      </p:sp>
      <p:graphicFrame>
        <p:nvGraphicFramePr>
          <p:cNvPr id="18434" name="Объект 3"/>
          <p:cNvGraphicFramePr>
            <a:graphicFrameLocks noGrp="1"/>
          </p:cNvGraphicFramePr>
          <p:nvPr>
            <p:ph idx="1"/>
          </p:nvPr>
        </p:nvGraphicFramePr>
        <p:xfrm>
          <a:off x="200025" y="1506538"/>
          <a:ext cx="8815388" cy="5286375"/>
        </p:xfrm>
        <a:graphic>
          <a:graphicData uri="http://schemas.openxmlformats.org/presentationml/2006/ole">
            <p:oleObj spid="_x0000_s18434" r:id="rId4" imgW="8815580" imgH="5285690" progId="Excel.Chart.8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Работодатели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600200"/>
            <a:ext cx="8785225" cy="4708525"/>
          </a:xfrm>
        </p:spPr>
        <p:txBody>
          <a:bodyPr>
            <a:noAutofit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    -  участвуют </a:t>
            </a:r>
            <a:r>
              <a:rPr lang="ru-RU" sz="3600" b="1" dirty="0">
                <a:solidFill>
                  <a:schemeClr val="bg1"/>
                </a:solidFill>
              </a:rPr>
              <a:t>в проведении массовых </a:t>
            </a:r>
            <a:r>
              <a:rPr lang="ru-RU" sz="3600" b="1" dirty="0" smtClean="0">
                <a:solidFill>
                  <a:schemeClr val="bg1"/>
                </a:solidFill>
              </a:rPr>
              <a:t>  и </a:t>
            </a:r>
            <a:r>
              <a:rPr lang="ru-RU" sz="3600" b="1" dirty="0">
                <a:solidFill>
                  <a:schemeClr val="bg1"/>
                </a:solidFill>
              </a:rPr>
              <a:t>тематических профориентационных мероприятий для учащихся школ</a:t>
            </a:r>
            <a:r>
              <a:rPr lang="ru-RU" sz="3600" b="1" dirty="0" smtClean="0">
                <a:solidFill>
                  <a:schemeClr val="bg1"/>
                </a:solidFill>
              </a:rPr>
              <a:t>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endParaRPr lang="ru-RU" sz="3600" b="1" dirty="0">
              <a:solidFill>
                <a:schemeClr val="bg1"/>
              </a:solidFill>
            </a:endParaRP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    - </a:t>
            </a:r>
            <a:r>
              <a:rPr lang="ru-RU" sz="3600" b="1" dirty="0">
                <a:solidFill>
                  <a:schemeClr val="bg1"/>
                </a:solidFill>
              </a:rPr>
              <a:t>участвуют в информировании учащихся школ о потребности в кадрах, условиях труда и социальных гарантиях работников предприятий.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229600" cy="1828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Показатели эффективности концепции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2636838"/>
            <a:ext cx="8064500" cy="3529012"/>
          </a:xfrm>
        </p:spPr>
        <p:txBody>
          <a:bodyPr>
            <a:normAutofit fontScale="92500" lnSpcReduction="20000"/>
          </a:bodyPr>
          <a:lstStyle/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900" b="1" dirty="0" smtClean="0">
                <a:solidFill>
                  <a:schemeClr val="bg1"/>
                </a:solidFill>
              </a:rPr>
              <a:t>     </a:t>
            </a:r>
            <a:r>
              <a:rPr lang="ru-RU" sz="3900" b="1" dirty="0" smtClean="0">
                <a:solidFill>
                  <a:schemeClr val="bg1"/>
                </a:solidFill>
              </a:rPr>
              <a:t>- </a:t>
            </a:r>
            <a:r>
              <a:rPr lang="ru-RU" sz="3900" b="1" dirty="0">
                <a:solidFill>
                  <a:schemeClr val="bg1"/>
                </a:solidFill>
              </a:rPr>
              <a:t>доля выпускников  9–11 классов общеобразовательных школ, поступивших в образовательные учреждения начального,  среднего </a:t>
            </a:r>
            <a:r>
              <a:rPr lang="ru-RU" sz="3900" b="1" dirty="0" smtClean="0">
                <a:solidFill>
                  <a:schemeClr val="bg1"/>
                </a:solidFill>
              </a:rPr>
              <a:t>        и </a:t>
            </a:r>
            <a:r>
              <a:rPr lang="ru-RU" sz="3900" b="1" dirty="0">
                <a:solidFill>
                  <a:schemeClr val="bg1"/>
                </a:solidFill>
              </a:rPr>
              <a:t>высшего профессионального образования (процент от общей численности выпускников</a:t>
            </a:r>
            <a:r>
              <a:rPr lang="ru-RU" sz="3900" b="1" dirty="0" smtClean="0">
                <a:solidFill>
                  <a:schemeClr val="bg1"/>
                </a:solidFill>
              </a:rPr>
              <a:t>).</a:t>
            </a:r>
            <a:endParaRPr lang="ru-RU" sz="3900" b="1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ПОКАЗАТЕЛИ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ЭФФЕКТИВНОСТИ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КОНЦЕПЦИИ</a:t>
            </a:r>
            <a:endParaRPr lang="ru-RU" dirty="0"/>
          </a:p>
        </p:txBody>
      </p:sp>
      <p:sp>
        <p:nvSpPr>
          <p:cNvPr id="58370" name="Объект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75125"/>
          </a:xfrm>
        </p:spPr>
        <p:txBody>
          <a:bodyPr/>
          <a:lstStyle/>
          <a:p>
            <a:pPr marL="136525" indent="0">
              <a:buFont typeface="Wingdings 2" pitchFamily="18" charset="2"/>
              <a:buNone/>
            </a:pPr>
            <a:r>
              <a:rPr lang="ru-RU" sz="3200" b="1" smtClean="0">
                <a:solidFill>
                  <a:schemeClr val="bg1"/>
                </a:solidFill>
              </a:rPr>
              <a:t>     -  доля выпускников образовательных учреждений начального,  среднего              и высшего профессионального образования, трудоустроившихся               по окончании образовательного учреждения по полученной профессии, специальности (процент от общей численности выпускников).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ПОКАЗАТЕЛИ</a:t>
            </a:r>
            <a:br>
              <a:rPr lang="ru-RU" dirty="0" smtClean="0"/>
            </a:br>
            <a:r>
              <a:rPr lang="ru-RU" dirty="0" smtClean="0"/>
              <a:t> ЭФФЕКТИВНОСТИ </a:t>
            </a:r>
            <a:br>
              <a:rPr lang="ru-RU" dirty="0" smtClean="0"/>
            </a:br>
            <a:r>
              <a:rPr lang="ru-RU" dirty="0" smtClean="0"/>
              <a:t>КОНЦЕПЦИИ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248150"/>
          </a:xfrm>
        </p:spPr>
        <p:txBody>
          <a:bodyPr>
            <a:normAutofit lnSpcReduction="10000"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chemeClr val="bg1"/>
                </a:solidFill>
              </a:rPr>
              <a:t>    </a:t>
            </a:r>
            <a:r>
              <a:rPr lang="ru-RU" sz="3600" b="1" dirty="0" smtClean="0">
                <a:solidFill>
                  <a:schemeClr val="bg1"/>
                </a:solidFill>
              </a:rPr>
              <a:t>- </a:t>
            </a:r>
            <a:r>
              <a:rPr lang="ru-RU" sz="3600" b="1" dirty="0">
                <a:solidFill>
                  <a:schemeClr val="bg1"/>
                </a:solidFill>
              </a:rPr>
              <a:t>доля выпускников образовательных учреждений начального,  среднего и высшего профессионального образования, зарегистрированных в центрах занятости населения в качестве безработных (процент от общей численности выпускников).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250"/>
            <a:ext cx="8291513" cy="5832475"/>
          </a:xfrm>
        </p:spPr>
        <p:txBody>
          <a:bodyPr>
            <a:normAutofit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/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/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  <a:p>
            <a:pPr marL="137160" indent="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7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</a:t>
            </a:r>
            <a:endParaRPr lang="ru-RU" sz="7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Десятка наиболее востребованных специалистов</a:t>
            </a:r>
            <a:endParaRPr lang="ru-RU" dirty="0"/>
          </a:p>
        </p:txBody>
      </p:sp>
      <p:graphicFrame>
        <p:nvGraphicFramePr>
          <p:cNvPr id="20482" name="Объект 3"/>
          <p:cNvGraphicFramePr>
            <a:graphicFrameLocks noGrp="1"/>
          </p:cNvGraphicFramePr>
          <p:nvPr>
            <p:ph idx="1"/>
          </p:nvPr>
        </p:nvGraphicFramePr>
        <p:xfrm>
          <a:off x="488950" y="1433513"/>
          <a:ext cx="8331200" cy="4810125"/>
        </p:xfrm>
        <a:graphic>
          <a:graphicData uri="http://schemas.openxmlformats.org/presentationml/2006/ole">
            <p:oleObj spid="_x0000_s20482" r:id="rId3" imgW="8333954" imgH="4810161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229600" cy="8332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задачи КОНЦЕПЦИИ</a:t>
            </a:r>
            <a:endParaRPr lang="ru-RU" dirty="0"/>
          </a:p>
        </p:txBody>
      </p:sp>
      <p:sp>
        <p:nvSpPr>
          <p:cNvPr id="2150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1196975"/>
            <a:ext cx="8496300" cy="5184775"/>
          </a:xfrm>
        </p:spPr>
        <p:txBody>
          <a:bodyPr/>
          <a:lstStyle/>
          <a:p>
            <a:pPr indent="539750" algn="l"/>
            <a:endParaRPr lang="ru-RU" sz="4000" b="1" smtClean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indent="539750" algn="l"/>
            <a:r>
              <a:rPr lang="ru-RU" sz="4000" b="1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1. Формирование у выпускников общеобразовательных школ мотивационной основы для получения начального и среднего профессионального образования    и выбора ими рабочих профессий.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ЗАДАЧИ КОНЦЕПЦИИ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540385" fontAlgn="auto">
              <a:spcAft>
                <a:spcPts val="0"/>
              </a:spcAft>
              <a:buClr>
                <a:prstClr val="white">
                  <a:shade val="95000"/>
                </a:prstClr>
              </a:buClr>
              <a:buFont typeface="Wingdings 2"/>
              <a:buNone/>
              <a:defRPr/>
            </a:pPr>
            <a:r>
              <a:rPr lang="ru-RU" sz="4000" b="1" dirty="0" smtClean="0">
                <a:solidFill>
                  <a:schemeClr val="bg1"/>
                </a:solidFill>
                <a:ea typeface="Calibri"/>
                <a:cs typeface="Times New Roman"/>
              </a:rPr>
              <a:t>2. Повышение </a:t>
            </a:r>
            <a:r>
              <a:rPr lang="ru-RU" sz="4000" b="1" dirty="0">
                <a:solidFill>
                  <a:schemeClr val="bg1"/>
                </a:solidFill>
                <a:ea typeface="Calibri"/>
                <a:cs typeface="Times New Roman"/>
              </a:rPr>
              <a:t>информированности учащихся </a:t>
            </a:r>
            <a:r>
              <a:rPr lang="ru-RU" sz="4000" b="1" dirty="0" smtClean="0">
                <a:solidFill>
                  <a:schemeClr val="bg1"/>
                </a:solidFill>
                <a:ea typeface="Calibri"/>
                <a:cs typeface="Times New Roman"/>
              </a:rPr>
              <a:t>    об </a:t>
            </a:r>
            <a:r>
              <a:rPr lang="ru-RU" sz="4000" b="1" dirty="0">
                <a:solidFill>
                  <a:schemeClr val="bg1"/>
                </a:solidFill>
                <a:ea typeface="Calibri"/>
                <a:cs typeface="Times New Roman"/>
              </a:rPr>
              <a:t>основных профессиях, </a:t>
            </a:r>
            <a:r>
              <a:rPr lang="ru-RU" sz="4000" b="1" dirty="0" smtClean="0">
                <a:solidFill>
                  <a:schemeClr val="bg1"/>
                </a:solidFill>
                <a:ea typeface="Calibri"/>
                <a:cs typeface="Times New Roman"/>
              </a:rPr>
              <a:t>             по </a:t>
            </a:r>
            <a:r>
              <a:rPr lang="ru-RU" sz="4000" b="1" dirty="0">
                <a:solidFill>
                  <a:schemeClr val="bg1"/>
                </a:solidFill>
                <a:ea typeface="Calibri"/>
                <a:cs typeface="Times New Roman"/>
              </a:rPr>
              <a:t>которым наблюдается </a:t>
            </a:r>
            <a:r>
              <a:rPr lang="ru-RU" sz="4000" b="1" dirty="0" smtClean="0">
                <a:solidFill>
                  <a:schemeClr val="bg1"/>
                </a:solidFill>
                <a:ea typeface="Calibri"/>
                <a:cs typeface="Times New Roman"/>
              </a:rPr>
              <a:t>          или </a:t>
            </a:r>
            <a:r>
              <a:rPr lang="ru-RU" sz="4000" b="1" dirty="0">
                <a:solidFill>
                  <a:schemeClr val="bg1"/>
                </a:solidFill>
                <a:ea typeface="Calibri"/>
                <a:cs typeface="Times New Roman"/>
              </a:rPr>
              <a:t>планируется существенный спрос кадров на предприятиях Ленинградской </a:t>
            </a:r>
            <a:r>
              <a:rPr lang="ru-RU" sz="4000" b="1" dirty="0" smtClean="0">
                <a:solidFill>
                  <a:schemeClr val="bg1"/>
                </a:solidFill>
                <a:ea typeface="Calibri"/>
                <a:cs typeface="Times New Roman"/>
              </a:rPr>
              <a:t>области.</a:t>
            </a:r>
            <a:endParaRPr lang="ru-RU" sz="40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ЗАДАЧИ КОНЦЕПЦИИ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408940" fontAlgn="auto">
              <a:spcAft>
                <a:spcPts val="0"/>
              </a:spcAft>
              <a:buClr>
                <a:prstClr val="white">
                  <a:shade val="95000"/>
                </a:prstClr>
              </a:buClr>
              <a:buFont typeface="Wingdings 2"/>
              <a:buNone/>
              <a:defRPr/>
            </a:pPr>
            <a:r>
              <a:rPr lang="ru-RU" sz="4000" b="1" dirty="0" smtClean="0">
                <a:solidFill>
                  <a:schemeClr val="bg1"/>
                </a:solidFill>
                <a:ea typeface="Calibri"/>
                <a:cs typeface="Times New Roman"/>
              </a:rPr>
              <a:t>3. </a:t>
            </a:r>
            <a:r>
              <a:rPr lang="ru-RU" sz="4000" b="1" dirty="0">
                <a:solidFill>
                  <a:schemeClr val="bg1"/>
                </a:solidFill>
                <a:ea typeface="Calibri"/>
                <a:cs typeface="Times New Roman"/>
              </a:rPr>
              <a:t>Ф</a:t>
            </a:r>
            <a:r>
              <a:rPr lang="ru-RU" sz="4000" b="1" dirty="0" smtClean="0">
                <a:solidFill>
                  <a:schemeClr val="bg1"/>
                </a:solidFill>
                <a:ea typeface="Calibri"/>
                <a:cs typeface="Times New Roman"/>
              </a:rPr>
              <a:t>ормирование </a:t>
            </a:r>
            <a:r>
              <a:rPr lang="ru-RU" sz="4000" b="1" dirty="0">
                <a:solidFill>
                  <a:schemeClr val="bg1"/>
                </a:solidFill>
                <a:ea typeface="Calibri"/>
                <a:cs typeface="Times New Roman"/>
              </a:rPr>
              <a:t>в регионе профориентационной информационной среды, основанной на электронных базах данных, формируемых комитетами правительства Ленинградской области, для поддержки учащихся школ при выборе </a:t>
            </a:r>
            <a:r>
              <a:rPr lang="ru-RU" sz="4000" b="1" dirty="0" smtClean="0">
                <a:solidFill>
                  <a:schemeClr val="bg1"/>
                </a:solidFill>
                <a:ea typeface="Calibri"/>
                <a:cs typeface="Times New Roman"/>
              </a:rPr>
              <a:t>профессии.</a:t>
            </a:r>
            <a:endParaRPr lang="ru-RU" sz="40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ЗАДАЧИ КОНЦЕПЦИИ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>
              <a:solidFill>
                <a:prstClr val="white"/>
              </a:solidFill>
              <a:ea typeface="Calibri"/>
              <a:cs typeface="Times New Roman"/>
            </a:endParaRP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000" b="1" dirty="0" smtClean="0">
                <a:solidFill>
                  <a:schemeClr val="bg1"/>
                </a:solidFill>
                <a:ea typeface="Calibri"/>
                <a:cs typeface="Times New Roman"/>
              </a:rPr>
              <a:t>4. Разработка </a:t>
            </a:r>
            <a:r>
              <a:rPr lang="ru-RU" sz="4000" b="1" dirty="0">
                <a:solidFill>
                  <a:schemeClr val="bg1"/>
                </a:solidFill>
                <a:ea typeface="Calibri"/>
                <a:cs typeface="Times New Roman"/>
              </a:rPr>
              <a:t>инновационных моделей социального партнерства в организации системы профориентации.</a:t>
            </a:r>
            <a:endParaRPr lang="ru-RU" sz="4000" b="1" dirty="0">
              <a:solidFill>
                <a:schemeClr val="bg1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701</TotalTime>
  <Words>891</Words>
  <Application>Microsoft Office PowerPoint</Application>
  <PresentationFormat>Экран (4:3)</PresentationFormat>
  <Paragraphs>95</Paragraphs>
  <Slides>44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53" baseType="lpstr">
      <vt:lpstr>Times New Roman</vt:lpstr>
      <vt:lpstr>Arial</vt:lpstr>
      <vt:lpstr>Wingdings 2</vt:lpstr>
      <vt:lpstr>Wingdings</vt:lpstr>
      <vt:lpstr>Wingdings 3</vt:lpstr>
      <vt:lpstr>Calibri</vt:lpstr>
      <vt:lpstr>Апекс</vt:lpstr>
      <vt:lpstr>Апекс</vt:lpstr>
      <vt:lpstr>Диаграмма Microsoft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выпуска из учебных заведений профессионального образования, расположенных на территории Ленинградской области в 2011 году по уровню образования</dc:title>
  <dc:creator>Котов Т.</dc:creator>
  <cp:lastModifiedBy>SA</cp:lastModifiedBy>
  <cp:revision>47</cp:revision>
  <cp:lastPrinted>2012-10-12T12:01:32Z</cp:lastPrinted>
  <dcterms:created xsi:type="dcterms:W3CDTF">2012-10-05T06:35:37Z</dcterms:created>
  <dcterms:modified xsi:type="dcterms:W3CDTF">2012-10-29T08:18:58Z</dcterms:modified>
</cp:coreProperties>
</file>