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346" r:id="rId3"/>
    <p:sldId id="308" r:id="rId4"/>
    <p:sldId id="309" r:id="rId5"/>
    <p:sldId id="317" r:id="rId6"/>
    <p:sldId id="310" r:id="rId7"/>
    <p:sldId id="311" r:id="rId8"/>
    <p:sldId id="314" r:id="rId9"/>
    <p:sldId id="312" r:id="rId10"/>
    <p:sldId id="313" r:id="rId11"/>
    <p:sldId id="271" r:id="rId12"/>
    <p:sldId id="315" r:id="rId13"/>
    <p:sldId id="316" r:id="rId14"/>
    <p:sldId id="318" r:id="rId15"/>
    <p:sldId id="319" r:id="rId16"/>
    <p:sldId id="320" r:id="rId17"/>
    <p:sldId id="321" r:id="rId18"/>
    <p:sldId id="322" r:id="rId19"/>
    <p:sldId id="279" r:id="rId20"/>
    <p:sldId id="323" r:id="rId21"/>
    <p:sldId id="325" r:id="rId22"/>
    <p:sldId id="326" r:id="rId23"/>
    <p:sldId id="284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2" r:id="rId39"/>
    <p:sldId id="343" r:id="rId40"/>
    <p:sldId id="344" r:id="rId41"/>
    <p:sldId id="345" r:id="rId42"/>
    <p:sldId id="347" r:id="rId43"/>
    <p:sldId id="348" r:id="rId44"/>
    <p:sldId id="350" r:id="rId45"/>
    <p:sldId id="351" r:id="rId46"/>
    <p:sldId id="353" r:id="rId47"/>
  </p:sldIdLst>
  <p:sldSz cx="18288000" cy="10287000"/>
  <p:notesSz cx="6858000" cy="9144000"/>
  <p:embeddedFontLst>
    <p:embeddedFont>
      <p:font typeface="Poppins Ultra-Bold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Poppins" panose="020B0604020202020204" charset="0"/>
      <p:regular r:id="rId54"/>
    </p:embeddedFont>
    <p:embeddedFont>
      <p:font typeface="Segoe UI Semilight" panose="020B0402040204020203" pitchFamily="34" charset="0"/>
      <p:regular r:id="rId55"/>
      <p:italic r:id="rId56"/>
    </p:embeddedFont>
    <p:embeddedFont>
      <p:font typeface="Arial Narrow" panose="020B0606020202030204" pitchFamily="34" charset="0"/>
      <p:regular r:id="rId57"/>
      <p:bold r:id="rId58"/>
      <p:italic r:id="rId59"/>
      <p:boldItalic r:id="rId60"/>
    </p:embeddedFont>
    <p:embeddedFont>
      <p:font typeface="Microsoft YaHei UI Light" panose="020B0502040204020203" pitchFamily="34" charset="-122"/>
      <p:regular r:id="rId61"/>
    </p:embeddedFont>
    <p:embeddedFont>
      <p:font typeface="Franklin Gothic Heavy" panose="020B0903020102020204" pitchFamily="34" charset="0"/>
      <p:regular r:id="rId62"/>
      <p:italic r:id="rId63"/>
    </p:embeddedFont>
    <p:embeddedFont>
      <p:font typeface="Microsoft JhengHei UI" panose="020B0604030504040204" pitchFamily="34" charset="-120"/>
      <p:regular r:id="rId64"/>
      <p:bold r:id="rId65"/>
    </p:embeddedFont>
    <p:embeddedFont>
      <p:font typeface="Poppins Semi-Bold" panose="020B0604020202020204" charset="0"/>
      <p:regular r:id="rId66"/>
    </p:embeddedFont>
    <p:embeddedFont>
      <p:font typeface="Franklin Gothic Medium" panose="020B0603020102020204" pitchFamily="34" charset="0"/>
      <p:regular r:id="rId67"/>
      <p:italic r:id="rId68"/>
    </p:embeddedFont>
    <p:embeddedFont>
      <p:font typeface="MS PGothic" panose="020B0600070205080204" pitchFamily="34" charset="-128"/>
      <p:regular r:id="rId69"/>
    </p:embeddedFont>
    <p:embeddedFont>
      <p:font typeface="Poppins Bold" panose="020B0604020202020204" charset="0"/>
      <p:regular r:id="rId70"/>
    </p:embeddedFont>
    <p:embeddedFont>
      <p:font typeface="Bahnschrift Condensed" panose="020B0502040204020203" pitchFamily="34" charset="0"/>
      <p:regular r:id="rId71"/>
      <p:bold r:id="rId72"/>
    </p:embeddedFont>
    <p:embeddedFont>
      <p:font typeface="Bahnschrift SemiBold" panose="020B0502040204020203" pitchFamily="34" charset="0"/>
      <p:bold r:id="rId73"/>
    </p:embeddedFont>
    <p:embeddedFont>
      <p:font typeface="Microsoft YaHei UI" panose="020B0503020204020204" pitchFamily="34" charset="-122"/>
      <p:regular r:id="rId74"/>
      <p:bold r:id="rId75"/>
    </p:embeddedFont>
    <p:embeddedFont>
      <p:font typeface="Leelawadee" panose="020B0502040204020203" pitchFamily="34" charset="-34"/>
      <p:regular r:id="rId76"/>
      <p:bold r:id="rId77"/>
    </p:embeddedFont>
    <p:embeddedFont>
      <p:font typeface="Bahnschrift SemiLight" panose="020B0502040204020203" pitchFamily="34" charset="0"/>
      <p:regular r:id="rId78"/>
    </p:embeddedFont>
    <p:embeddedFont>
      <p:font typeface="Poppins Medium" panose="020B0604020202020204" charset="0"/>
      <p:regular r:id="rId79"/>
    </p:embeddedFont>
    <p:embeddedFont>
      <p:font typeface="Century Gothic" panose="020B0502020202020204" pitchFamily="34" charset="0"/>
      <p:regular r:id="rId80"/>
      <p:bold r:id="rId81"/>
      <p:italic r:id="rId82"/>
      <p:boldItalic r:id="rId83"/>
    </p:embeddedFont>
    <p:embeddedFont>
      <p:font typeface="Franklin Gothic Medium Cond" panose="020B0606030402020204" pitchFamily="34" charset="0"/>
      <p:regular r:id="rId84"/>
    </p:embeddedFont>
    <p:embeddedFont>
      <p:font typeface="Bahnschrift Light SemiCondensed" panose="020B0502040204020203" pitchFamily="34" charset="0"/>
      <p:regular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7049"/>
    <a:srgbClr val="CFA145"/>
    <a:srgbClr val="948A54"/>
    <a:srgbClr val="CA7733"/>
    <a:srgbClr val="D5AA4A"/>
    <a:srgbClr val="AC8336"/>
    <a:srgbClr val="C38F40"/>
    <a:srgbClr val="E6E6E6"/>
    <a:srgbClr val="D28A50"/>
    <a:srgbClr val="F4E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622" autoAdjust="0"/>
  </p:normalViewPr>
  <p:slideViewPr>
    <p:cSldViewPr>
      <p:cViewPr varScale="1">
        <p:scale>
          <a:sx n="73" d="100"/>
          <a:sy n="73" d="100"/>
        </p:scale>
        <p:origin x="34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84" Type="http://schemas.openxmlformats.org/officeDocument/2006/relationships/font" Target="fonts/font36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74" Type="http://schemas.openxmlformats.org/officeDocument/2006/relationships/font" Target="fonts/font26.fntdata"/><Relationship Id="rId79" Type="http://schemas.openxmlformats.org/officeDocument/2006/relationships/font" Target="fonts/font31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font" Target="fonts/font32.fntdata"/><Relationship Id="rId85" Type="http://schemas.openxmlformats.org/officeDocument/2006/relationships/font" Target="fonts/font3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83" Type="http://schemas.openxmlformats.org/officeDocument/2006/relationships/font" Target="fonts/font35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font" Target="fonts/font33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8.fntdata"/><Relationship Id="rId87" Type="http://schemas.openxmlformats.org/officeDocument/2006/relationships/viewProps" Target="viewProps.xml"/><Relationship Id="rId61" Type="http://schemas.openxmlformats.org/officeDocument/2006/relationships/font" Target="fonts/font13.fntdata"/><Relationship Id="rId82" Type="http://schemas.openxmlformats.org/officeDocument/2006/relationships/font" Target="fonts/font34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C10F0-743B-43F7-92B9-A4E024C6D709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800E0-467F-4C03-AE4E-A0CB9C94C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6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00E0-467F-4C03-AE4E-A0CB9C94C89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6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00E0-467F-4C03-AE4E-A0CB9C94C89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0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00E0-467F-4C03-AE4E-A0CB9C94C89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48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00E0-467F-4C03-AE4E-A0CB9C94C89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05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00E0-467F-4C03-AE4E-A0CB9C94C89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6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6.xml"/><Relationship Id="rId7" Type="http://schemas.openxmlformats.org/officeDocument/2006/relationships/slide" Target="slide1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8557434" y="5301"/>
            <a:ext cx="10041598" cy="9710200"/>
          </a:xfrm>
          <a:prstGeom prst="rect">
            <a:avLst/>
          </a:prstGeom>
          <a:solidFill>
            <a:srgbClr val="FCF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8305800" y="7962900"/>
            <a:ext cx="10293253" cy="236363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5" b="1091"/>
          <a:stretch/>
        </p:blipFill>
        <p:spPr>
          <a:xfrm>
            <a:off x="-103937" y="5302"/>
            <a:ext cx="8661371" cy="1032122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9" t="11371" r="25224" b="7192"/>
          <a:stretch/>
        </p:blipFill>
        <p:spPr>
          <a:xfrm>
            <a:off x="-152400" y="105995"/>
            <a:ext cx="9078317" cy="10067759"/>
          </a:xfrm>
          <a:prstGeom prst="rect">
            <a:avLst/>
          </a:prstGeom>
        </p:spPr>
      </p:pic>
      <p:sp>
        <p:nvSpPr>
          <p:cNvPr id="34" name="Freeform 34"/>
          <p:cNvSpPr/>
          <p:nvPr/>
        </p:nvSpPr>
        <p:spPr>
          <a:xfrm>
            <a:off x="17269488" y="859517"/>
            <a:ext cx="1018512" cy="903930"/>
          </a:xfrm>
          <a:custGeom>
            <a:avLst/>
            <a:gdLst/>
            <a:ahLst/>
            <a:cxnLst/>
            <a:rect l="l" t="t" r="r" b="b"/>
            <a:pathLst>
              <a:path w="1018512" h="903930">
                <a:moveTo>
                  <a:pt x="0" y="0"/>
                </a:moveTo>
                <a:lnTo>
                  <a:pt x="1018513" y="0"/>
                </a:lnTo>
                <a:lnTo>
                  <a:pt x="1018513" y="903929"/>
                </a:lnTo>
                <a:lnTo>
                  <a:pt x="0" y="903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60" b="89302" l="7819" r="100000">
                          <a14:foregroundMark x1="58025" y1="38140" x2="58025" y2="38140"/>
                          <a14:foregroundMark x1="59671" y1="26512" x2="59671" y2="26512"/>
                          <a14:foregroundMark x1="59671" y1="14884" x2="59671" y2="14884"/>
                          <a14:foregroundMark x1="72428" y1="14884" x2="72428" y2="14884"/>
                          <a14:foregroundMark x1="68313" y1="36744" x2="68313" y2="36744"/>
                          <a14:foregroundMark x1="32510" y1="25116" x2="32510" y2="25116"/>
                          <a14:foregroundMark x1="34979" y1="39535" x2="34979" y2="39535"/>
                          <a14:foregroundMark x1="41564" y1="32093" x2="51852" y2="26512"/>
                          <a14:foregroundMark x1="56790" y1="25116" x2="59671" y2="176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8557434" y="4594581"/>
            <a:ext cx="9790006" cy="1729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5"/>
              </a:lnSpc>
            </a:pPr>
            <a:r>
              <a:rPr lang="en-US" sz="16400" b="1" dirty="0">
                <a:solidFill>
                  <a:srgbClr val="CFA145"/>
                </a:solidFill>
                <a:latin typeface="Poppins Bold"/>
                <a:ea typeface="Poppins Bold"/>
                <a:cs typeface="Poppins Bold"/>
                <a:sym typeface="Poppins Bold"/>
              </a:rPr>
              <a:t>П</a:t>
            </a:r>
            <a:r>
              <a:rPr lang="en-US" sz="6000" b="1" dirty="0">
                <a:solidFill>
                  <a:srgbClr val="C38F40"/>
                </a:solidFill>
                <a:latin typeface="Poppins Bold"/>
                <a:ea typeface="Poppins Bold"/>
                <a:cs typeface="Poppins Bold"/>
                <a:sym typeface="Poppins Bold"/>
              </a:rPr>
              <a:t>РОФЕССИОНАЛЬНЫЙ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6600" b="1" dirty="0" smtClean="0">
                <a:solidFill>
                  <a:srgbClr val="D5AA4A"/>
                </a:solidFill>
                <a:latin typeface="Poppins Bold"/>
                <a:ea typeface="Poppins Bold"/>
                <a:cs typeface="Poppins Bold"/>
                <a:sym typeface="Poppins Bold"/>
              </a:rPr>
              <a:t>УСПЕХ</a:t>
            </a:r>
            <a:endParaRPr lang="en-US" sz="6600" b="1" dirty="0">
              <a:solidFill>
                <a:srgbClr val="D5AA4A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1266922" y="2010759"/>
            <a:ext cx="5879772" cy="80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52"/>
              </a:lnSpc>
            </a:pPr>
            <a:r>
              <a:rPr lang="en-US" sz="1710" b="1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 Medium"/>
                <a:cs typeface="Leelawadee" panose="020B0502040204020203" pitchFamily="34" charset="-34"/>
                <a:sym typeface="Poppins Medium"/>
              </a:rPr>
              <a:t>Муниципальное учреждение </a:t>
            </a:r>
          </a:p>
          <a:p>
            <a:pPr algn="r">
              <a:lnSpc>
                <a:spcPts val="2052"/>
              </a:lnSpc>
            </a:pPr>
            <a:r>
              <a:rPr lang="en-US" sz="1710" b="1" dirty="0" smtClean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 Medium"/>
                <a:cs typeface="Leelawadee" panose="020B0502040204020203" pitchFamily="34" charset="-34"/>
                <a:sym typeface="Poppins Medium"/>
              </a:rPr>
              <a:t>«Всеволожский </a:t>
            </a:r>
            <a:r>
              <a:rPr lang="en-US" sz="1710" b="1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 Medium"/>
                <a:cs typeface="Leelawadee" panose="020B0502040204020203" pitchFamily="34" charset="-34"/>
                <a:sym typeface="Poppins Medium"/>
              </a:rPr>
              <a:t>районный методический </a:t>
            </a:r>
            <a:r>
              <a:rPr lang="en-US" sz="1710" b="1" dirty="0" smtClean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 Medium"/>
                <a:cs typeface="Leelawadee" panose="020B0502040204020203" pitchFamily="34" charset="-34"/>
                <a:sym typeface="Poppins Medium"/>
              </a:rPr>
              <a:t>центр</a:t>
            </a:r>
            <a:r>
              <a:rPr lang="ru-RU" sz="1710" b="1" dirty="0" smtClean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 Medium"/>
                <a:cs typeface="Leelawadee" panose="020B0502040204020203" pitchFamily="34" charset="-34"/>
                <a:sym typeface="Poppins Medium"/>
              </a:rPr>
              <a:t>»</a:t>
            </a:r>
            <a:endParaRPr lang="en-US" sz="1710" b="1" dirty="0">
              <a:solidFill>
                <a:schemeClr val="accent6">
                  <a:lumMod val="50000"/>
                </a:schemeClr>
              </a:solidFill>
              <a:latin typeface="Leelawadee" panose="020B0502040204020203" pitchFamily="34" charset="-34"/>
              <a:ea typeface="Poppins Medium"/>
              <a:cs typeface="Leelawadee" panose="020B0502040204020203" pitchFamily="34" charset="-34"/>
              <a:sym typeface="Poppins Medium"/>
            </a:endParaRPr>
          </a:p>
          <a:p>
            <a:pPr algn="r">
              <a:lnSpc>
                <a:spcPts val="2052"/>
              </a:lnSpc>
            </a:pPr>
            <a:endParaRPr lang="en-US" sz="1710" b="1" dirty="0">
              <a:solidFill>
                <a:schemeClr val="accent6">
                  <a:lumMod val="50000"/>
                </a:schemeClr>
              </a:solidFill>
              <a:latin typeface="Leelawadee" panose="020B0502040204020203" pitchFamily="34" charset="-34"/>
              <a:ea typeface="Poppins Medium"/>
              <a:cs typeface="Leelawadee" panose="020B0502040204020203" pitchFamily="34" charset="-34"/>
              <a:sym typeface="Poppins Medium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591800" y="8635729"/>
            <a:ext cx="7541457" cy="101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241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Poppins"/>
                <a:ea typeface="Poppins"/>
                <a:cs typeface="Leelawadee" panose="020B0502040204020203" pitchFamily="34" charset="-34"/>
                <a:sym typeface="Poppins"/>
              </a:rPr>
              <a:t>Ленинградская область, г. Всеволожск, Колтушское шоссе, д. 99</a:t>
            </a:r>
          </a:p>
          <a:p>
            <a:pPr algn="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Тел. 8 (81370) 21-009</a:t>
            </a:r>
          </a:p>
          <a:p>
            <a:pPr algn="r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E-mail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: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konkurs-rmc@yan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d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ex.ru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Bahnschrift SemiLight" panose="020B0502040204020203" pitchFamily="34" charset="0"/>
              <a:ea typeface="Poppins Bold"/>
              <a:cs typeface="Leelawadee" panose="020B0502040204020203" pitchFamily="34" charset="-34"/>
              <a:sym typeface="Poppins Bold"/>
            </a:endParaRPr>
          </a:p>
          <a:p>
            <a:pPr algn="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Сайт: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https://rmc.vsevobr.ru/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ea typeface="Poppins Bold"/>
                <a:cs typeface="Leelawadee" panose="020B0502040204020203" pitchFamily="34" charset="-34"/>
                <a:sym typeface="Poppins"/>
              </a:rPr>
              <a:t> 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Bahnschrift SemiLight" panose="020B0502040204020203" pitchFamily="34" charset="0"/>
              <a:ea typeface="Poppins Bold"/>
              <a:cs typeface="Leelawadee" panose="020B0502040204020203" pitchFamily="34" charset="-34"/>
              <a:sym typeface="Poppin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049001" y="1019401"/>
            <a:ext cx="609769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052"/>
              </a:lnSpc>
            </a:pPr>
            <a:r>
              <a:rPr lang="en-US" sz="171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"/>
                <a:cs typeface="Leelawadee" panose="020B0502040204020203" pitchFamily="34" charset="-34"/>
                <a:sym typeface="Poppins"/>
              </a:rPr>
              <a:t>Комитет по образованию администрации </a:t>
            </a:r>
            <a:endParaRPr lang="ru-RU" sz="1710" dirty="0" smtClean="0">
              <a:solidFill>
                <a:schemeClr val="accent6">
                  <a:lumMod val="50000"/>
                </a:schemeClr>
              </a:solidFill>
              <a:latin typeface="Leelawadee" panose="020B0502040204020203" pitchFamily="34" charset="-34"/>
              <a:ea typeface="Poppins"/>
              <a:cs typeface="Leelawadee" panose="020B0502040204020203" pitchFamily="34" charset="-34"/>
              <a:sym typeface="Poppins"/>
            </a:endParaRPr>
          </a:p>
          <a:p>
            <a:pPr algn="r">
              <a:lnSpc>
                <a:spcPts val="2052"/>
              </a:lnSpc>
            </a:pPr>
            <a:r>
              <a:rPr lang="en-US" sz="1710" dirty="0" smtClean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"/>
                <a:cs typeface="Leelawadee" panose="020B0502040204020203" pitchFamily="34" charset="-34"/>
                <a:sym typeface="Poppins"/>
              </a:rPr>
              <a:t>Всеволожского </a:t>
            </a:r>
            <a:r>
              <a:rPr lang="en-US" sz="171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"/>
                <a:cs typeface="Leelawadee" panose="020B0502040204020203" pitchFamily="34" charset="-34"/>
                <a:sym typeface="Poppins"/>
              </a:rPr>
              <a:t>муниципального района </a:t>
            </a:r>
            <a:r>
              <a:rPr lang="en-US" sz="1710" dirty="0" smtClean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Poppins"/>
                <a:cs typeface="Leelawadee" panose="020B0502040204020203" pitchFamily="34" charset="-34"/>
                <a:sym typeface="Poppins"/>
              </a:rPr>
              <a:t>Ленинградской области</a:t>
            </a:r>
            <a:endParaRPr lang="en-US" sz="1710" dirty="0">
              <a:solidFill>
                <a:schemeClr val="accent6">
                  <a:lumMod val="50000"/>
                </a:schemeClr>
              </a:solidFill>
              <a:latin typeface="Leelawadee" panose="020B0502040204020203" pitchFamily="34" charset="-34"/>
              <a:ea typeface="Poppins"/>
              <a:cs typeface="Leelawadee" panose="020B0502040204020203" pitchFamily="34" charset="-34"/>
              <a:sym typeface="Poppins"/>
            </a:endParaRPr>
          </a:p>
        </p:txBody>
      </p:sp>
      <p:sp>
        <p:nvSpPr>
          <p:cNvPr id="41" name="TextBox 36"/>
          <p:cNvSpPr txBox="1"/>
          <p:nvPr/>
        </p:nvSpPr>
        <p:spPr>
          <a:xfrm>
            <a:off x="9550756" y="3848650"/>
            <a:ext cx="8902488" cy="511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ru-RU" sz="2000" b="1" dirty="0" smtClean="0">
                <a:solidFill>
                  <a:srgbClr val="AC8336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ФЕСТИВАЛЬ КОНКУРСОВ ПЕДАГОГИЧЕСКОГО МАСТЕРСТВА</a:t>
            </a:r>
            <a:endParaRPr lang="en-US" sz="2000" b="1" dirty="0">
              <a:solidFill>
                <a:srgbClr val="AC8336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904" y="1755802"/>
            <a:ext cx="1231679" cy="850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162300"/>
            <a:ext cx="762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38F40"/>
                </a:solidFill>
                <a:cs typeface="Segoe UI Semilight" panose="020B0402040204020203" pitchFamily="34" charset="0"/>
              </a:rPr>
              <a:t>УЧАСТИЕ В КОНКУРСЕ – ЭТО ОСОЗНАННЫЙ ШАГ, А НЕ ПРИНЯТОЕ ВНЕЗАПНО РЕШЕНИЕ. ПОЭТОМУ ПРОСИМ ВАС ОТВЕТСТВЕННО ПОДХОДИТЬ К КАЖДОМУ ДОКУМЕНТУ, КОТОРЫЙ ВЫ НАПРАВЛЯЕТЕ НА КОНКУРС, ВКЛЮЧАЯ ФОТОПОРТРЕТ</a:t>
            </a:r>
            <a:endParaRPr lang="ru-RU" sz="2400" dirty="0">
              <a:solidFill>
                <a:srgbClr val="C38F40"/>
              </a:solidFill>
              <a:cs typeface="Segoe UI Semilight" panose="020B04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60579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53535"/>
                </a:solidFill>
                <a:latin typeface="Bahnschrift Light SemiCondensed" panose="020B0502040204020203" pitchFamily="34" charset="0"/>
              </a:rPr>
              <a:t>По итогам Фестиваля издается специальный выпуск сборника </a:t>
            </a:r>
            <a:r>
              <a:rPr lang="ru-RU" dirty="0" smtClean="0">
                <a:solidFill>
                  <a:srgbClr val="353535"/>
                </a:solidFill>
                <a:latin typeface="Bahnschrift Light SemiCondensed" panose="020B0502040204020203" pitchFamily="34" charset="0"/>
              </a:rPr>
              <a:t>о </a:t>
            </a:r>
            <a:r>
              <a:rPr lang="ru-RU" dirty="0">
                <a:solidFill>
                  <a:srgbClr val="353535"/>
                </a:solidFill>
                <a:latin typeface="Bahnschrift Light SemiCondensed" panose="020B0502040204020203" pitchFamily="34" charset="0"/>
              </a:rPr>
              <a:t>конкурсном движении во Всеволожском районе «Профессиональный успех</a:t>
            </a:r>
            <a:r>
              <a:rPr lang="ru-RU" dirty="0" smtClean="0">
                <a:solidFill>
                  <a:srgbClr val="353535"/>
                </a:solidFill>
                <a:latin typeface="Bahnschrift Light SemiCondensed" panose="020B0502040204020203" pitchFamily="34" charset="0"/>
              </a:rPr>
              <a:t>». Его наполнение, красота страниц – это наша с Вами совместная работа</a:t>
            </a:r>
            <a:endParaRPr lang="ru-RU" dirty="0">
              <a:latin typeface="Bahnschrift Light Semi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1638300"/>
            <a:ext cx="5475705" cy="7315200"/>
          </a:xfrm>
          <a:prstGeom prst="rect">
            <a:avLst/>
          </a:prstGeom>
        </p:spPr>
      </p:pic>
      <p:sp>
        <p:nvSpPr>
          <p:cNvPr id="5" name="Стрелка вниз 4">
            <a:hlinkClick r:id="rId3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71600" y="3848100"/>
            <a:ext cx="11359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ОФОРМЛЕНИЕ</a:t>
            </a:r>
            <a:r>
              <a:rPr lang="ru-RU" sz="4000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 </a:t>
            </a:r>
          </a:p>
          <a:p>
            <a:r>
              <a:rPr lang="ru-RU" sz="3600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ЭЛЕКТРОННОГО ПИСЬМА</a:t>
            </a:r>
          </a:p>
          <a:p>
            <a:r>
              <a:rPr lang="ru-RU" sz="3200" dirty="0" smtClean="0">
                <a:solidFill>
                  <a:srgbClr val="C38F40"/>
                </a:solidFill>
                <a:latin typeface="Bahnschrift Condensed" panose="020B0502040204020203" pitchFamily="34" charset="0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(ЗАЯВКА НА УЧАСТИЕ</a:t>
            </a:r>
            <a:r>
              <a:rPr lang="ru-RU" sz="3600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)</a:t>
            </a:r>
            <a:endParaRPr lang="ru-RU" sz="3200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1" r="31876"/>
          <a:stretch/>
        </p:blipFill>
        <p:spPr>
          <a:xfrm>
            <a:off x="8047798" y="419100"/>
            <a:ext cx="9366801" cy="923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1371600" y="582930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Примечание: </a:t>
            </a:r>
            <a:r>
              <a:rPr lang="ru-RU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обязательно в письме указывайте полные имя и отчество, а также номер телефона для обратной связи</a:t>
            </a:r>
            <a:endParaRPr lang="ru-RU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696200" y="2933700"/>
            <a:ext cx="6096000" cy="1371600"/>
          </a:xfrm>
          <a:prstGeom prst="rect">
            <a:avLst/>
          </a:prstGeom>
          <a:noFill/>
          <a:ln>
            <a:solidFill>
              <a:srgbClr val="C38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>
            <a:hlinkClick r:id="rId3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12" y="2476500"/>
            <a:ext cx="12619988" cy="691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трелка вправо 13"/>
          <p:cNvSpPr/>
          <p:nvPr/>
        </p:nvSpPr>
        <p:spPr>
          <a:xfrm>
            <a:off x="799011" y="6438900"/>
            <a:ext cx="1719211" cy="662700"/>
          </a:xfrm>
          <a:prstGeom prst="right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30"/>
          <p:cNvSpPr txBox="1"/>
          <p:nvPr/>
        </p:nvSpPr>
        <p:spPr>
          <a:xfrm>
            <a:off x="799011" y="6243311"/>
            <a:ext cx="151093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2400" b="1" dirty="0" smtClean="0">
                <a:solidFill>
                  <a:srgbClr val="C38F40"/>
                </a:solidFill>
                <a:latin typeface="Bahnschrift Condensed" panose="020B0502040204020203" pitchFamily="34" charset="0"/>
                <a:ea typeface="MS PGothic" panose="020B0600070205080204" pitchFamily="34" charset="-128"/>
                <a:cs typeface="Poppins Medium"/>
                <a:sym typeface="Poppins Medium"/>
              </a:rPr>
              <a:t>Если есть</a:t>
            </a:r>
            <a:endParaRPr lang="en-US" sz="2400" b="1" dirty="0">
              <a:solidFill>
                <a:srgbClr val="C38F40"/>
              </a:solidFill>
              <a:latin typeface="Bahnschrift Condensed" panose="020B0502040204020203" pitchFamily="34" charset="0"/>
              <a:ea typeface="MS PGothic" panose="020B0600070205080204" pitchFamily="34" charset="-128"/>
              <a:cs typeface="Poppins Medium"/>
              <a:sym typeface="Poppins Medium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507474"/>
            <a:ext cx="113595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ОФОРМЛЕНИЕ</a:t>
            </a:r>
            <a:r>
              <a:rPr lang="ru-RU" sz="4000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 </a:t>
            </a:r>
          </a:p>
          <a:p>
            <a:r>
              <a:rPr lang="ru-RU" sz="3600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ЭЛЕКТРОННОГО ПИСЬМА</a:t>
            </a:r>
            <a:endParaRPr lang="ru-RU" sz="3200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733800" y="3543300"/>
            <a:ext cx="5715000" cy="0"/>
          </a:xfrm>
          <a:prstGeom prst="line">
            <a:avLst/>
          </a:prstGeom>
          <a:ln w="76200">
            <a:solidFill>
              <a:srgbClr val="AC8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62000" y="1722819"/>
            <a:ext cx="6211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38F40"/>
                </a:solidFill>
                <a:latin typeface="Bahnschrift Condensed" panose="020B0502040204020203" pitchFamily="34" charset="0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(</a:t>
            </a:r>
            <a:r>
              <a:rPr lang="ru-RU" dirty="0" smtClean="0">
                <a:solidFill>
                  <a:srgbClr val="C38F40"/>
                </a:solidFill>
                <a:latin typeface="Bahnschrift Condensed" panose="020B0502040204020203" pitchFamily="34" charset="0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ОТПРАВКА КОНКУРСНЫХ МАТЕРИАЛОВ НА КОНКУРС</a:t>
            </a:r>
            <a:r>
              <a:rPr lang="ru-RU" sz="2000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)</a:t>
            </a:r>
            <a:endParaRPr lang="ru-RU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9" name="Стрелка вниз 8">
            <a:hlinkClick r:id="rId3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5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62000" y="507474"/>
            <a:ext cx="113595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ОФОРМЛЕНИЕ</a:t>
            </a:r>
            <a:r>
              <a:rPr lang="ru-RU" sz="4000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 </a:t>
            </a:r>
          </a:p>
          <a:p>
            <a:r>
              <a:rPr lang="ru-RU" sz="3600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ЭЛЕКТРОННОГО ПИСЬМА</a:t>
            </a:r>
            <a:endParaRPr lang="ru-RU" sz="3200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4648200" y="2350703"/>
            <a:ext cx="10838143" cy="324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44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rgbClr val="C38F40"/>
                </a:solidFill>
                <a:latin typeface="Bahnschrift Condensed" panose="020B0502040204020203" pitchFamily="34" charset="0"/>
                <a:ea typeface="Poppins Medium"/>
                <a:cs typeface="Poppins Medium"/>
                <a:sym typeface="Poppins Medium"/>
              </a:rPr>
              <a:t>Конкурс «Педагогический дуэт года»</a:t>
            </a:r>
            <a:endParaRPr lang="en-US" sz="4400" b="1" dirty="0">
              <a:solidFill>
                <a:srgbClr val="C38F40"/>
              </a:solidFill>
              <a:latin typeface="Bahnschrift Condensed" panose="020B0502040204020203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6"/>
          <a:stretch/>
        </p:blipFill>
        <p:spPr>
          <a:xfrm>
            <a:off x="3048000" y="3223263"/>
            <a:ext cx="13136880" cy="555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091940" y="4686300"/>
            <a:ext cx="11201400" cy="0"/>
          </a:xfrm>
          <a:prstGeom prst="line">
            <a:avLst/>
          </a:prstGeom>
          <a:ln w="76200">
            <a:solidFill>
              <a:srgbClr val="AC8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 вниз 5">
            <a:hlinkClick r:id="rId3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507474"/>
            <a:ext cx="11359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СОЗДАНИЕ ССЫЛКИ </a:t>
            </a:r>
          </a:p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НА ВКС В СФЕРУМЕ</a:t>
            </a:r>
            <a:r>
              <a:rPr lang="ru-RU" sz="4000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24100"/>
            <a:ext cx="7685859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2324100"/>
            <a:ext cx="1981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rgbClr val="D5A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500" b="1" dirty="0">
              <a:solidFill>
                <a:srgbClr val="D5A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t="10093" r="18589" b="40201"/>
          <a:stretch/>
        </p:blipFill>
        <p:spPr>
          <a:xfrm>
            <a:off x="1709057" y="4903391"/>
            <a:ext cx="7653202" cy="276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1554" y="5326772"/>
            <a:ext cx="1981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>
                <a:solidFill>
                  <a:srgbClr val="D5A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Овал 6"/>
          <p:cNvSpPr/>
          <p:nvPr/>
        </p:nvSpPr>
        <p:spPr>
          <a:xfrm>
            <a:off x="3331028" y="5600700"/>
            <a:ext cx="718457" cy="685800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"/>
          <a:stretch/>
        </p:blipFill>
        <p:spPr>
          <a:xfrm>
            <a:off x="9601200" y="2324100"/>
            <a:ext cx="8610600" cy="5353129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15468600" y="4927106"/>
            <a:ext cx="1143000" cy="0"/>
          </a:xfrm>
          <a:prstGeom prst="line">
            <a:avLst/>
          </a:prstGeom>
          <a:ln w="57150">
            <a:solidFill>
              <a:srgbClr val="D5AA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29800" y="3848100"/>
            <a:ext cx="1981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rgbClr val="D5A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1500" b="1" dirty="0">
              <a:solidFill>
                <a:srgbClr val="D5A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975874" y="4156757"/>
            <a:ext cx="609600" cy="597758"/>
          </a:xfrm>
          <a:prstGeom prst="ellipse">
            <a:avLst/>
          </a:prstGeom>
          <a:noFill/>
          <a:ln>
            <a:solidFill>
              <a:srgbClr val="AC8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05800" y="8711410"/>
            <a:ext cx="11359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Продолжение на следующем слайде…</a:t>
            </a:r>
            <a:endParaRPr lang="ru-RU" sz="3200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15" name="Стрелка вниз 14">
            <a:hlinkClick r:id="rId6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507474"/>
            <a:ext cx="11359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СОЗДАНИЕ ССЫЛКИ </a:t>
            </a:r>
          </a:p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НА ВКС В СФЕРУМЕ</a:t>
            </a:r>
            <a:r>
              <a:rPr lang="ru-RU" sz="4000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05100"/>
            <a:ext cx="12236308" cy="64797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17" y="6285022"/>
            <a:ext cx="4465983" cy="2708691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1828800" y="7200900"/>
            <a:ext cx="1477617" cy="0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828800" y="5981700"/>
            <a:ext cx="0" cy="1219200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15591" y="4627483"/>
            <a:ext cx="3142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Проверьте, что Вам доступна демонстрация экрана</a:t>
            </a:r>
            <a:endParaRPr lang="ru-RU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3"/>
          <a:stretch/>
        </p:blipFill>
        <p:spPr>
          <a:xfrm>
            <a:off x="11887200" y="3383647"/>
            <a:ext cx="3375554" cy="5122630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13553206" y="8582174"/>
            <a:ext cx="474852" cy="487436"/>
          </a:xfrm>
          <a:prstGeom prst="ellipse">
            <a:avLst/>
          </a:prstGeom>
          <a:noFill/>
          <a:ln>
            <a:solidFill>
              <a:srgbClr val="D5A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15262754" y="4076700"/>
            <a:ext cx="1371600" cy="0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6634354" y="4076700"/>
            <a:ext cx="0" cy="1219200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5582017" y="5330371"/>
            <a:ext cx="24525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Проверьте, что Вы можете записать звонок</a:t>
            </a:r>
            <a:endParaRPr lang="ru-RU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13" name="Стрелка вниз 12">
            <a:hlinkClick r:id="rId6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8" r="14732"/>
          <a:stretch/>
        </p:blipFill>
        <p:spPr>
          <a:xfrm>
            <a:off x="8001000" y="1333500"/>
            <a:ext cx="8956698" cy="82072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2000" y="507474"/>
            <a:ext cx="11359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СОЗДАНИЕ ССЫЛКИ </a:t>
            </a:r>
          </a:p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НА ВКС В СФЕРУМЕ</a:t>
            </a:r>
            <a:r>
              <a:rPr lang="ru-RU" sz="4000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 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8686801" y="6591300"/>
            <a:ext cx="3657599" cy="1814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3868400" y="4381500"/>
            <a:ext cx="1981200" cy="0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33429" y="3692456"/>
            <a:ext cx="66293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837049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Обязательно установите эти настройки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837049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В день ВКС необходимо выйти в эфир с того аккаунта, с которого создавалась ссылка. Иначе Вам будут недоступны функции «Демонстрация экрана» и «Запись звонка»</a:t>
            </a:r>
            <a:endParaRPr lang="ru-RU" dirty="0">
              <a:solidFill>
                <a:srgbClr val="837049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1638300"/>
            <a:ext cx="47596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rgbClr val="C38F40"/>
                </a:solidFill>
                <a:latin typeface="Bahnschrift Condensed" panose="020B0502040204020203" pitchFamily="34" charset="0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(</a:t>
            </a:r>
            <a:r>
              <a:rPr lang="ru-RU" sz="4800" dirty="0">
                <a:solidFill>
                  <a:srgbClr val="C38F40"/>
                </a:solidFill>
                <a:latin typeface="Bahnschrift Condensed" panose="020B0502040204020203" pitchFamily="34" charset="0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З</a:t>
            </a:r>
            <a:r>
              <a:rPr lang="ru-RU" sz="4800" dirty="0" smtClean="0">
                <a:solidFill>
                  <a:srgbClr val="C38F40"/>
                </a:solidFill>
                <a:latin typeface="Bahnschrift Condensed" panose="020B0502040204020203" pitchFamily="34" charset="0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апись звонка</a:t>
            </a:r>
            <a:r>
              <a:rPr lang="ru-RU" sz="5400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)</a:t>
            </a:r>
            <a:endParaRPr lang="ru-RU" sz="4800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8" name="Стрелка вниз 7">
            <a:hlinkClick r:id="rId4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286" y="571500"/>
            <a:ext cx="11359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СОЗДАНИЕ ССЫЛКИ </a:t>
            </a:r>
          </a:p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НА ВКС В СФЕРУМЕ</a:t>
            </a:r>
            <a:r>
              <a:rPr lang="ru-RU" sz="4000" b="1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Segoe UI Semilight" panose="020B0402040204020203" pitchFamily="34" charset="0"/>
              </a:rPr>
              <a:t> 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15655622" y="2760196"/>
            <a:ext cx="1371600" cy="0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7071747" y="2760196"/>
            <a:ext cx="0" cy="1219200"/>
          </a:xfrm>
          <a:prstGeom prst="line">
            <a:avLst/>
          </a:prstGeom>
          <a:ln w="57150">
            <a:solidFill>
              <a:srgbClr val="83704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2649200" y="3009900"/>
            <a:ext cx="42672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После создания ссылки на звонок, для того, чтобы выйти необходимо нажать на красную кнопку с крестиком. </a:t>
            </a:r>
          </a:p>
          <a:p>
            <a:endParaRPr lang="ru-RU" sz="2400" b="1" dirty="0" smtClean="0">
              <a:solidFill>
                <a:srgbClr val="C38F40"/>
              </a:solidFill>
              <a:latin typeface="Arial" panose="020B0604020202020204" pitchFamily="34" charset="0"/>
              <a:ea typeface="Microsoft YaHei UI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В появившемся окне нажать кнопку «ВЫЙТИ».</a:t>
            </a:r>
          </a:p>
          <a:p>
            <a:endParaRPr lang="ru-RU" sz="2400" b="1" dirty="0">
              <a:solidFill>
                <a:srgbClr val="C38F40"/>
              </a:solidFill>
              <a:latin typeface="Arial" panose="020B0604020202020204" pitchFamily="34" charset="0"/>
              <a:ea typeface="Microsoft YaHei UI Light" panose="020B0502040204020203" pitchFamily="34" charset="-122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Если Вы нажмете на кнопку «Завершить для всех», ссылка на звонок перестанет быть активной. </a:t>
            </a:r>
            <a:r>
              <a:rPr lang="ru-RU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Поэтому на неё </a:t>
            </a:r>
            <a:r>
              <a:rPr lang="ru-RU" b="1" u="sng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не нажимать</a:t>
            </a:r>
            <a:r>
              <a:rPr lang="ru-RU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 до окончания проведения </a:t>
            </a:r>
            <a:r>
              <a:rPr lang="ru-RU" b="1" u="sng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всех </a:t>
            </a:r>
            <a:r>
              <a:rPr lang="ru-RU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конкурсных испытаний!</a:t>
            </a:r>
            <a:endParaRPr lang="ru-RU" sz="1400" dirty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19188" r="16135" b="1317"/>
          <a:stretch/>
        </p:blipFill>
        <p:spPr>
          <a:xfrm>
            <a:off x="762000" y="2400300"/>
            <a:ext cx="11232931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315200" y="8191500"/>
            <a:ext cx="1066800" cy="1066800"/>
          </a:xfrm>
          <a:prstGeom prst="ellipse">
            <a:avLst/>
          </a:prstGeom>
          <a:noFill/>
          <a:ln w="57150">
            <a:solidFill>
              <a:srgbClr val="D5A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rId4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723900"/>
            <a:ext cx="113595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ЭТАПЫ ПРОВЕДЕНИЯ </a:t>
            </a:r>
          </a:p>
          <a:p>
            <a:r>
              <a:rPr lang="ru-RU" sz="4000" dirty="0" smtClean="0">
                <a:solidFill>
                  <a:srgbClr val="C38F4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Arial" panose="020B0604020202020204" pitchFamily="34" charset="0"/>
              </a:rPr>
              <a:t>КОНКУРСОВ</a:t>
            </a:r>
            <a:endParaRPr lang="ru-RU" sz="4000" dirty="0" smtClean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1057" y="2363688"/>
            <a:ext cx="50726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83704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КОНКУРСЫ:</a:t>
            </a:r>
            <a:endParaRPr lang="ru-RU" sz="6000" b="1" dirty="0">
              <a:solidFill>
                <a:srgbClr val="83704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5"/>
          <p:cNvSpPr txBox="1"/>
          <p:nvPr/>
        </p:nvSpPr>
        <p:spPr>
          <a:xfrm>
            <a:off x="2438400" y="3695700"/>
            <a:ext cx="9982200" cy="5221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учитель года</a:t>
            </a: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sz="3600" b="1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учитель начальных классов</a:t>
            </a: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sz="3600" b="1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</a:t>
            </a:r>
            <a:r>
              <a:rPr lang="ru-RU" sz="3600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учитель ОРКСЭ</a:t>
            </a: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sz="3600" b="1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учитель здоровья</a:t>
            </a: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sz="3600" b="1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Педагогический дебют года</a:t>
            </a: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sz="3600" b="1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педагог дополнительного </a:t>
            </a:r>
          </a:p>
          <a:p>
            <a:pPr>
              <a:spcBef>
                <a:spcPct val="0"/>
              </a:spcBef>
            </a:pPr>
            <a:r>
              <a:rPr lang="ru-RU" sz="3600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     образования</a:t>
            </a: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D6801C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D6801C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 algn="l">
              <a:lnSpc>
                <a:spcPts val="26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D6801C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9982200" y="3467100"/>
            <a:ext cx="1524000" cy="4572000"/>
          </a:xfrm>
          <a:prstGeom prst="rightBrace">
            <a:avLst>
              <a:gd name="adj1" fmla="val 37906"/>
              <a:gd name="adj2" fmla="val 44082"/>
            </a:avLst>
          </a:prstGeom>
          <a:ln>
            <a:solidFill>
              <a:srgbClr val="837049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197799" y="4305300"/>
            <a:ext cx="510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ОБЪЕДИНЯЮТ </a:t>
            </a:r>
            <a:r>
              <a:rPr lang="ru-RU" sz="4000" b="1" dirty="0" smtClean="0">
                <a:solidFill>
                  <a:srgbClr val="837049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ОБЩИЕ</a:t>
            </a:r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 ЗАДАНИЯ </a:t>
            </a:r>
            <a:r>
              <a:rPr lang="en-US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I </a:t>
            </a:r>
            <a:r>
              <a:rPr lang="ru-RU" sz="4000" b="1" dirty="0" smtClean="0">
                <a:solidFill>
                  <a:srgbClr val="C38F40"/>
                </a:solidFill>
                <a:latin typeface="Arial" panose="020B0604020202020204" pitchFamily="34" charset="0"/>
                <a:ea typeface="Microsoft YaHei UI Light" panose="020B0502040204020203" pitchFamily="34" charset="-122"/>
                <a:cs typeface="Arial" panose="020B0604020202020204" pitchFamily="34" charset="0"/>
              </a:rPr>
              <a:t>ТУРА</a:t>
            </a:r>
            <a:endParaRPr lang="ru-RU" sz="4000" dirty="0" smtClean="0">
              <a:solidFill>
                <a:srgbClr val="C38F40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Segoe UI Semilight" panose="020B0402040204020203" pitchFamily="34" charset="0"/>
            </a:endParaRPr>
          </a:p>
        </p:txBody>
      </p:sp>
      <p:sp>
        <p:nvSpPr>
          <p:cNvPr id="7" name="Стрелка вниз 6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6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22431" y="1019628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539763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800" b="1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«Учебное занятие»</a:t>
            </a:r>
            <a:endParaRPr lang="ru-RU" sz="480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4566434"/>
            <a:ext cx="97906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представляет собой 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урок по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предмету и предусматривает демонстрацию 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конкурсантом профессиональных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компетенций в 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области проведения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 анализа урока 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как основной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формы организации учебно-воспитательного процесса и 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учебной деятельности обучающихся</a:t>
            </a:r>
            <a:endParaRPr lang="ru-RU" sz="28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13532" y="2104566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4807" y="2469897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заочная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659009" y="3996912"/>
            <a:ext cx="6334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определяется с </a:t>
            </a:r>
            <a:r>
              <a:rPr lang="ru-RU" sz="240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учетом календарно-тематического планирования </a:t>
            </a:r>
            <a:endParaRPr lang="ru-RU" sz="2400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/>
            <a:r>
              <a:rPr lang="ru-RU" sz="24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и учебно-методического </a:t>
            </a:r>
            <a:r>
              <a:rPr lang="ru-RU" sz="240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комплекса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72132" y="7623803"/>
            <a:ext cx="3089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  <a:tabLst>
                <a:tab pos="630555" algn="l"/>
              </a:tabLst>
            </a:pPr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Оценка урока</a:t>
            </a:r>
            <a:endParaRPr lang="ru-RU" sz="2800" b="1" dirty="0">
              <a:solidFill>
                <a:srgbClr val="948A5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28996" y="8147023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02122" y="6504398"/>
            <a:ext cx="4483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kern="0" dirty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Возраст обучающихся 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783103" y="7027618"/>
            <a:ext cx="4103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spcAft>
                <a:spcPts val="0"/>
              </a:spcAft>
              <a:tabLst>
                <a:tab pos="630555" algn="l"/>
              </a:tabLst>
            </a:pPr>
            <a:r>
              <a:rPr lang="x-none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определяется </a:t>
            </a:r>
            <a:r>
              <a:rPr lang="x-none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конкурсантом</a:t>
            </a:r>
            <a:endParaRPr lang="ru-RU" sz="2400" dirty="0">
              <a:solidFill>
                <a:srgbClr val="C38F40"/>
              </a:solidFill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631678" y="3434716"/>
            <a:ext cx="2388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948A54"/>
                </a:solidFill>
                <a:latin typeface="Century Gothic" panose="020B0502020202020204" pitchFamily="34" charset="0"/>
              </a:rPr>
              <a:t>Тема урока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821718" y="5197241"/>
            <a:ext cx="3926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Длительность урока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499005" y="5702635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35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Стрелка вниз 16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30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4200" y="4914900"/>
            <a:ext cx="11430000" cy="935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rgbClr val="837049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hlinkClick r:id="rId2" action="ppaction://hlinksldjump"/>
              </a:rPr>
              <a:t>Информация о конкурсах</a:t>
            </a:r>
            <a:endParaRPr lang="ru-RU" sz="4400" dirty="0" smtClean="0">
              <a:solidFill>
                <a:srgbClr val="837049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rgbClr val="837049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hlinkClick r:id="rId3" action="ppaction://hlinksldjump"/>
              </a:rPr>
              <a:t>Перечень документов и материалов</a:t>
            </a:r>
            <a:endParaRPr lang="ru-RU" sz="4400" dirty="0" smtClean="0">
              <a:solidFill>
                <a:srgbClr val="837049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rgbClr val="837049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hlinkClick r:id="rId4" action="ppaction://hlinksldjump"/>
              </a:rPr>
              <a:t>Требования к портретному фото</a:t>
            </a:r>
            <a:endParaRPr lang="ru-RU" sz="4400" dirty="0" smtClean="0">
              <a:solidFill>
                <a:srgbClr val="837049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rgbClr val="837049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hlinkClick r:id="rId5" action="ppaction://hlinksldjump"/>
              </a:rPr>
              <a:t>Оформление электронного письма</a:t>
            </a:r>
            <a:endParaRPr lang="ru-RU" sz="4400" dirty="0" smtClean="0">
              <a:solidFill>
                <a:srgbClr val="837049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rgbClr val="837049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hlinkClick r:id="rId6" action="ppaction://hlinksldjump"/>
              </a:rPr>
              <a:t>Создание ссылки на ВКС в Сферуме</a:t>
            </a:r>
            <a:endParaRPr lang="ru-RU" sz="4400" dirty="0" smtClean="0">
              <a:solidFill>
                <a:srgbClr val="837049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rgbClr val="837049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hlinkClick r:id="rId7" action="ppaction://hlinksldjump"/>
              </a:rPr>
              <a:t>Этапы проведения конкурсов</a:t>
            </a:r>
            <a:endParaRPr lang="ru-RU" sz="4400" dirty="0">
              <a:solidFill>
                <a:srgbClr val="837049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rgbClr val="837049"/>
                </a:solidFill>
                <a:latin typeface="Franklin Gothic Medium" panose="020B0603020102020204" pitchFamily="34" charset="0"/>
                <a:ea typeface="Microsoft YaHei UI" panose="020B0503020204020204" pitchFamily="34" charset="-122"/>
                <a:hlinkClick r:id="rId8" action="ppaction://hlinksldjump"/>
              </a:rPr>
              <a:t>Рекомендации по подготовке к конкурсу</a:t>
            </a:r>
            <a:endParaRPr lang="ru-RU" sz="4400" dirty="0" smtClean="0">
              <a:solidFill>
                <a:srgbClr val="837049"/>
              </a:solidFill>
              <a:latin typeface="Franklin Gothic Medium" panose="020B0603020102020204" pitchFamily="34" charset="0"/>
              <a:ea typeface="Microsoft YaHei UI" panose="020B0503020204020204" pitchFamily="34" charset="-122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ru-RU" sz="4400" b="1" dirty="0" smtClean="0">
              <a:solidFill>
                <a:srgbClr val="C38F4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ru-RU" sz="4400" b="1" dirty="0" smtClean="0">
              <a:solidFill>
                <a:srgbClr val="C38F4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ru-RU" sz="4400" b="1" dirty="0" smtClean="0">
              <a:solidFill>
                <a:srgbClr val="C38F4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ru-RU" sz="4400" b="1" dirty="0" smtClean="0">
              <a:solidFill>
                <a:srgbClr val="C38F4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ru-RU" sz="4400" b="1" dirty="0" smtClean="0">
              <a:solidFill>
                <a:srgbClr val="C38F4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742950" algn="just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endParaRPr lang="ru-RU" sz="4400" b="1" dirty="0" smtClean="0">
              <a:solidFill>
                <a:srgbClr val="C38F4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476249"/>
            <a:ext cx="15849600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6000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</a:p>
          <a:p>
            <a:pPr algn="ctr">
              <a:lnSpc>
                <a:spcPts val="7075"/>
              </a:lnSpc>
            </a:pPr>
            <a:r>
              <a:rPr lang="ru-RU" sz="9600" dirty="0" smtClean="0">
                <a:solidFill>
                  <a:srgbClr val="AC8336"/>
                </a:solidFill>
                <a:latin typeface="Franklin Gothic Medium Cond" panose="020B0606030402020204" pitchFamily="34" charset="0"/>
                <a:ea typeface="Poppins Ultra-Bold"/>
                <a:cs typeface="Poppins Ultra-Bold"/>
                <a:sym typeface="Poppins Ultra-Bold"/>
              </a:rPr>
              <a:t>СОДЕРЖАНИЕ ПРЕЗЕНТАЦИИ</a:t>
            </a:r>
            <a:endParaRPr lang="en-US" sz="9600" dirty="0">
              <a:solidFill>
                <a:srgbClr val="AC8336"/>
              </a:solidFill>
              <a:latin typeface="Franklin Gothic Medium Cond" panose="020B0606030402020204" pitchFamily="34" charset="0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3600" y="-99188"/>
            <a:ext cx="76200" cy="10576687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11976" y="2571750"/>
            <a:ext cx="14933023" cy="1158155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992599" y="3641731"/>
            <a:ext cx="152400" cy="9334500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3238500" y="521967"/>
            <a:ext cx="12306300" cy="49532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344400" y="2919994"/>
            <a:ext cx="3839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ССЫЛКИ КЛИКАБЕЛЬНЫЕ</a:t>
            </a:r>
            <a:endParaRPr lang="ru-RU" sz="140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1" y="6680847"/>
            <a:ext cx="175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ЧТОБЫ ВЕРНУТЬСЯ К СОДЕРЖАНИЮ, НАЖМИТЕ НА </a:t>
            </a:r>
            <a:endParaRPr lang="ru-RU" sz="105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1" name="Стрелка вниз 10">
            <a:hlinkClick r:id="rId9" action="ppaction://hlinksldjump"/>
          </p:cNvPr>
          <p:cNvSpPr/>
          <p:nvPr/>
        </p:nvSpPr>
        <p:spPr>
          <a:xfrm>
            <a:off x="828262" y="7818241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2401" y="8406608"/>
            <a:ext cx="175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В ПРАВОМ НИЖНЕМ УГЛУ НА СЛАЙДАХ </a:t>
            </a:r>
            <a:endParaRPr lang="ru-RU" sz="105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22430" y="1019629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901561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800" b="1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«Самоанализ учебного занятия»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5488" y="4531238"/>
            <a:ext cx="97906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Самоанализ учебного занятия представленного ранее в видеозаписи. Проводится в один день с конкурсным заданием «Методическая мастерская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»</a:t>
            </a:r>
            <a:endParaRPr lang="ru-RU" sz="28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800" kern="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22704" y="3877946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69401" y="4406073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ВКС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781110" y="6806506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Регламент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110241" y="5851667"/>
            <a:ext cx="3253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ответы на вопросы </a:t>
            </a:r>
            <a:endParaRPr lang="ru-RU" sz="2400" kern="0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Конкурсной комиссии</a:t>
            </a:r>
            <a:endParaRPr lang="ru-RU" sz="2400" kern="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565235" y="2727565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948A54"/>
                </a:solidFill>
                <a:latin typeface="Century Gothic" panose="020B0502020202020204" pitchFamily="34" charset="0"/>
              </a:rPr>
              <a:t>Дополнение к заданию </a:t>
            </a:r>
            <a:endParaRPr lang="ru-RU" sz="2800" b="1" dirty="0" smtClean="0">
              <a:solidFill>
                <a:srgbClr val="948A54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«</a:t>
            </a:r>
            <a:r>
              <a:rPr lang="ru-RU" sz="2800" b="1" dirty="0">
                <a:solidFill>
                  <a:srgbClr val="948A54"/>
                </a:solidFill>
                <a:latin typeface="Century Gothic" panose="020B0502020202020204" pitchFamily="34" charset="0"/>
              </a:rPr>
              <a:t>Учебное занятие»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389979" y="5328447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Как проходит?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520159" y="7265593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До 5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2146" y="6427453"/>
            <a:ext cx="9363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Примечание: </a:t>
            </a:r>
            <a:r>
              <a:rPr lang="ru-RU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«Самоанализ» - это мысленное разложение проведенного занятия на его составляющие с целью оценки результативности своей деятельности путем сравнения запланированного с осуществленным с учетом успехов и продвижения обучающихся</a:t>
            </a:r>
          </a:p>
        </p:txBody>
      </p:sp>
      <p:sp>
        <p:nvSpPr>
          <p:cNvPr id="17" name="Стрелка вниз 16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22431" y="1019628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80073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800" b="1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«Методическая мастерская»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4566434"/>
            <a:ext cx="97906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демонстрация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педагогического опыта с компьютерной презентацией, в которой отражается методическая грамотность, соотнесение педагогической теории с практикой и способность конкурсанта к анализу и представлению своей педагогической деятельности в соответствии с требованиями ФГОС и профессионального стандарта «Педагог»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13532" y="2104566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2431" y="2587746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ВКС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87400" y="6138211"/>
            <a:ext cx="3089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  <a:tabLst>
                <a:tab pos="630555" algn="l"/>
              </a:tabLst>
            </a:pPr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РЕГЛАМЕНТ</a:t>
            </a:r>
            <a:endParaRPr lang="ru-RU" sz="2800" b="1" dirty="0">
              <a:solidFill>
                <a:srgbClr val="948A5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03982" y="5218941"/>
            <a:ext cx="5666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Текст комментариев </a:t>
            </a:r>
          </a:p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не должен совпадать с текстом слайдов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849414" y="3434716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Количество слайдов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917034" y="4745661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ВАЖНО: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375073" y="3966114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12-15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422043" y="6701471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ДО 10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128911" y="7347802"/>
            <a:ext cx="3394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не более 5 минут для ответов на вопросы </a:t>
            </a:r>
            <a:r>
              <a:rPr lang="ru-RU" sz="20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членов Конкурсной комиссии</a:t>
            </a:r>
            <a:endParaRPr lang="ru-RU" sz="200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Стрелка вниз 18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22431" y="1019628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945968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800" b="1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«Методическая мастерская» </a:t>
            </a:r>
            <a:endParaRPr lang="ru-RU" sz="4800" b="1" kern="0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ru-RU" sz="4800" b="1" kern="0" dirty="0" smtClean="0">
                <a:solidFill>
                  <a:srgbClr val="948A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«</a:t>
            </a:r>
            <a:r>
              <a:rPr lang="ru-RU" sz="4800" b="1" kern="0" dirty="0">
                <a:solidFill>
                  <a:srgbClr val="948A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Мои первые успехи»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4566434"/>
            <a:ext cx="97906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представляет собой выступление с компьютерной презентацией, в котором конкурсант демонстрирует личностный потенциал, кратко сообщает о себе, уровне образования, о первых шагах в профессии, о выбранных им методиках и направлениях в обучении детей, представляет своё видение миссии и роли Педагога в современной социокультурной среде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13532" y="2104566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2431" y="2587746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ВКС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87400" y="6138211"/>
            <a:ext cx="3089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  <a:tabLst>
                <a:tab pos="630555" algn="l"/>
              </a:tabLst>
            </a:pPr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РЕГЛАМЕНТ</a:t>
            </a:r>
            <a:endParaRPr lang="ru-RU" sz="2800" b="1" dirty="0">
              <a:solidFill>
                <a:srgbClr val="948A5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03982" y="5218941"/>
            <a:ext cx="5666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Текст комментариев </a:t>
            </a:r>
          </a:p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не должен совпадать с текстом слайдов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849414" y="3434716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Количество слайдов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917034" y="4745661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ВАЖНО: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375073" y="3966114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12-15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422043" y="6701471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ДО 10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128911" y="7347802"/>
            <a:ext cx="3394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не более 5 минут для ответов на вопросы </a:t>
            </a:r>
            <a:r>
              <a:rPr lang="ru-RU" sz="20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членов Конкурсной комиссии</a:t>
            </a:r>
            <a:endParaRPr lang="ru-RU" sz="200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54264" y="1790800"/>
            <a:ext cx="6737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948A54"/>
                </a:solidFill>
                <a:latin typeface="Arial Narrow" panose="020B0606020202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Для конкурса «Педагогический дебют года</a:t>
            </a:r>
            <a:r>
              <a:rPr lang="ru-RU" sz="2800" b="1" dirty="0" smtClean="0">
                <a:solidFill>
                  <a:srgbClr val="948A54"/>
                </a:solidFill>
                <a:latin typeface="Arial Narrow" panose="020B0606020202030204" pitchFamily="34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» </a:t>
            </a:r>
            <a:endParaRPr lang="ru-RU" sz="2800" dirty="0">
              <a:solidFill>
                <a:srgbClr val="948A54"/>
              </a:solidFill>
              <a:latin typeface="Arial Narrow" panose="020B0606020202030204" pitchFamily="34" charset="0"/>
              <a:ea typeface="Microsoft JhengHei UI" panose="020B0604030504040204" pitchFamily="34" charset="-120"/>
            </a:endParaRPr>
          </a:p>
        </p:txBody>
      </p:sp>
      <p:sp>
        <p:nvSpPr>
          <p:cNvPr id="20" name="Стрелка вниз 19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85947" y="3176794"/>
            <a:ext cx="6962653" cy="103834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0"/>
          <p:cNvSpPr txBox="1"/>
          <p:nvPr/>
        </p:nvSpPr>
        <p:spPr>
          <a:xfrm rot="21244681">
            <a:off x="16567349" y="3504036"/>
            <a:ext cx="558747" cy="5760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849661" y="3214894"/>
            <a:ext cx="11018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CFA145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«Интернет-портфолио</a:t>
            </a:r>
            <a:r>
              <a:rPr lang="ru-RU" sz="4800" dirty="0">
                <a:solidFill>
                  <a:srgbClr val="CFA145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»</a:t>
            </a:r>
            <a:endParaRPr lang="ru-RU" sz="4800" b="1" dirty="0">
              <a:solidFill>
                <a:srgbClr val="CFA145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9661" y="4991100"/>
            <a:ext cx="99707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948A54"/>
                </a:solidFill>
                <a:latin typeface="Century Gothic" panose="020B0502020202020204" pitchFamily="34" charset="0"/>
              </a:rPr>
              <a:t>у</a:t>
            </a:r>
            <a:r>
              <a:rPr lang="ru-RU" sz="280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частник представляет </a:t>
            </a:r>
            <a:r>
              <a:rPr lang="ru-RU" sz="2800" dirty="0">
                <a:solidFill>
                  <a:srgbClr val="948A54"/>
                </a:solidFill>
                <a:latin typeface="Century Gothic" panose="020B0502020202020204" pitchFamily="34" charset="0"/>
              </a:rPr>
              <a:t>на Конкурс активную ссылку на </a:t>
            </a:r>
            <a:r>
              <a:rPr lang="ru-RU" sz="280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Интернет-ресурс, где </a:t>
            </a:r>
            <a:r>
              <a:rPr lang="ru-RU" sz="2800" dirty="0">
                <a:solidFill>
                  <a:srgbClr val="948A54"/>
                </a:solidFill>
                <a:latin typeface="Century Gothic" panose="020B0502020202020204" pitchFamily="34" charset="0"/>
              </a:rPr>
              <a:t>представлены методические авторские разработки, материалы, отражающие опыт и специфику деятельности участника Конкурса, фото- и видеоматериалы, представляющие аспекты профессиональной и общественной деятельности, достижения участника </a:t>
            </a:r>
            <a:r>
              <a:rPr lang="ru-RU" sz="280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Конкурса</a:t>
            </a:r>
            <a:endParaRPr lang="ru-RU" sz="2800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85947" y="1584325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35"/>
          <p:cNvSpPr txBox="1"/>
          <p:nvPr/>
        </p:nvSpPr>
        <p:spPr>
          <a:xfrm>
            <a:off x="11024405" y="2384456"/>
            <a:ext cx="5791200" cy="36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2634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воспитатель года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725400" y="13372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Стрелка вниз 8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11545" y="1019629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915186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«Визитная карточка «Я – педагог»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0526" y="4314486"/>
            <a:ext cx="9151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частник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рассказывает о своих достижениях в профессиональной и общественной деятельности, делится современными способами педагогической деятельности, демонстрирует уровень профессиональной культуры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96589" y="3564697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58513" y="4036305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заочная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15063" y="6628408"/>
            <a:ext cx="4422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</a:t>
            </a:r>
            <a:r>
              <a:rPr lang="ru-RU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соответствии с критериями </a:t>
            </a:r>
            <a:endParaRPr lang="ru-RU" sz="2400" kern="0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Порядка </a:t>
            </a: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проведения конкурса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295275" y="4930909"/>
            <a:ext cx="5227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Длительность видеоролика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925382" y="6112942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411158" y="5418084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38F40"/>
                </a:solidFill>
                <a:latin typeface="Century Gothic" panose="020B0502020202020204" pitchFamily="34" charset="0"/>
              </a:rPr>
              <a:t>д</a:t>
            </a:r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о 3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Стрелка вниз 13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11545" y="1019629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845455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«Моя педагогическая находка»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0526" y="4314486"/>
            <a:ext cx="84545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конкурсант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демонстрирует наиболее значимые в его деятельности методы и приемы обучения, воспитания и развития детей дошкольного возраста, способы и формы взаимодействия с родителями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12341" y="3520955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41774" y="4049410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ВКС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697948" y="6454799"/>
            <a:ext cx="4422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</a:t>
            </a:r>
            <a:r>
              <a:rPr lang="ru-RU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соответствии с критериями </a:t>
            </a:r>
            <a:endParaRPr lang="ru-RU" sz="2400" kern="0" dirty="0" smtClean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Порядка </a:t>
            </a: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проведения конкурса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48823" y="4843832"/>
            <a:ext cx="2720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Длительность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108270" y="5930838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594045" y="5284752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38F40"/>
                </a:solidFill>
                <a:latin typeface="Century Gothic" panose="020B0502020202020204" pitchFamily="34" charset="0"/>
              </a:rPr>
              <a:t>д</a:t>
            </a:r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о 10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Стрелка вниз 13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22883"/>
            <a:ext cx="1951424" cy="195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29200" y="7171124"/>
            <a:ext cx="5029200" cy="1181100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0"/>
          <p:cNvSpPr txBox="1"/>
          <p:nvPr/>
        </p:nvSpPr>
        <p:spPr>
          <a:xfrm rot="21244681">
            <a:off x="16567349" y="3504036"/>
            <a:ext cx="558747" cy="5760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1143000" y="4533900"/>
            <a:ext cx="12028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</a:t>
            </a:r>
            <a:r>
              <a:rPr lang="ru-RU" sz="280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Лучший классный руководитель </a:t>
            </a:r>
            <a:r>
              <a:rPr lang="ru-RU" sz="280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начальных </a:t>
            </a:r>
            <a:r>
              <a:rPr lang="ru-RU" sz="280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классов»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«Лучший классный руководитель 5-11 классов»</a:t>
            </a:r>
          </a:p>
        </p:txBody>
      </p:sp>
      <p:sp>
        <p:nvSpPr>
          <p:cNvPr id="24" name="TextBox 35"/>
          <p:cNvSpPr txBox="1"/>
          <p:nvPr/>
        </p:nvSpPr>
        <p:spPr>
          <a:xfrm>
            <a:off x="9296400" y="2107596"/>
            <a:ext cx="830579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классный руководитель </a:t>
            </a: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года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335000" y="1222962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4771" y="3476748"/>
            <a:ext cx="68801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948A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Проводится в номинациях:</a:t>
            </a:r>
            <a:endParaRPr lang="ru-RU" sz="4400" b="1" dirty="0">
              <a:solidFill>
                <a:srgbClr val="948A54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7356435"/>
            <a:ext cx="6535457" cy="810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948A54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Poppins Ultra-Bold"/>
                <a:sym typeface="Poppins Ultra-Bold"/>
              </a:rPr>
              <a:t> ВАЖНО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52821" y="6792178"/>
            <a:ext cx="6257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x-none" sz="2400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Педагоги должны иметь стаж исполнения функционала классного </a:t>
            </a:r>
            <a:r>
              <a:rPr lang="x-none" sz="240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руководителя</a:t>
            </a:r>
            <a:r>
              <a:rPr lang="ru-RU" sz="240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не </a:t>
            </a:r>
            <a:r>
              <a:rPr lang="ru-RU" sz="2400" b="1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менее</a:t>
            </a:r>
            <a:r>
              <a:rPr lang="x-none" sz="2400" b="1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3-х лет</a:t>
            </a:r>
            <a:r>
              <a:rPr lang="ru-RU" sz="2400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рамках конкурса иметь возможность обобщить свой </a:t>
            </a:r>
            <a:r>
              <a:rPr lang="ru-RU" sz="24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опыт </a:t>
            </a:r>
            <a:r>
              <a:rPr lang="ru-RU" sz="2400" b="1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за 3 года</a:t>
            </a:r>
          </a:p>
        </p:txBody>
      </p:sp>
      <p:sp>
        <p:nvSpPr>
          <p:cNvPr id="12" name="Стрелка вниз 11">
            <a:hlinkClick r:id="rId3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11545" y="921559"/>
            <a:ext cx="6629400" cy="936544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434606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kern="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«Классный час»</a:t>
            </a:r>
            <a:endParaRPr lang="ru-RU" sz="4400" kern="0" dirty="0">
              <a:solidFill>
                <a:srgbClr val="948A54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0526" y="4644549"/>
            <a:ext cx="72890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конкурсант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демонстрирует  свои профессионально-личностные компетенции в области воспитания и социализации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896959" y="1721778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58516" y="2093881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 заочная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132580" y="4489534"/>
            <a:ext cx="3168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</a:t>
            </a:r>
            <a:r>
              <a:rPr lang="ru-RU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е менее 12 человек</a:t>
            </a:r>
            <a:endParaRPr lang="ru-RU" sz="2400" kern="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95648" y="2840290"/>
            <a:ext cx="5227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Длительность видеоролика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14979" y="3958802"/>
            <a:ext cx="5022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Количество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494416" y="3260611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38F40"/>
                </a:solidFill>
                <a:latin typeface="Century Gothic" panose="020B0502020202020204" pitchFamily="34" charset="0"/>
              </a:rPr>
              <a:t>д</a:t>
            </a:r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о 20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925382" y="4958711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494416" y="5481566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899116" y="6476032"/>
            <a:ext cx="565425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kern="0" dirty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x-none" sz="2400" b="1" kern="0" dirty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озраст обучающихся определя</a:t>
            </a:r>
            <a:r>
              <a:rPr lang="ru-RU" sz="2400" b="1" kern="0" dirty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x-none" sz="2400" b="1" kern="0" dirty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тся конкурсантом</a:t>
            </a:r>
            <a:r>
              <a:rPr lang="ru-RU" sz="2400" b="1" kern="0" dirty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 соответствии с выбранной </a:t>
            </a:r>
            <a:r>
              <a:rPr lang="ru-RU" sz="24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темой</a:t>
            </a:r>
            <a:endParaRPr lang="ru-RU" b="1" kern="100" dirty="0">
              <a:solidFill>
                <a:srgbClr val="948A54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22431" y="1019628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2524592"/>
            <a:ext cx="80073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800" b="1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«Методическая мастерская»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4566434"/>
            <a:ext cx="97906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презентация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деятельности классного руководителя по созданию воспитательной системы класса как способа организации воспитательного процесса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13532" y="2104566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2431" y="2587746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ВКС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87400" y="6138211"/>
            <a:ext cx="3089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  <a:tabLst>
                <a:tab pos="630555" algn="l"/>
              </a:tabLst>
            </a:pPr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РЕГЛАМЕНТ</a:t>
            </a:r>
            <a:endParaRPr lang="ru-RU" sz="2800" b="1" dirty="0">
              <a:solidFill>
                <a:srgbClr val="948A5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03982" y="5218941"/>
            <a:ext cx="5666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Текст комментариев </a:t>
            </a:r>
          </a:p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не должен совпадать с текстом слайдов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849414" y="3434716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Количество слайдов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917034" y="4745661"/>
            <a:ext cx="164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ВАЖНО: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921559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375073" y="3966114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12-15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422043" y="6701471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ДО 10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128911" y="7347802"/>
            <a:ext cx="3394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не более 5 минут для ответов на вопросы </a:t>
            </a:r>
            <a:r>
              <a:rPr lang="ru-RU" sz="20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членов Конкурсной комиссии</a:t>
            </a:r>
            <a:endParaRPr lang="ru-RU" sz="200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150682" y="8448476"/>
            <a:ext cx="3089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ОЦЕНКА</a:t>
            </a:r>
            <a:endParaRPr lang="ru-RU" sz="2800" b="1" dirty="0">
              <a:solidFill>
                <a:srgbClr val="948A5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63030" y="8997096"/>
            <a:ext cx="340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C8336"/>
                </a:solidFill>
                <a:latin typeface="Arial Narrow" panose="020B0606020202030204" pitchFamily="34" charset="0"/>
              </a:rPr>
              <a:t>в соответствии с критериями Порядка проведения конкурса</a:t>
            </a:r>
          </a:p>
        </p:txBody>
      </p:sp>
      <p:sp>
        <p:nvSpPr>
          <p:cNvPr id="20" name="Стрелка вниз 19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22431" y="1019628"/>
            <a:ext cx="6629400" cy="926737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24136" y="3966114"/>
            <a:ext cx="738054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8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«Описание </a:t>
            </a:r>
            <a:r>
              <a:rPr lang="ru-RU" sz="48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опыта работы»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4867" y="5218941"/>
            <a:ext cx="9790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демонстрация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профессиональных достижений участника Конкурса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018361" y="3058673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27260" y="3541853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2381714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172031" y="5301262"/>
            <a:ext cx="3089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ОЦЕНКА</a:t>
            </a:r>
            <a:endParaRPr lang="ru-RU" sz="2800" b="1" dirty="0">
              <a:solidFill>
                <a:srgbClr val="948A5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84379" y="5849882"/>
            <a:ext cx="3406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C8336"/>
                </a:solidFill>
                <a:latin typeface="Arial Narrow" panose="020B0606020202030204" pitchFamily="34" charset="0"/>
              </a:rPr>
              <a:t>в соответствии с критериями Порядка проведения конкурса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83010" y="294043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35"/>
          <p:cNvSpPr txBox="1"/>
          <p:nvPr/>
        </p:nvSpPr>
        <p:spPr>
          <a:xfrm>
            <a:off x="940526" y="1197488"/>
            <a:ext cx="830579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школьный библиотекарь</a:t>
            </a:r>
            <a:endParaRPr lang="ru-RU" sz="3600" b="1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926188" y="4344559"/>
            <a:ext cx="4009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AC8336"/>
                </a:solidFill>
                <a:latin typeface="Arial Narrow" panose="020B0606020202030204" pitchFamily="34" charset="0"/>
              </a:rPr>
              <a:t>Представление документов </a:t>
            </a:r>
            <a:endParaRPr lang="ru-RU" sz="2400" dirty="0" smtClean="0">
              <a:solidFill>
                <a:srgbClr val="AC8336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AC8336"/>
                </a:solidFill>
                <a:latin typeface="Arial Narrow" panose="020B0606020202030204" pitchFamily="34" charset="0"/>
              </a:rPr>
              <a:t>(</a:t>
            </a:r>
            <a:r>
              <a:rPr lang="ru-RU" sz="2400" dirty="0">
                <a:solidFill>
                  <a:srgbClr val="AC8336"/>
                </a:solidFill>
                <a:latin typeface="Arial Narrow" panose="020B0606020202030204" pitchFamily="34" charset="0"/>
              </a:rPr>
              <a:t>не более 10 печатных </a:t>
            </a:r>
            <a:r>
              <a:rPr lang="ru-RU" sz="2400" dirty="0" smtClean="0">
                <a:solidFill>
                  <a:srgbClr val="AC8336"/>
                </a:solidFill>
                <a:latin typeface="Arial Narrow" panose="020B0606020202030204" pitchFamily="34" charset="0"/>
              </a:rPr>
              <a:t>страниц</a:t>
            </a:r>
            <a:r>
              <a:rPr lang="ru-RU" sz="2400" dirty="0" smtClean="0">
                <a:latin typeface="Century Gothic" panose="020B0502020202020204" pitchFamily="34" charset="0"/>
              </a:rPr>
              <a:t>)</a:t>
            </a:r>
            <a:endParaRPr lang="ru-RU" sz="2400" b="1" kern="0" dirty="0" smtClean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Стрелка вниз 12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5"/>
          <p:cNvSpPr txBox="1"/>
          <p:nvPr/>
        </p:nvSpPr>
        <p:spPr>
          <a:xfrm>
            <a:off x="-2590800" y="5448300"/>
            <a:ext cx="9790006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5"/>
              </a:lnSpc>
            </a:pPr>
            <a:r>
              <a:rPr lang="ru-RU" sz="23900" b="1" dirty="0" smtClean="0">
                <a:solidFill>
                  <a:srgbClr val="D5AA4A"/>
                </a:solidFill>
                <a:latin typeface="Poppins Bold"/>
                <a:ea typeface="Poppins Bold"/>
                <a:cs typeface="Poppins Bold"/>
                <a:sym typeface="Poppins Bold"/>
              </a:rPr>
              <a:t>15</a:t>
            </a:r>
            <a:r>
              <a:rPr lang="ru-RU" sz="6600" b="1" dirty="0" smtClean="0">
                <a:solidFill>
                  <a:srgbClr val="D5AA4A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endParaRPr lang="en-US" sz="6600" b="1" dirty="0">
              <a:solidFill>
                <a:srgbClr val="D5AA4A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198393"/>
            <a:ext cx="6535457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</a:p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AC8336"/>
                </a:solidFill>
                <a:latin typeface="Franklin Gothic Heavy" panose="020B0903020102020204" pitchFamily="34" charset="0"/>
                <a:ea typeface="Poppins Ultra-Bold"/>
                <a:cs typeface="Poppins Ultra-Bold"/>
                <a:sym typeface="Poppins Ultra-Bold"/>
              </a:rPr>
              <a:t>КОНКУРСОВ</a:t>
            </a:r>
            <a:endParaRPr lang="en-US" sz="5896" b="1" dirty="0">
              <a:solidFill>
                <a:srgbClr val="AC8336"/>
              </a:solidFill>
              <a:latin typeface="Franklin Gothic Heavy" panose="020B0903020102020204" pitchFamily="34" charset="0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5600" y="952500"/>
            <a:ext cx="10744200" cy="9334500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6869201"/>
            <a:ext cx="7995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ВХОДЯТ В СОСТАВ ФЕСТИВАЛЯ</a:t>
            </a:r>
            <a:endParaRPr lang="ru-RU" sz="140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0" name="TextBox 35"/>
          <p:cNvSpPr txBox="1"/>
          <p:nvPr/>
        </p:nvSpPr>
        <p:spPr>
          <a:xfrm>
            <a:off x="7199206" y="2095500"/>
            <a:ext cx="10152343" cy="906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учитель года</a:t>
            </a:r>
          </a:p>
          <a:p>
            <a:pPr marL="571500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воспитатель года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учитель начальных классов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классный руководитель года в номинации «Лучший классный руководитель начальных классов» и «Лучший классный руководитель 5-11 классов»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</a:t>
            </a: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учитель ОРКСЭ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учитель здоровья</a:t>
            </a:r>
            <a:endParaRPr lang="ru-RU" sz="2800" b="1" dirty="0">
              <a:solidFill>
                <a:srgbClr val="AC8336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Педагогический дебют года</a:t>
            </a:r>
            <a:endParaRPr lang="ru-RU" sz="2800" b="1" dirty="0">
              <a:solidFill>
                <a:srgbClr val="AC8336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педагог дополнительного образования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педагог-психолог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учитель-дефектолог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учитель ПНПО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руководитель года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педагогический дуэт года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Лучшее методическое объединение года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Лучший школьный библиотекарь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AC8336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D6801C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D6801C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>
              <a:lnSpc>
                <a:spcPts val="26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4000" b="1" dirty="0">
              <a:solidFill>
                <a:srgbClr val="D6801C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571500" indent="-571500" algn="l">
              <a:lnSpc>
                <a:spcPts val="26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D6801C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2" name="Стрелка вниз 1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11545" y="921559"/>
            <a:ext cx="6629400" cy="936544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40526" y="3929798"/>
            <a:ext cx="974657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kern="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«Учебное </a:t>
            </a:r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занятие с </a:t>
            </a:r>
            <a:r>
              <a:rPr lang="ru-RU" sz="4400" kern="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самоанализом»</a:t>
            </a:r>
            <a:endParaRPr lang="ru-RU" sz="4400" kern="0" dirty="0">
              <a:solidFill>
                <a:srgbClr val="948A54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0525" y="5220321"/>
            <a:ext cx="9746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беседа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 обучающимися на актуальные для них темы в режиме импровизации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943931" y="2942597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Форма проведения 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05488" y="3314700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 заочная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179552" y="5710353"/>
            <a:ext cx="3168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spcAft>
                <a:spcPts val="0"/>
              </a:spcAft>
              <a:tabLst>
                <a:tab pos="630555" algn="l"/>
              </a:tabLst>
            </a:pPr>
            <a:r>
              <a:rPr lang="ru-RU" sz="2400" kern="0" dirty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</a:t>
            </a:r>
            <a:r>
              <a:rPr lang="ru-RU" sz="2400" kern="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е менее 12 человек</a:t>
            </a:r>
            <a:endParaRPr lang="ru-RU" sz="2400" kern="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242620" y="4061109"/>
            <a:ext cx="5227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48A54"/>
                </a:solidFill>
                <a:latin typeface="Century Gothic" panose="020B0502020202020204" pitchFamily="34" charset="0"/>
              </a:rPr>
              <a:t>Длительность видеоролика</a:t>
            </a:r>
            <a:endParaRPr lang="ru-RU" sz="2800" b="1" dirty="0">
              <a:solidFill>
                <a:srgbClr val="948A5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61951" y="5179621"/>
            <a:ext cx="5022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Количество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40526" y="2326765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541388" y="4481430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38F40"/>
                </a:solidFill>
                <a:latin typeface="Century Gothic" panose="020B0502020202020204" pitchFamily="34" charset="0"/>
              </a:rPr>
              <a:t>д</a:t>
            </a:r>
            <a:r>
              <a:rPr lang="ru-RU" sz="3600" b="1" dirty="0" smtClean="0">
                <a:solidFill>
                  <a:srgbClr val="C38F40"/>
                </a:solidFill>
                <a:latin typeface="Century Gothic" panose="020B0502020202020204" pitchFamily="34" charset="0"/>
              </a:rPr>
              <a:t>о 20 минут</a:t>
            </a:r>
            <a:endParaRPr lang="ru-RU" sz="3600" b="1" dirty="0">
              <a:solidFill>
                <a:srgbClr val="C38F4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972354" y="6179530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948A54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541388" y="6702385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38F4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C38F4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3010" y="294043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35"/>
          <p:cNvSpPr txBox="1"/>
          <p:nvPr/>
        </p:nvSpPr>
        <p:spPr>
          <a:xfrm>
            <a:off x="940526" y="1197488"/>
            <a:ext cx="830579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школьный библиотекарь</a:t>
            </a:r>
            <a:endParaRPr lang="ru-RU" sz="3600" b="1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</p:txBody>
      </p:sp>
      <p:sp>
        <p:nvSpPr>
          <p:cNvPr id="20" name="Стрелка вниз 19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8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78688" y="3803166"/>
            <a:ext cx="11454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Лучшее дошкольное методическое объединение года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Лучшее школьное методическое объединение года</a:t>
            </a:r>
          </a:p>
        </p:txBody>
      </p:sp>
      <p:sp>
        <p:nvSpPr>
          <p:cNvPr id="24" name="TextBox 35"/>
          <p:cNvSpPr txBox="1"/>
          <p:nvPr/>
        </p:nvSpPr>
        <p:spPr>
          <a:xfrm>
            <a:off x="8382000" y="1840497"/>
            <a:ext cx="91440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Лучшее методическое объединение года</a:t>
            </a:r>
            <a:endParaRPr lang="ru-RU" sz="3600" b="1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335000" y="951985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5059" y="3011953"/>
            <a:ext cx="68801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948A5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Проводится в номинациях:</a:t>
            </a:r>
            <a:endParaRPr lang="ru-RU" sz="4400" b="1" dirty="0">
              <a:solidFill>
                <a:srgbClr val="948A54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0600" y="5295900"/>
            <a:ext cx="7924800" cy="1323439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Проходит в </a:t>
            </a:r>
            <a:r>
              <a:rPr 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48800" y="5153944"/>
            <a:ext cx="7225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948A54"/>
                </a:solidFill>
                <a:latin typeface="Arial Narrow" panose="020B0606020202030204" pitchFamily="34" charset="0"/>
                <a:ea typeface="Microsoft YaHei UI Light" panose="020B0502040204020203" pitchFamily="34" charset="-122"/>
              </a:rPr>
              <a:t>Конкурсное задание </a:t>
            </a:r>
            <a:r>
              <a:rPr lang="ru-RU" sz="280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– представление документов о деятельности </a:t>
            </a:r>
            <a:r>
              <a:rPr lang="ru-RU" sz="280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МО</a:t>
            </a:r>
            <a:endParaRPr lang="ru-RU" sz="2800" dirty="0">
              <a:solidFill>
                <a:srgbClr val="948A54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48800" y="6165944"/>
            <a:ext cx="72257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948A54"/>
                </a:solidFill>
                <a:latin typeface="Arial Narrow" panose="020B0606020202030204" pitchFamily="34" charset="0"/>
              </a:rPr>
              <a:t>Все документы согласно пункту 2.1.1. Порядка проведения конкурса </a:t>
            </a:r>
            <a:r>
              <a:rPr lang="ru-RU" sz="2800" u="sng" dirty="0" smtClean="0">
                <a:solidFill>
                  <a:srgbClr val="948A54"/>
                </a:solidFill>
                <a:latin typeface="Arial Narrow" panose="020B0606020202030204" pitchFamily="34" charset="0"/>
              </a:rPr>
              <a:t>в ПЕЧАТНОМ</a:t>
            </a:r>
            <a:r>
              <a:rPr lang="ru-RU" sz="2800" dirty="0" smtClean="0">
                <a:solidFill>
                  <a:srgbClr val="948A54"/>
                </a:solidFill>
                <a:latin typeface="Arial Narrow" panose="020B0606020202030204" pitchFamily="34" charset="0"/>
              </a:rPr>
              <a:t> виде представляются в МУ «ВРМЦ»</a:t>
            </a:r>
            <a:r>
              <a:rPr lang="en-US" sz="2800" dirty="0" smtClean="0">
                <a:solidFill>
                  <a:srgbClr val="948A54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948A54"/>
                </a:solidFill>
                <a:latin typeface="Arial Narrow" panose="020B0606020202030204" pitchFamily="34" charset="0"/>
              </a:rPr>
              <a:t>в </a:t>
            </a:r>
            <a:r>
              <a:rPr lang="ru-RU" sz="2800" dirty="0" smtClean="0">
                <a:solidFill>
                  <a:srgbClr val="948A54"/>
                </a:solidFill>
                <a:latin typeface="Arial Narrow" panose="020B0606020202030204" pitchFamily="34" charset="0"/>
              </a:rPr>
              <a:t>установленные оргкомитетом сроки</a:t>
            </a:r>
            <a:endParaRPr lang="ru-RU" sz="2800" dirty="0">
              <a:solidFill>
                <a:srgbClr val="948A54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Стрелка вниз 8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09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70595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1277600" y="1409700"/>
            <a:ext cx="64008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руководитель года</a:t>
            </a:r>
            <a:endParaRPr lang="ru-RU" sz="3600" b="1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529664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«Я - руководитель»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65925" y="4513302"/>
            <a:ext cx="97465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конкурсант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направляет видеоролик, отражающий результаты и качество управленческой деятельности в контексте профессионально-личностных установок, соответствие результатов управленческой деятельности федеральным, региональным и муниципальным приоритетам развития образования и запросам местного сообщества, обучающихся и их родителей (законных представителей), концепции развития образовательной организации и ее ресурсных возможностей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972800" y="5028922"/>
            <a:ext cx="7225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FA145"/>
                </a:solidFill>
                <a:latin typeface="Arial Narrow" panose="020B0606020202030204" pitchFamily="34" charset="0"/>
              </a:rPr>
              <a:t>С</a:t>
            </a:r>
            <a:r>
              <a:rPr lang="ru-RU" sz="2800" dirty="0" smtClean="0">
                <a:solidFill>
                  <a:srgbClr val="CFA145"/>
                </a:solidFill>
                <a:latin typeface="Arial Narrow" panose="020B0606020202030204" pitchFamily="34" charset="0"/>
              </a:rPr>
              <a:t>таж </a:t>
            </a:r>
            <a:r>
              <a:rPr lang="ru-RU" sz="2800" dirty="0">
                <a:solidFill>
                  <a:srgbClr val="CFA145"/>
                </a:solidFill>
                <a:latin typeface="Arial Narrow" panose="020B0606020202030204" pitchFamily="34" charset="0"/>
              </a:rPr>
              <a:t>работы в должности </a:t>
            </a:r>
            <a:endParaRPr lang="ru-RU" sz="2800" dirty="0" smtClean="0">
              <a:solidFill>
                <a:srgbClr val="CFA145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CFA145"/>
                </a:solidFill>
                <a:latin typeface="Arial Narrow" panose="020B0606020202030204" pitchFamily="34" charset="0"/>
              </a:rPr>
              <a:t>руководителя свыше </a:t>
            </a:r>
            <a:r>
              <a:rPr lang="ru-RU" sz="2800" dirty="0">
                <a:solidFill>
                  <a:srgbClr val="CFA145"/>
                </a:solidFill>
                <a:latin typeface="Arial Narrow" panose="020B0606020202030204" pitchFamily="34" charset="0"/>
              </a:rPr>
              <a:t>3 </a:t>
            </a:r>
            <a:r>
              <a:rPr lang="ru-RU" sz="2800" dirty="0" smtClean="0">
                <a:solidFill>
                  <a:srgbClr val="CFA145"/>
                </a:solidFill>
                <a:latin typeface="Arial Narrow" panose="020B0606020202030204" pitchFamily="34" charset="0"/>
              </a:rPr>
              <a:t>лет</a:t>
            </a:r>
            <a:endParaRPr lang="ru-RU" sz="2800" dirty="0">
              <a:solidFill>
                <a:srgbClr val="CFA145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02448" y="4231098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837049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ВАЖНО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346018" y="7152086"/>
            <a:ext cx="2541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Видеозапись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344400" y="7568935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FA145"/>
                </a:solidFill>
                <a:latin typeface="Century Gothic" panose="020B0502020202020204" pitchFamily="34" charset="0"/>
              </a:rPr>
              <a:t>д</a:t>
            </a:r>
            <a:r>
              <a:rPr lang="ru-RU" sz="3600" b="1" dirty="0" smtClean="0">
                <a:solidFill>
                  <a:srgbClr val="CFA145"/>
                </a:solidFill>
                <a:latin typeface="Century Gothic" panose="020B0502020202020204" pitchFamily="34" charset="0"/>
              </a:rPr>
              <a:t>о 5 минут</a:t>
            </a:r>
            <a:endParaRPr lang="ru-RU" sz="3600" b="1" dirty="0">
              <a:solidFill>
                <a:srgbClr val="CFA14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704015" y="6000369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02448" y="6341806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AC8336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15" name="Стрелка вниз 14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70595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1277600" y="1409700"/>
            <a:ext cx="64008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руководитель года</a:t>
            </a:r>
            <a:endParaRPr lang="ru-RU" sz="3600" b="1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956704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«Моя профессиональная позиция»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65925" y="4513302"/>
            <a:ext cx="97465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письменная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работа в жанре публицистической статьи, в которой конкурсант демонстрирует умения в области продуктивной коммуникации на профессиональную тему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335647" y="4618817"/>
            <a:ext cx="2541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Видеозапись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334029" y="5035666"/>
            <a:ext cx="4630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FA145"/>
                </a:solidFill>
                <a:latin typeface="Century Gothic" panose="020B0502020202020204" pitchFamily="34" charset="0"/>
              </a:rPr>
              <a:t>д</a:t>
            </a:r>
            <a:r>
              <a:rPr lang="ru-RU" sz="3600" b="1" dirty="0" smtClean="0">
                <a:solidFill>
                  <a:srgbClr val="CFA145"/>
                </a:solidFill>
                <a:latin typeface="Century Gothic" panose="020B0502020202020204" pitchFamily="34" charset="0"/>
              </a:rPr>
              <a:t>о 5 минут</a:t>
            </a:r>
            <a:endParaRPr lang="ru-RU" sz="3600" b="1" dirty="0">
              <a:solidFill>
                <a:srgbClr val="CFA145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693644" y="3467100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92077" y="3808537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709321" y="5623613"/>
            <a:ext cx="38795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Тема </a:t>
            </a:r>
            <a:r>
              <a:rPr lang="ru-RU" sz="2800" b="1" kern="0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определяется </a:t>
            </a:r>
          </a:p>
          <a:p>
            <a:pPr algn="ctr"/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конкурсантом</a:t>
            </a:r>
            <a:endParaRPr lang="ru-RU" sz="2800" b="1" kern="0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859140" y="7407240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CFA14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344915" y="7885987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837049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344915" y="6576243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объем документа не более </a:t>
            </a:r>
          </a:p>
          <a:p>
            <a:pPr algn="ctr"/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 печатных страниц</a:t>
            </a:r>
          </a:p>
        </p:txBody>
      </p:sp>
      <p:sp>
        <p:nvSpPr>
          <p:cNvPr id="28" name="Стрелка вниз 27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9984441" y="1357956"/>
            <a:ext cx="830355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педагогический дуэт года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993067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«Программа методического сопровождения молодого педагога»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65925" y="5448300"/>
            <a:ext cx="97465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представление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документа, разработанного Наставником на основе программы по наставничеству образовательной организации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693642" y="4194087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51750" y="4563995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866193" y="6294686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CFA145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291100" y="6833295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837049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291099" y="5448300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объем документа не более </a:t>
            </a:r>
          </a:p>
          <a:p>
            <a:pPr algn="ctr"/>
            <a:r>
              <a:rPr lang="ru-RU" sz="2400" dirty="0" smtClean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 печатных </a:t>
            </a:r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страниц</a:t>
            </a:r>
          </a:p>
        </p:txBody>
      </p:sp>
      <p:sp>
        <p:nvSpPr>
          <p:cNvPr id="16" name="Стрелка вниз 15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9984441" y="1357956"/>
            <a:ext cx="830355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педагогический дуэт года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53586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«Учебное занятие»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83342" y="5006841"/>
            <a:ext cx="97465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представляет собой урок по предмету и предусматривает демонстрацию конкурсантом профессиональных компетенций в области проведения и анализа урока как основной формы организации учебно-воспитательного процесса и учебной деятельности обучающихся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758031" y="3549014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4660" y="3909755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869711" y="7003244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355485" y="7443294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AC833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AC833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707536" y="4654342"/>
            <a:ext cx="3926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Длительность урока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238340" y="5166311"/>
            <a:ext cx="4608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AC8336"/>
                </a:solidFill>
              </a:rPr>
              <a:t>продолжительность </a:t>
            </a:r>
            <a:r>
              <a:rPr lang="ru-RU" sz="2000" dirty="0">
                <a:solidFill>
                  <a:srgbClr val="AC8336"/>
                </a:solidFill>
              </a:rPr>
              <a:t>учебного занятия </a:t>
            </a:r>
            <a:r>
              <a:rPr lang="ru-RU" sz="2000" dirty="0" smtClean="0">
                <a:solidFill>
                  <a:srgbClr val="AC8336"/>
                </a:solidFill>
              </a:rPr>
              <a:t>зависит от </a:t>
            </a:r>
            <a:r>
              <a:rPr lang="ru-RU" sz="2000" dirty="0">
                <a:solidFill>
                  <a:srgbClr val="AC8336"/>
                </a:solidFill>
              </a:rPr>
              <a:t>возрастной категории </a:t>
            </a:r>
            <a:r>
              <a:rPr lang="ru-RU" sz="2000" dirty="0" smtClean="0">
                <a:solidFill>
                  <a:srgbClr val="AC8336"/>
                </a:solidFill>
              </a:rPr>
              <a:t>обучающихся</a:t>
            </a:r>
            <a:endParaRPr lang="ru-RU" sz="2000" dirty="0">
              <a:solidFill>
                <a:srgbClr val="AC833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79107" y="6100214"/>
            <a:ext cx="4382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Возраст обучающихся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607872" y="6580033"/>
            <a:ext cx="4095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spcAft>
                <a:spcPts val="0"/>
              </a:spcAft>
              <a:tabLst>
                <a:tab pos="630555" algn="l"/>
              </a:tabLst>
            </a:pPr>
            <a:r>
              <a:rPr lang="x-none" sz="2400" kern="0" dirty="0">
                <a:solidFill>
                  <a:srgbClr val="AC8336"/>
                </a:solidFill>
                <a:ea typeface="Times New Roman" panose="02020603050405020304" pitchFamily="18" charset="0"/>
              </a:rPr>
              <a:t>определяется </a:t>
            </a:r>
            <a:r>
              <a:rPr lang="x-none" sz="2400" kern="0" dirty="0" smtClean="0">
                <a:solidFill>
                  <a:srgbClr val="AC8336"/>
                </a:solidFill>
                <a:ea typeface="Times New Roman" panose="02020603050405020304" pitchFamily="18" charset="0"/>
              </a:rPr>
              <a:t>конкурсантом</a:t>
            </a:r>
            <a:endParaRPr lang="ru-RU" sz="2400" dirty="0">
              <a:solidFill>
                <a:srgbClr val="AC8336"/>
              </a:solidFill>
              <a:effectLst/>
            </a:endParaRPr>
          </a:p>
        </p:txBody>
      </p:sp>
      <p:sp>
        <p:nvSpPr>
          <p:cNvPr id="17" name="Стрелка вниз 16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3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1506200" y="1356766"/>
            <a:ext cx="830355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педагог-психолог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932107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«Характеристика профессиональной деятельности»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65925" y="5217533"/>
            <a:ext cx="93206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демонстрация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Участником своей профессиональной готовности к реализации профессиональной деятельности на местах и её профессиональной рефлексии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758031" y="3549014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4660" y="3909755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869710" y="5534422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355484" y="6057642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AC833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AC833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227302" y="4740689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объем документа не более </a:t>
            </a:r>
          </a:p>
          <a:p>
            <a:pPr algn="ctr"/>
            <a:r>
              <a:rPr lang="ru-RU" sz="2400" dirty="0" smtClean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 печатных </a:t>
            </a:r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страниц</a:t>
            </a:r>
          </a:p>
        </p:txBody>
      </p:sp>
      <p:sp>
        <p:nvSpPr>
          <p:cNvPr id="18" name="Стрелка вниз 17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1506200" y="1356766"/>
            <a:ext cx="830355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педагог-психолог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57396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«Визитная карточка»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4740689"/>
            <a:ext cx="8330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демонстрация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Участником своей профессиональной компетентности на примере представления практического опыта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758031" y="3549014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4660" y="3909755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741526" y="7339840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355488" y="7826269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227302" y="4740689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объем документа не более </a:t>
            </a:r>
          </a:p>
          <a:p>
            <a:pPr algn="ctr"/>
            <a:r>
              <a:rPr lang="ru-RU" sz="2400" dirty="0" smtClean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 печатных </a:t>
            </a:r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страниц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74660" y="5753021"/>
            <a:ext cx="6535457" cy="81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3600" b="1" dirty="0" smtClean="0">
                <a:solidFill>
                  <a:srgbClr val="D5AA4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2800" b="1" dirty="0" smtClean="0">
                <a:solidFill>
                  <a:srgbClr val="D5AA4A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до 4 минут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107266" y="5543342"/>
            <a:ext cx="4870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Длительность</a:t>
            </a:r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видеоролика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712064" y="6530917"/>
            <a:ext cx="5917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37049"/>
                </a:solidFill>
              </a:rPr>
              <a:t>Видеоролик должен быть оформлен информационной заставкой</a:t>
            </a:r>
          </a:p>
        </p:txBody>
      </p:sp>
      <p:sp>
        <p:nvSpPr>
          <p:cNvPr id="16" name="Стрелка вниз 15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9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1506200" y="1356766"/>
            <a:ext cx="830355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педагог-психолог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49776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kern="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Открытое занятие</a:t>
            </a:r>
            <a:endParaRPr lang="ru-RU" sz="4400" kern="0" dirty="0">
              <a:solidFill>
                <a:srgbClr val="948A54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4740689"/>
            <a:ext cx="83304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емонстрация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Участником своих профессиональных компетенций и методической грамотности в условиях планирования, проведения и анализа эффективности занятия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758031" y="3549014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4660" y="3909755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741527" y="7304272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203436" y="7771908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87912" y="4918526"/>
            <a:ext cx="6535457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3600" b="1" dirty="0" smtClean="0">
                <a:solidFill>
                  <a:srgbClr val="D5AA4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2800" b="1" dirty="0" smtClean="0">
                <a:solidFill>
                  <a:srgbClr val="D5AA4A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до 12 минут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235452" y="4736014"/>
            <a:ext cx="4870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Длительность</a:t>
            </a:r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видеоролика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31062" y="6159760"/>
            <a:ext cx="6049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FA145"/>
                </a:solidFill>
                <a:latin typeface="+mj-lt"/>
              </a:rPr>
              <a:t>актуальная тема</a:t>
            </a:r>
            <a:endParaRPr lang="ru-RU" sz="2400" dirty="0">
              <a:solidFill>
                <a:srgbClr val="CFA145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CFA145"/>
                </a:solidFill>
                <a:latin typeface="+mj-lt"/>
              </a:rPr>
              <a:t>с преимущественным использованием нестандартных, интерактивных форм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896204" y="5727460"/>
            <a:ext cx="1244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Тема</a:t>
            </a:r>
          </a:p>
        </p:txBody>
      </p:sp>
      <p:sp>
        <p:nvSpPr>
          <p:cNvPr id="22" name="Стрелка вниз 21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0995376" y="1391923"/>
            <a:ext cx="64770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</a:t>
            </a: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учитель-дефектолог</a:t>
            </a:r>
            <a:endParaRPr lang="ru-RU" sz="3600" b="1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833047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kern="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Методическое </a:t>
            </a:r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портфолио </a:t>
            </a:r>
            <a:r>
              <a:rPr lang="ru-RU" sz="4400" kern="0" dirty="0" smtClean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учителя-дефектолога</a:t>
            </a:r>
            <a:endParaRPr lang="ru-RU" sz="4400" kern="0" dirty="0">
              <a:solidFill>
                <a:srgbClr val="948A54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5925" y="5446982"/>
            <a:ext cx="8330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демонстрация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Участником своих методических компетенций и профессиональных достижений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646671" y="4498829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63300" y="4859570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728707" y="6535084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214481" y="6972300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400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115942" y="5690504"/>
            <a:ext cx="463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объем документа не более </a:t>
            </a:r>
          </a:p>
          <a:p>
            <a:pPr algn="ctr"/>
            <a:r>
              <a:rPr lang="ru-RU" sz="2400" dirty="0" smtClean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 печатных </a:t>
            </a:r>
            <a:r>
              <a:rPr lang="ru-RU" sz="2400" dirty="0">
                <a:solidFill>
                  <a:srgbClr val="837049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страниц</a:t>
            </a:r>
          </a:p>
        </p:txBody>
      </p:sp>
      <p:sp>
        <p:nvSpPr>
          <p:cNvPr id="16" name="Стрелка вниз 15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57600" y="4326607"/>
            <a:ext cx="12420600" cy="1807493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35"/>
          <p:cNvSpPr txBox="1"/>
          <p:nvPr/>
        </p:nvSpPr>
        <p:spPr>
          <a:xfrm>
            <a:off x="887325" y="5490700"/>
            <a:ext cx="9790006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35"/>
              </a:lnSpc>
            </a:pPr>
            <a:r>
              <a:rPr lang="ru-RU" sz="23900" b="1" dirty="0" smtClean="0">
                <a:solidFill>
                  <a:srgbClr val="D5AA4A"/>
                </a:solidFill>
                <a:latin typeface="Poppins Bold"/>
                <a:ea typeface="Poppins Bold"/>
                <a:cs typeface="Poppins Bold"/>
                <a:sym typeface="Poppins Bold"/>
              </a:rPr>
              <a:t>15</a:t>
            </a:r>
            <a:r>
              <a:rPr lang="ru-RU" sz="6600" b="1" dirty="0" smtClean="0">
                <a:solidFill>
                  <a:srgbClr val="D5AA4A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endParaRPr lang="en-US" sz="6600" b="1" dirty="0">
              <a:solidFill>
                <a:srgbClr val="D5AA4A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5219700"/>
            <a:ext cx="6535457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</a:p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AC8336"/>
                </a:solidFill>
                <a:latin typeface="Franklin Gothic Heavy" panose="020B0903020102020204" pitchFamily="34" charset="0"/>
                <a:ea typeface="Poppins Ultra-Bold"/>
                <a:cs typeface="Poppins Ultra-Bold"/>
                <a:sym typeface="Poppins Ultra-Bold"/>
              </a:rPr>
              <a:t>КОНКУРСОВ</a:t>
            </a:r>
            <a:endParaRPr lang="en-US" sz="5896" b="1" dirty="0">
              <a:solidFill>
                <a:srgbClr val="AC8336"/>
              </a:solidFill>
              <a:latin typeface="Franklin Gothic Heavy" panose="020B0903020102020204" pitchFamily="34" charset="0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5200" y="6890508"/>
            <a:ext cx="7995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ВХОДЯТ В СОСТАВ ФЕСТИВАЛЯ</a:t>
            </a:r>
            <a:endParaRPr lang="ru-RU" sz="140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53400" y="4431600"/>
            <a:ext cx="11430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b="1" dirty="0" smtClean="0">
                <a:solidFill>
                  <a:srgbClr val="C38F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отборочный этап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400" b="1" dirty="0" smtClean="0">
                <a:solidFill>
                  <a:srgbClr val="C38F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этап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53400" y="3372500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В</a:t>
            </a:r>
            <a:r>
              <a:rPr lang="x-none" sz="2800" b="1" dirty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рамках каждого конкурса мероприятия проводятся </a:t>
            </a:r>
            <a:r>
              <a:rPr lang="x-none" sz="2800" b="1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в </a:t>
            </a:r>
            <a:r>
              <a:rPr lang="ru-RU" sz="2800" b="1" dirty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2</a:t>
            </a:r>
            <a:r>
              <a:rPr lang="x-none" sz="2800" b="1" dirty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 </a:t>
            </a:r>
            <a:r>
              <a:rPr lang="x-none" sz="2800" b="1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этапа</a:t>
            </a:r>
            <a:r>
              <a:rPr lang="ru-RU" sz="2800" b="1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:</a:t>
            </a:r>
            <a:endParaRPr lang="ru-RU" sz="280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1027016" y="1436812"/>
            <a:ext cx="6553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учитель-дефектолог</a:t>
            </a:r>
            <a:endParaRPr lang="ru-RU" sz="3600" b="1" dirty="0">
              <a:solidFill>
                <a:srgbClr val="CFA145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Poppins Ultra-Bold"/>
              <a:sym typeface="Poppins Ultra-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5925" y="1866900"/>
            <a:ext cx="2413738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5925" y="3467100"/>
            <a:ext cx="8987792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kern="0" dirty="0">
                <a:solidFill>
                  <a:srgbClr val="948A5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Открытое групповое (подгрупповое) занятие / урок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63619" y="5636539"/>
            <a:ext cx="83304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емонстрация 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Участником своих профессиональных компетенций и методической грамотности в условиях планирования, проведения и анализа эффективности занятия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758031" y="3549014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Форма </a:t>
            </a:r>
            <a:r>
              <a:rPr lang="ru-RU" sz="2800" b="1" dirty="0">
                <a:solidFill>
                  <a:srgbClr val="837049"/>
                </a:solidFill>
                <a:latin typeface="Century Gothic" panose="020B0502020202020204" pitchFamily="34" charset="0"/>
              </a:rPr>
              <a:t>проведения </a:t>
            </a:r>
            <a:endParaRPr lang="ru-RU" sz="2800" b="1" dirty="0" smtClean="0">
              <a:solidFill>
                <a:srgbClr val="837049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4660" y="3909755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заочная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741527" y="7078157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Оценка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355487" y="7547770"/>
            <a:ext cx="4630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FA145"/>
                </a:solidFill>
                <a:latin typeface="+mj-lt"/>
                <a:ea typeface="Microsoft JhengHei UI" panose="020B0604030504040204" pitchFamily="34" charset="-120"/>
              </a:rPr>
              <a:t>в соответствии с критериями Порядка проведения конкурса</a:t>
            </a:r>
            <a:endParaRPr lang="ru-RU" sz="2000" dirty="0">
              <a:solidFill>
                <a:srgbClr val="CFA145"/>
              </a:solidFill>
              <a:latin typeface="+mj-lt"/>
              <a:ea typeface="Microsoft JhengHei UI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87912" y="4918526"/>
            <a:ext cx="661908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D5AA4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2000" b="1" dirty="0">
                <a:solidFill>
                  <a:srgbClr val="D5AA4A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= продолжительности урока/занятия</a:t>
            </a:r>
            <a:endParaRPr lang="ru-RU" sz="2000" b="1" dirty="0" smtClean="0">
              <a:solidFill>
                <a:srgbClr val="D5AA4A"/>
              </a:solidFill>
              <a:latin typeface="Century Gothic" panose="020B0502020202020204" pitchFamily="34" charset="0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235452" y="4736014"/>
            <a:ext cx="4870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Длительность</a:t>
            </a:r>
            <a:r>
              <a:rPr lang="ru-RU" sz="2800" b="1" kern="0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видеоролика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712063" y="5636539"/>
            <a:ext cx="5917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37049"/>
                </a:solidFill>
                <a:latin typeface="+mj-lt"/>
              </a:rPr>
              <a:t>Видеоролик должен быть оформлен информационной заставкой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1969044" y="6453401"/>
            <a:ext cx="550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FA145"/>
                </a:solidFill>
                <a:latin typeface="+mj-lt"/>
              </a:rPr>
              <a:t>Тема урока / занятия формулируется участником </a:t>
            </a:r>
            <a:r>
              <a:rPr lang="ru-RU" sz="2000" b="1" dirty="0" smtClean="0">
                <a:solidFill>
                  <a:srgbClr val="CFA145"/>
                </a:solidFill>
                <a:latin typeface="+mj-lt"/>
              </a:rPr>
              <a:t>Конкурса</a:t>
            </a:r>
            <a:endParaRPr lang="ru-RU" sz="2000" b="1" dirty="0">
              <a:solidFill>
                <a:srgbClr val="CFA145"/>
              </a:solidFill>
              <a:latin typeface="+mj-lt"/>
            </a:endParaRPr>
          </a:p>
        </p:txBody>
      </p:sp>
      <p:sp>
        <p:nvSpPr>
          <p:cNvPr id="29" name="Стрелка вниз 28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5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63300" y="2396720"/>
            <a:ext cx="6629400" cy="7916406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35"/>
          <p:cNvSpPr txBox="1"/>
          <p:nvPr/>
        </p:nvSpPr>
        <p:spPr>
          <a:xfrm>
            <a:off x="12207149" y="1462153"/>
            <a:ext cx="520358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FA14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Poppins Ultra-Bold"/>
                <a:sym typeface="Poppins Ultra-Bold"/>
              </a:rPr>
              <a:t>Лучший учитель ПНПО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411200" y="521188"/>
            <a:ext cx="40611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000" b="1" dirty="0" smtClean="0">
                <a:solidFill>
                  <a:srgbClr val="948A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</a:t>
            </a:r>
            <a:endParaRPr lang="ru-RU" sz="6000" b="1" dirty="0">
              <a:solidFill>
                <a:srgbClr val="948A5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7800" y="4539041"/>
            <a:ext cx="8330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Конкурс проводится заочно в один тур и включает в себя </a:t>
            </a:r>
            <a:r>
              <a:rPr lang="ru-RU" sz="2800" kern="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экспертизу материалов</a:t>
            </a:r>
            <a:r>
              <a:rPr lang="ru-RU" sz="2800" kern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представленных на Конкурс, согласно порядку Проведения конкурса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68129" y="4356470"/>
            <a:ext cx="6535457" cy="89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ВАЖНО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026902" y="5372279"/>
            <a:ext cx="5175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x-none" sz="2000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Педагоги должны иметь </a:t>
            </a:r>
            <a:r>
              <a:rPr lang="ru-RU" sz="2000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данном образовательном учреждении </a:t>
            </a:r>
            <a:r>
              <a:rPr lang="ru-RU" sz="2000" b="1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непрерывный стаж </a:t>
            </a:r>
            <a:r>
              <a:rPr lang="ru-RU" sz="2000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педагогической деятельности</a:t>
            </a:r>
            <a:r>
              <a:rPr lang="ru-RU" sz="2000" b="1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не менее полных </a:t>
            </a:r>
            <a:endParaRPr lang="ru-RU" sz="2000" b="1" dirty="0" smtClean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 </a:t>
            </a:r>
            <a:r>
              <a:rPr lang="ru-RU" sz="2000" b="1" dirty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учебных лет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792658" y="7124700"/>
            <a:ext cx="5925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Все материалы необходимо представить в МУ «ВРМЦ»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установленные сроки</a:t>
            </a:r>
            <a:endParaRPr lang="ru-RU" sz="24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Стрелка вниз 21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2000" y="390372"/>
            <a:ext cx="2812886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Стрелка вниз 28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05543" y="2801520"/>
            <a:ext cx="5925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учитель года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34143" y="3381954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учитель начальных классов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4486" y="2628900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Классный час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128029" y="3483023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Мастер-класс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34143" y="3925869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учитель ОРКСЭ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128029" y="2529853"/>
            <a:ext cx="571500" cy="1960939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034143" y="5050218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учитель-дефектолог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6200000" flipH="1">
            <a:off x="8995212" y="-3924941"/>
            <a:ext cx="114537" cy="17222014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034143" y="5601115"/>
            <a:ext cx="967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педагог-психолог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педагог дополнительного образования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учитель здоровья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Педагогический дебют года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педагогический дуэт года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3600" b="1" dirty="0" smtClean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149364" y="4881340"/>
            <a:ext cx="571500" cy="4125512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1149364" y="6452380"/>
            <a:ext cx="6535457" cy="885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896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Мастер-класс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277600" y="377516"/>
            <a:ext cx="6535457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948A54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400" b="1" dirty="0" smtClean="0">
                <a:solidFill>
                  <a:srgbClr val="948A54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КОНКУРСНЫЕ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4371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2000" y="390372"/>
            <a:ext cx="2812886" cy="1323439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тур</a:t>
            </a:r>
            <a:endParaRPr lang="ru-RU" sz="8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Стрелка вниз 28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62000" y="2290968"/>
            <a:ext cx="960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Лучшее методическое объединение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0444" y="2460244"/>
            <a:ext cx="717085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Творческая презентация деятельности МО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1084486" y="2019301"/>
            <a:ext cx="571500" cy="1142999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90600" y="3514456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классный руководитель года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6200000" flipH="1">
            <a:off x="9152105" y="-5320838"/>
            <a:ext cx="114537" cy="17222014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990600" y="6251414"/>
            <a:ext cx="967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воспитатель года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105821" y="3418038"/>
            <a:ext cx="571500" cy="2563662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1887200" y="3659440"/>
            <a:ext cx="573274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«Программа </a:t>
            </a:r>
            <a:r>
              <a:rPr lang="ru-RU" b="1" dirty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воспитания </a:t>
            </a: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класса». Представление документов стратегического </a:t>
            </a:r>
            <a:r>
              <a:rPr lang="ru-RU" b="1" dirty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планирования классного </a:t>
            </a: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руководителя</a:t>
            </a:r>
            <a:endParaRPr lang="ru-RU" b="1" dirty="0">
              <a:solidFill>
                <a:srgbClr val="CFA145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b="1" dirty="0" smtClean="0">
              <a:solidFill>
                <a:srgbClr val="CFA145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«Мы </a:t>
            </a:r>
            <a:r>
              <a:rPr lang="ru-RU" b="1" dirty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– команда</a:t>
            </a: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!». </a:t>
            </a:r>
            <a:r>
              <a:rPr lang="ru-RU" b="1" dirty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Т</a:t>
            </a: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ворческий </a:t>
            </a:r>
            <a:r>
              <a:rPr lang="ru-RU" b="1" dirty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отчет о деятельности </a:t>
            </a: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классного руководителя</a:t>
            </a:r>
            <a:r>
              <a:rPr lang="ru-RU" b="1" dirty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защита воспитательной системы класса с группой </a:t>
            </a:r>
            <a:r>
              <a:rPr lang="ru-RU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поддержки</a:t>
            </a:r>
            <a:endParaRPr lang="ru-RU" b="1" dirty="0" smtClean="0">
              <a:solidFill>
                <a:srgbClr val="CFA145"/>
              </a:solidFill>
              <a:latin typeface="+mj-lt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6200000" flipH="1">
            <a:off x="9152104" y="-2480843"/>
            <a:ext cx="114537" cy="17222014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1116707" y="6280078"/>
            <a:ext cx="571500" cy="1142999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887200" y="6384897"/>
            <a:ext cx="717085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Педагогическое мероприятие с детьми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Мастер-класс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90600" y="7609516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школьный библиотекарь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9152103" y="-1072621"/>
            <a:ext cx="114537" cy="17222014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1116707" y="7684348"/>
            <a:ext cx="560614" cy="1022810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1887200" y="7887976"/>
            <a:ext cx="4788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Панорама библиотечной жизни» </a:t>
            </a: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(</a:t>
            </a:r>
            <a:r>
              <a:rPr lang="ru-RU" sz="2000" b="1" dirty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компьютерная презентация</a:t>
            </a: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90600" y="8836476"/>
            <a:ext cx="967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837049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Лучший руководитель года</a:t>
            </a:r>
            <a:endParaRPr lang="ru-RU" sz="3600" b="1" dirty="0">
              <a:solidFill>
                <a:srgbClr val="837049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6200000" flipH="1">
            <a:off x="9152104" y="242112"/>
            <a:ext cx="114537" cy="17222014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124434" y="8999080"/>
            <a:ext cx="560614" cy="640220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1917680" y="8996809"/>
            <a:ext cx="478893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Формула </a:t>
            </a:r>
            <a:r>
              <a:rPr lang="ru-RU" sz="2000" b="1" dirty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успешного </a:t>
            </a: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проекта</a:t>
            </a:r>
            <a:endParaRPr lang="ru-RU" sz="2000" b="1" dirty="0">
              <a:solidFill>
                <a:srgbClr val="CFA145"/>
              </a:solidFill>
              <a:latin typeface="+mj-lt"/>
              <a:ea typeface="Poppins Ultra-Bold"/>
              <a:cs typeface="Poppins Ultra-Bold"/>
              <a:sym typeface="Poppins Ultra-Bold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CFA145"/>
                </a:solidFill>
                <a:latin typeface="+mj-lt"/>
                <a:ea typeface="Poppins Ultra-Bold"/>
                <a:cs typeface="Poppins Ultra-Bold"/>
                <a:sym typeface="Poppins Ultra-Bold"/>
              </a:rPr>
              <a:t>Ток-шоу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357173" y="190363"/>
            <a:ext cx="6535457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CFA14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ru-RU" sz="5400" b="1" dirty="0" smtClean="0">
                <a:solidFill>
                  <a:srgbClr val="948A54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КОНКУРСНЫЕ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1086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0" y="1270493"/>
            <a:ext cx="6934200" cy="697980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62400" y="2171700"/>
            <a:ext cx="10820400" cy="1046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Изучите положение, критерии </a:t>
            </a:r>
            <a:r>
              <a:rPr lang="ru-RU" sz="2800" dirty="0">
                <a:solidFill>
                  <a:srgbClr val="CFA145"/>
                </a:solidFill>
                <a:latin typeface="Bahnschrift SemiBold" panose="020B0502040204020203" pitchFamily="34" charset="0"/>
              </a:rPr>
              <a:t> этапы и сроки </a:t>
            </a: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</a:rPr>
              <a:t>проведения </a:t>
            </a: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конкурса. </a:t>
            </a:r>
            <a:r>
              <a:rPr lang="ru-RU" sz="2800" b="1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Важно соблюдать сроки представления конкурсных материалов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Создайте </a:t>
            </a:r>
            <a:r>
              <a:rPr lang="ru-RU" sz="2800" dirty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команду единомышленников</a:t>
            </a:r>
            <a:r>
              <a:rPr lang="ru-RU" sz="2800" b="1" dirty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Во время подго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товки к конкурсу необходимы советы, подсказки,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поддержка коллег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Систематизируйте </a:t>
            </a:r>
            <a:r>
              <a:rPr lang="ru-RU" sz="2800" dirty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материалы собственного опыта в </a:t>
            </a: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определенной последовательности</a:t>
            </a:r>
            <a:r>
              <a:rPr lang="ru-RU" sz="2800" dirty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Что делаю? Для чего? Каким образом? Каков результат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?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Отберите </a:t>
            </a:r>
            <a:r>
              <a:rPr lang="ru-RU" sz="2800" dirty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актуальные и эффективные практические материалы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, отражающие систему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Вашей работы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Изложите материалы </a:t>
            </a:r>
            <a:r>
              <a:rPr lang="ru-RU" sz="2800" dirty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последовательно, доступно, лаконично, методически </a:t>
            </a: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грамотно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Продумайте связь между содержанием Вашего выступления и конкурсными критериями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Проведите тренировочный «Классный час» или «Мастер-класс»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на разных аудиториях 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>
              <a:solidFill>
                <a:srgbClr val="CFA145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CFA145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290303"/>
            <a:ext cx="7924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РЕКОМЕНДАЦИИ</a:t>
            </a:r>
            <a:endParaRPr lang="ru-RU" sz="660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495300" y="1311706"/>
            <a:ext cx="9296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ru-RU" sz="3400" b="1" dirty="0" smtClean="0">
                <a:solidFill>
                  <a:srgbClr val="D5AA4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ПОДГОТОВКЕ К КОНКУРСУ</a:t>
            </a:r>
          </a:p>
        </p:txBody>
      </p:sp>
      <p:sp>
        <p:nvSpPr>
          <p:cNvPr id="6" name="Стрелка вниз 5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0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0" y="1270493"/>
            <a:ext cx="6934200" cy="697980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05125" y="2616951"/>
            <a:ext cx="10820400" cy="847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Техническая готовность.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За 30 минут до выступления в режиме ВКС проверьте, активна ли ссылка на «запланированную встречу» в Сферуме. Проверьте работу веб-камеры, микрофона, доступны ли функции «Записать звонок» и «Демонстрация экрана». Убедитесь, что Интернет-соединение является стабильным. 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Тайминг</a:t>
            </a:r>
            <a:r>
              <a:rPr lang="ru-RU" sz="2800" dirty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.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Для всех участников выделено одинаковое время для выступления. Прорепетируйте своё выступление, репетиции помогут чётко 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понять, сколько времени уходит на каждый блок выступления.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Если видите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, что не укладываетесь –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проанализируйте, какой 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блок можно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исключить с 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минимальным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ущербом для выступления</a:t>
            </a: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FA145"/>
                </a:solidFill>
                <a:latin typeface="Bahnschrift SemiBold" panose="020B0502040204020203" pitchFamily="34" charset="0"/>
                <a:ea typeface="Times New Roman" panose="02020603050405020304" pitchFamily="18" charset="0"/>
              </a:rPr>
              <a:t>Аудитория – центр Вашего выступления. 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</a:rPr>
              <a:t>Хорошее </a:t>
            </a:r>
            <a:r>
              <a:rPr lang="ru-RU" sz="2800" dirty="0" smtClean="0">
                <a:solidFill>
                  <a:srgbClr val="948A54"/>
                </a:solidFill>
                <a:latin typeface="Bahnschrift SemiBold" panose="020B0502040204020203" pitchFamily="34" charset="0"/>
              </a:rPr>
              <a:t>публичное </a:t>
            </a:r>
            <a:r>
              <a:rPr lang="ru-RU" sz="2800" dirty="0">
                <a:solidFill>
                  <a:srgbClr val="948A54"/>
                </a:solidFill>
                <a:latin typeface="Bahnschrift SemiBold" panose="020B0502040204020203" pitchFamily="34" charset="0"/>
              </a:rPr>
              <a:t>выступление – это всегда шоу, перфоманс, в котором аудитория чувствует себя полноправным участником, а не случайным зрителем</a:t>
            </a:r>
            <a:endParaRPr lang="ru-RU" sz="2800" dirty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800" dirty="0" smtClean="0">
              <a:solidFill>
                <a:srgbClr val="948A54"/>
              </a:solidFill>
              <a:latin typeface="Bahnschrift SemiBol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400" y="290303"/>
            <a:ext cx="7924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РЕКОМЕНДАЦИИ</a:t>
            </a:r>
            <a:endParaRPr lang="ru-RU" sz="660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495300" y="1311706"/>
            <a:ext cx="9296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ru-RU" sz="3400" b="1" dirty="0" smtClean="0">
                <a:solidFill>
                  <a:srgbClr val="D5AA4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ПОДГОТОВКЕ К КОНКУРСУ</a:t>
            </a:r>
          </a:p>
        </p:txBody>
      </p:sp>
      <p:sp>
        <p:nvSpPr>
          <p:cNvPr id="6" name="Стрелка вниз 5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801100" y="731882"/>
            <a:ext cx="78550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A7733"/>
                </a:solidFill>
                <a:latin typeface="Bahnschrift SemiBold" panose="020B0502040204020203" pitchFamily="34" charset="0"/>
              </a:rPr>
              <a:t>Ещё </a:t>
            </a:r>
            <a:r>
              <a:rPr lang="ru-RU" sz="3200" dirty="0">
                <a:solidFill>
                  <a:srgbClr val="CA7733"/>
                </a:solidFill>
                <a:latin typeface="Bahnschrift SemiBold" panose="020B0502040204020203" pitchFamily="34" charset="0"/>
              </a:rPr>
              <a:t>несколько важных моментов, </a:t>
            </a:r>
            <a:endParaRPr lang="ru-RU" sz="3200" dirty="0" smtClean="0">
              <a:solidFill>
                <a:srgbClr val="CA7733"/>
              </a:solidFill>
              <a:latin typeface="Bahnschrift SemiBold" panose="020B0502040204020203" pitchFamily="34" charset="0"/>
            </a:endParaRPr>
          </a:p>
          <a:p>
            <a:r>
              <a:rPr lang="ru-RU" sz="3200" dirty="0" smtClean="0">
                <a:solidFill>
                  <a:srgbClr val="CA7733"/>
                </a:solidFill>
                <a:latin typeface="Bahnschrift SemiBold" panose="020B0502040204020203" pitchFamily="34" charset="0"/>
              </a:rPr>
              <a:t>которые </a:t>
            </a:r>
            <a:r>
              <a:rPr lang="ru-RU" sz="3200" dirty="0">
                <a:solidFill>
                  <a:srgbClr val="CA7733"/>
                </a:solidFill>
                <a:latin typeface="Bahnschrift SemiBold" panose="020B0502040204020203" pitchFamily="34" charset="0"/>
              </a:rPr>
              <a:t>не стоит упускать из внимания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7597322" y="1107596"/>
            <a:ext cx="1436006" cy="285749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0" y="8142339"/>
            <a:ext cx="8915400" cy="1115961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85148" y="7303046"/>
            <a:ext cx="11430000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4400" b="1" dirty="0" smtClean="0">
                <a:solidFill>
                  <a:srgbClr val="83704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Презентацию </a:t>
            </a:r>
            <a:r>
              <a:rPr lang="ru-RU" sz="4400" b="1" dirty="0">
                <a:solidFill>
                  <a:srgbClr val="83704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подготовила 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7325" y="8142340"/>
            <a:ext cx="7924800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AC833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Дёмина Мария Владимировна</a:t>
            </a:r>
            <a:r>
              <a:rPr lang="ru-RU" sz="2800" b="1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,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2800" dirty="0" smtClean="0">
                <a:solidFill>
                  <a:srgbClr val="AC8336"/>
                </a:solidFill>
                <a:latin typeface="+mj-lt"/>
                <a:ea typeface="Times New Roman" panose="02020603050405020304" pitchFamily="18" charset="0"/>
                <a:cs typeface="Segoe UI Semilight" panose="020B0402040204020203" pitchFamily="34" charset="0"/>
              </a:rPr>
              <a:t>заведующий отделом по конкурсному движению</a:t>
            </a:r>
          </a:p>
        </p:txBody>
      </p:sp>
      <p:sp>
        <p:nvSpPr>
          <p:cNvPr id="8" name="Стрелка вниз 7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57600" y="2476500"/>
            <a:ext cx="10762404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5"/>
              </a:lnSpc>
            </a:pPr>
            <a:r>
              <a:rPr lang="ru-RU" sz="5896" b="1" dirty="0" smtClean="0">
                <a:solidFill>
                  <a:srgbClr val="D6801C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</a:p>
          <a:p>
            <a:pPr algn="ctr">
              <a:lnSpc>
                <a:spcPts val="7075"/>
              </a:lnSpc>
            </a:pPr>
            <a:r>
              <a:rPr lang="ru-RU" sz="7200" b="1" dirty="0" smtClean="0">
                <a:solidFill>
                  <a:srgbClr val="AC8336"/>
                </a:solidFill>
                <a:latin typeface="Franklin Gothic Heavy" panose="020B0903020102020204" pitchFamily="34" charset="0"/>
                <a:ea typeface="Poppins Ultra-Bold"/>
                <a:cs typeface="Poppins Ultra-Bold"/>
                <a:sym typeface="Poppins Ultra-Bold"/>
              </a:rPr>
              <a:t>Желаем успехов!</a:t>
            </a:r>
            <a:endParaRPr lang="en-US" sz="7200" b="1" dirty="0">
              <a:solidFill>
                <a:srgbClr val="AC8336"/>
              </a:solidFill>
              <a:latin typeface="Franklin Gothic Heavy" panose="020B0903020102020204" pitchFamily="34" charset="0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0" y="4297511"/>
            <a:ext cx="738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37049"/>
                </a:solidFill>
                <a:latin typeface="Century Gothic" panose="020B0502020202020204" pitchFamily="34" charset="0"/>
              </a:rPr>
              <a:t>Будьте собой! Никто лучше вас не знает вашу </a:t>
            </a:r>
            <a:r>
              <a:rPr lang="ru-RU" b="1" dirty="0" smtClean="0">
                <a:solidFill>
                  <a:srgbClr val="837049"/>
                </a:solidFill>
                <a:latin typeface="Century Gothic" panose="020B0502020202020204" pitchFamily="34" charset="0"/>
              </a:rPr>
              <a:t>уникальность</a:t>
            </a:r>
            <a:endParaRPr lang="ru-RU" b="1" dirty="0">
              <a:solidFill>
                <a:srgbClr val="8370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5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43600" y="4496098"/>
            <a:ext cx="11125200" cy="2182058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943600" y="3771900"/>
            <a:ext cx="1082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4000" dirty="0" smtClean="0">
                <a:solidFill>
                  <a:srgbClr val="C38F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муниципальном этапе конкурса может принимать участие </a:t>
            </a:r>
            <a:r>
              <a:rPr lang="ru-RU" sz="4800" b="1" dirty="0" smtClean="0">
                <a:solidFill>
                  <a:srgbClr val="C38F4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только один </a:t>
            </a:r>
            <a:r>
              <a:rPr lang="ru-RU" sz="4000" dirty="0" smtClean="0">
                <a:solidFill>
                  <a:srgbClr val="C38F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 из образовательного учреждения, который пройдёт отборочный этап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6400" y="3543300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8000" b="1" dirty="0" smtClean="0">
                <a:solidFill>
                  <a:srgbClr val="AC8336"/>
                </a:solidFill>
                <a:latin typeface="Segoe UI Semilight" panose="020B0402040204020203" pitchFamily="34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ВАЖНО:</a:t>
            </a:r>
            <a:endParaRPr lang="ru-RU" sz="8000" b="1" dirty="0">
              <a:solidFill>
                <a:srgbClr val="AC8336"/>
              </a:solidFill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34200" y="7079188"/>
            <a:ext cx="929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AC83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конкурс = 1 участник от учреждения</a:t>
            </a:r>
          </a:p>
        </p:txBody>
      </p:sp>
      <p:sp>
        <p:nvSpPr>
          <p:cNvPr id="6" name="Стрелка вниз 5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62600" y="901740"/>
            <a:ext cx="7086600" cy="649814"/>
          </a:xfrm>
          <a:prstGeom prst="rect">
            <a:avLst/>
          </a:prstGeom>
          <a:solidFill>
            <a:srgbClr val="F4E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62200" y="363695"/>
            <a:ext cx="13487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AC83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Перечень документов и </a:t>
            </a:r>
            <a:r>
              <a:rPr lang="ru-RU" sz="3200" dirty="0" smtClean="0">
                <a:solidFill>
                  <a:srgbClr val="AC83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материалов</a:t>
            </a:r>
          </a:p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(Присылаются </a:t>
            </a:r>
            <a:r>
              <a:rPr lang="en-US" sz="3600" b="1" dirty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ZIP-</a:t>
            </a:r>
            <a:r>
              <a:rPr lang="ru-RU" sz="3600" b="1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файлом)</a:t>
            </a:r>
            <a:endParaRPr lang="ru-RU" sz="3600" b="1" dirty="0">
              <a:solidFill>
                <a:srgbClr val="C38F4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0900" y="1630279"/>
            <a:ext cx="1143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AC8336"/>
                </a:solidFill>
              </a:rPr>
              <a:t>На электронный адрес </a:t>
            </a:r>
            <a:r>
              <a:rPr lang="ru-RU" sz="3200" b="1" dirty="0">
                <a:solidFill>
                  <a:srgbClr val="AC8336"/>
                </a:solidFill>
              </a:rPr>
              <a:t>konkurs-rmc@yandex.ru</a:t>
            </a:r>
            <a:r>
              <a:rPr lang="ru-RU" sz="2800" dirty="0">
                <a:solidFill>
                  <a:srgbClr val="AC8336"/>
                </a:solidFill>
              </a:rPr>
              <a:t> отдельно на каждого Участника комплектуется и направляется пакет </a:t>
            </a:r>
            <a:r>
              <a:rPr lang="ru-RU" sz="2800" dirty="0" smtClean="0">
                <a:solidFill>
                  <a:srgbClr val="AC8336"/>
                </a:solidFill>
              </a:rPr>
              <a:t>документов:</a:t>
            </a:r>
            <a:endParaRPr lang="ru-RU" sz="2800" dirty="0">
              <a:solidFill>
                <a:srgbClr val="AC833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5400" y="2724667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Протокол </a:t>
            </a:r>
            <a:r>
              <a:rPr lang="ru-RU" sz="2400" b="1" dirty="0">
                <a:solidFill>
                  <a:srgbClr val="AC8336"/>
                </a:solidFill>
              </a:rPr>
              <a:t>по итогам проведения отборочного этапа </a:t>
            </a:r>
            <a:r>
              <a:rPr lang="ru-RU" sz="2400" b="1" dirty="0" smtClean="0">
                <a:solidFill>
                  <a:srgbClr val="AC8336"/>
                </a:solidFill>
              </a:rPr>
              <a:t>Фестиваля </a:t>
            </a:r>
            <a:r>
              <a:rPr lang="ru-RU" sz="2400" dirty="0">
                <a:solidFill>
                  <a:srgbClr val="AC8336"/>
                </a:solidFill>
              </a:rPr>
              <a:t>(</a:t>
            </a:r>
            <a:r>
              <a:rPr lang="ru-RU" sz="2400" dirty="0" smtClean="0">
                <a:solidFill>
                  <a:srgbClr val="AC8336"/>
                </a:solidFill>
              </a:rPr>
              <a:t>подписывается </a:t>
            </a:r>
            <a:r>
              <a:rPr lang="ru-RU" sz="2400" dirty="0">
                <a:solidFill>
                  <a:srgbClr val="AC8336"/>
                </a:solidFill>
              </a:rPr>
              <a:t>руководителем, заверяется печатью Учреждения (</a:t>
            </a:r>
            <a:r>
              <a:rPr lang="ru-RU" sz="2400" b="1" u="sng" dirty="0">
                <a:solidFill>
                  <a:srgbClr val="AC8336"/>
                </a:solidFill>
              </a:rPr>
              <a:t>в формате </a:t>
            </a:r>
            <a:r>
              <a:rPr lang="ru-RU" sz="2400" b="1" u="sng" dirty="0" smtClean="0">
                <a:solidFill>
                  <a:srgbClr val="AC8336"/>
                </a:solidFill>
              </a:rPr>
              <a:t>*</a:t>
            </a:r>
            <a:r>
              <a:rPr lang="en-US" sz="2400" b="1" u="sng" dirty="0" smtClean="0">
                <a:solidFill>
                  <a:srgbClr val="AC8336"/>
                </a:solidFill>
              </a:rPr>
              <a:t>PDF</a:t>
            </a:r>
            <a:r>
              <a:rPr lang="ru-RU" sz="2400" dirty="0" smtClean="0">
                <a:solidFill>
                  <a:srgbClr val="AC8336"/>
                </a:solidFill>
              </a:rPr>
              <a:t>)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2657" y="382116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AC8336"/>
                </a:solidFill>
              </a:rPr>
              <a:t>П</a:t>
            </a:r>
            <a:r>
              <a:rPr lang="ru-RU" sz="2400" b="1" dirty="0" smtClean="0">
                <a:solidFill>
                  <a:srgbClr val="AC8336"/>
                </a:solidFill>
              </a:rPr>
              <a:t>редставление </a:t>
            </a:r>
            <a:r>
              <a:rPr lang="ru-RU" sz="2400" b="1" dirty="0">
                <a:solidFill>
                  <a:srgbClr val="AC8336"/>
                </a:solidFill>
              </a:rPr>
              <a:t>на Участника </a:t>
            </a:r>
            <a:r>
              <a:rPr lang="ru-RU" sz="2400" b="1" dirty="0" smtClean="0">
                <a:solidFill>
                  <a:srgbClr val="AC8336"/>
                </a:solidFill>
              </a:rPr>
              <a:t>(</a:t>
            </a:r>
            <a:r>
              <a:rPr lang="ru-RU" sz="2400" b="1" u="sng" dirty="0" smtClean="0">
                <a:solidFill>
                  <a:srgbClr val="AC8336"/>
                </a:solidFill>
              </a:rPr>
              <a:t>в </a:t>
            </a:r>
            <a:r>
              <a:rPr lang="ru-RU" sz="2400" b="1" u="sng" dirty="0">
                <a:solidFill>
                  <a:srgbClr val="AC8336"/>
                </a:solidFill>
              </a:rPr>
              <a:t>формате </a:t>
            </a:r>
            <a:r>
              <a:rPr lang="ru-RU" sz="2400" b="1" u="sng" dirty="0" smtClean="0">
                <a:solidFill>
                  <a:srgbClr val="AC8336"/>
                </a:solidFill>
              </a:rPr>
              <a:t>*</a:t>
            </a:r>
            <a:r>
              <a:rPr lang="en-US" sz="2400" b="1" u="sng" dirty="0" smtClean="0">
                <a:solidFill>
                  <a:srgbClr val="AC8336"/>
                </a:solidFill>
              </a:rPr>
              <a:t>PDF</a:t>
            </a:r>
            <a:r>
              <a:rPr lang="ru-RU" sz="2400" b="1" dirty="0" smtClean="0">
                <a:solidFill>
                  <a:srgbClr val="AC8336"/>
                </a:solidFill>
              </a:rPr>
              <a:t>)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5400" y="4282825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Информационная </a:t>
            </a:r>
            <a:r>
              <a:rPr lang="ru-RU" sz="2400" b="1" dirty="0">
                <a:solidFill>
                  <a:srgbClr val="AC8336"/>
                </a:solidFill>
              </a:rPr>
              <a:t>карта </a:t>
            </a:r>
            <a:r>
              <a:rPr lang="ru-RU" sz="2400" b="1" dirty="0" smtClean="0">
                <a:solidFill>
                  <a:srgbClr val="AC8336"/>
                </a:solidFill>
              </a:rPr>
              <a:t>Участника</a:t>
            </a:r>
            <a:r>
              <a:rPr lang="en-US" sz="2400" b="1" dirty="0" smtClean="0">
                <a:solidFill>
                  <a:srgbClr val="AC8336"/>
                </a:solidFill>
              </a:rPr>
              <a:t> </a:t>
            </a:r>
          </a:p>
          <a:p>
            <a:pPr algn="just"/>
            <a:r>
              <a:rPr lang="ru-RU" sz="2400" b="1" dirty="0" smtClean="0">
                <a:solidFill>
                  <a:srgbClr val="AC8336"/>
                </a:solidFill>
              </a:rPr>
              <a:t>     (</a:t>
            </a:r>
            <a:r>
              <a:rPr lang="ru-RU" sz="2400" b="1" u="sng" dirty="0" smtClean="0">
                <a:solidFill>
                  <a:srgbClr val="AC8336"/>
                </a:solidFill>
              </a:rPr>
              <a:t>в </a:t>
            </a:r>
            <a:r>
              <a:rPr lang="ru-RU" sz="2400" b="1" u="sng" dirty="0">
                <a:solidFill>
                  <a:srgbClr val="AC8336"/>
                </a:solidFill>
              </a:rPr>
              <a:t>формате Word</a:t>
            </a:r>
            <a:r>
              <a:rPr lang="ru-RU" sz="2400" b="1" dirty="0" smtClean="0">
                <a:solidFill>
                  <a:srgbClr val="AC8336"/>
                </a:solidFill>
              </a:rPr>
              <a:t>)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9914" y="5030812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AC8336"/>
                </a:solidFill>
              </a:rPr>
              <a:t>И</a:t>
            </a:r>
            <a:r>
              <a:rPr lang="ru-RU" sz="2400" b="1" dirty="0" smtClean="0">
                <a:solidFill>
                  <a:srgbClr val="AC8336"/>
                </a:solidFill>
              </a:rPr>
              <a:t>нформационная </a:t>
            </a:r>
            <a:r>
              <a:rPr lang="ru-RU" sz="2400" b="1" dirty="0">
                <a:solidFill>
                  <a:srgbClr val="AC8336"/>
                </a:solidFill>
              </a:rPr>
              <a:t>карта творческой группы (коллектива) </a:t>
            </a:r>
            <a:r>
              <a:rPr lang="ru-RU" sz="2400" b="1" dirty="0" smtClean="0">
                <a:solidFill>
                  <a:srgbClr val="AC8336"/>
                </a:solidFill>
              </a:rPr>
              <a:t>(</a:t>
            </a:r>
            <a:r>
              <a:rPr lang="ru-RU" sz="2400" b="1" u="sng" dirty="0">
                <a:solidFill>
                  <a:srgbClr val="AC8336"/>
                </a:solidFill>
              </a:rPr>
              <a:t>в формате Word</a:t>
            </a:r>
            <a:r>
              <a:rPr lang="ru-RU" sz="2400" b="1" dirty="0" smtClean="0">
                <a:solidFill>
                  <a:srgbClr val="AC8336"/>
                </a:solidFill>
              </a:rPr>
              <a:t>)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9914" y="5861809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AC8336"/>
                </a:solidFill>
              </a:rPr>
              <a:t>П</a:t>
            </a:r>
            <a:r>
              <a:rPr lang="ru-RU" sz="2400" b="1" dirty="0" smtClean="0">
                <a:solidFill>
                  <a:srgbClr val="AC8336"/>
                </a:solidFill>
              </a:rPr>
              <a:t>рофессиональное </a:t>
            </a:r>
            <a:r>
              <a:rPr lang="ru-RU" sz="2400" b="1" dirty="0">
                <a:solidFill>
                  <a:srgbClr val="AC8336"/>
                </a:solidFill>
              </a:rPr>
              <a:t>портфолио (для номинации «Лучший </a:t>
            </a:r>
            <a:r>
              <a:rPr lang="ru-RU" sz="2400" b="1" dirty="0" smtClean="0">
                <a:solidFill>
                  <a:srgbClr val="AC8336"/>
                </a:solidFill>
              </a:rPr>
              <a:t>учитель-дефектолог») (</a:t>
            </a:r>
            <a:r>
              <a:rPr lang="ru-RU" sz="2400" b="1" u="sng" dirty="0">
                <a:solidFill>
                  <a:srgbClr val="AC8336"/>
                </a:solidFill>
              </a:rPr>
              <a:t>в формате Word</a:t>
            </a:r>
            <a:r>
              <a:rPr lang="ru-RU" sz="2400" b="1" u="sng" dirty="0" smtClean="0">
                <a:solidFill>
                  <a:srgbClr val="AC8336"/>
                </a:solidFill>
              </a:rPr>
              <a:t>)</a:t>
            </a:r>
            <a:endParaRPr lang="ru-RU" sz="2400" b="1" u="sng" dirty="0">
              <a:solidFill>
                <a:srgbClr val="AC833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09914" y="6655963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Фотография </a:t>
            </a:r>
            <a:r>
              <a:rPr lang="ru-RU" sz="2400" b="1" dirty="0">
                <a:solidFill>
                  <a:srgbClr val="AC8336"/>
                </a:solidFill>
              </a:rPr>
              <a:t>в цифровом </a:t>
            </a:r>
            <a:r>
              <a:rPr lang="ru-RU" sz="2400" b="1" dirty="0" smtClean="0">
                <a:solidFill>
                  <a:srgbClr val="AC8336"/>
                </a:solidFill>
              </a:rPr>
              <a:t>формате высокого разрешения </a:t>
            </a:r>
            <a:r>
              <a:rPr lang="ru-RU" sz="2400" dirty="0" smtClean="0">
                <a:solidFill>
                  <a:srgbClr val="AC8336"/>
                </a:solidFill>
              </a:rPr>
              <a:t>(для </a:t>
            </a:r>
            <a:r>
              <a:rPr lang="ru-RU" sz="2400" dirty="0">
                <a:solidFill>
                  <a:srgbClr val="AC8336"/>
                </a:solidFill>
              </a:rPr>
              <a:t>индивидуальных участников – портрет и на занятии с </a:t>
            </a:r>
            <a:r>
              <a:rPr lang="ru-RU" sz="2400" dirty="0" smtClean="0">
                <a:solidFill>
                  <a:srgbClr val="AC8336"/>
                </a:solidFill>
              </a:rPr>
              <a:t>детьми, для методического </a:t>
            </a:r>
            <a:r>
              <a:rPr lang="ru-RU" sz="2400" dirty="0">
                <a:solidFill>
                  <a:srgbClr val="AC8336"/>
                </a:solidFill>
              </a:rPr>
              <a:t>объединения – </a:t>
            </a:r>
            <a:r>
              <a:rPr lang="ru-RU" sz="2400" dirty="0" smtClean="0">
                <a:solidFill>
                  <a:srgbClr val="AC8336"/>
                </a:solidFill>
              </a:rPr>
              <a:t>коллективное, для педагогического дуэта – совместное фото)</a:t>
            </a:r>
            <a:endParaRPr lang="ru-RU" sz="2400" u="sng" dirty="0">
              <a:solidFill>
                <a:srgbClr val="AC833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13543" y="8594955"/>
            <a:ext cx="7235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AC8336"/>
                </a:solidFill>
              </a:rPr>
              <a:t>Согласие на обработку персональных данных </a:t>
            </a:r>
            <a:r>
              <a:rPr lang="ru-RU" sz="2400" b="1" u="sng" dirty="0" smtClean="0">
                <a:solidFill>
                  <a:srgbClr val="AC8336"/>
                </a:solidFill>
              </a:rPr>
              <a:t>(</a:t>
            </a:r>
            <a:r>
              <a:rPr lang="ru-RU" sz="2400" b="1" u="sng" dirty="0">
                <a:solidFill>
                  <a:srgbClr val="AC8336"/>
                </a:solidFill>
              </a:rPr>
              <a:t>в формате Word)</a:t>
            </a:r>
            <a:r>
              <a:rPr lang="ru-RU" sz="2400" dirty="0">
                <a:solidFill>
                  <a:srgbClr val="AC8336"/>
                </a:solidFill>
              </a:rPr>
              <a:t> представляется в </a:t>
            </a:r>
            <a:r>
              <a:rPr lang="ru-RU" sz="2400" dirty="0" smtClean="0">
                <a:solidFill>
                  <a:srgbClr val="AC8336"/>
                </a:solidFill>
              </a:rPr>
              <a:t>Оргкомитет </a:t>
            </a:r>
            <a:r>
              <a:rPr lang="ru-RU" sz="2400" b="1" u="sng" dirty="0" smtClean="0">
                <a:solidFill>
                  <a:srgbClr val="AC8336"/>
                </a:solidFill>
              </a:rPr>
              <a:t>самим </a:t>
            </a:r>
            <a:r>
              <a:rPr lang="ru-RU" sz="2400" b="1" u="sng" dirty="0">
                <a:solidFill>
                  <a:srgbClr val="AC8336"/>
                </a:solidFill>
              </a:rPr>
              <a:t>Участником</a:t>
            </a:r>
            <a:r>
              <a:rPr lang="ru-RU" sz="2400" dirty="0">
                <a:solidFill>
                  <a:srgbClr val="AC8336"/>
                </a:solidFill>
              </a:rPr>
              <a:t> в оригинале с личной подписью </a:t>
            </a:r>
            <a:r>
              <a:rPr lang="ru-RU" sz="2400" dirty="0" smtClean="0">
                <a:solidFill>
                  <a:srgbClr val="AC8336"/>
                </a:solidFill>
              </a:rPr>
              <a:t>в установленные сроки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91800" y="2724667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AC8336"/>
                </a:solidFill>
              </a:rPr>
              <a:t>На руководителя Учреждения: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287000" y="3186332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AC8336"/>
                </a:solidFill>
              </a:rPr>
              <a:t>П</a:t>
            </a:r>
            <a:r>
              <a:rPr lang="ru-RU" sz="2400" b="1" dirty="0" smtClean="0">
                <a:solidFill>
                  <a:srgbClr val="AC8336"/>
                </a:solidFill>
              </a:rPr>
              <a:t>редставление </a:t>
            </a:r>
            <a:r>
              <a:rPr lang="ru-RU" sz="2400" b="1" dirty="0">
                <a:solidFill>
                  <a:srgbClr val="AC8336"/>
                </a:solidFill>
              </a:rPr>
              <a:t>на Участника </a:t>
            </a:r>
            <a:r>
              <a:rPr lang="ru-RU" sz="2400" b="1" dirty="0" smtClean="0">
                <a:solidFill>
                  <a:srgbClr val="AC8336"/>
                </a:solidFill>
              </a:rPr>
              <a:t>(</a:t>
            </a:r>
            <a:r>
              <a:rPr lang="ru-RU" sz="2400" b="1" u="sng" dirty="0">
                <a:solidFill>
                  <a:srgbClr val="AC8336"/>
                </a:solidFill>
              </a:rPr>
              <a:t>в формате *pdf</a:t>
            </a:r>
            <a:r>
              <a:rPr lang="ru-RU" sz="2400" b="1" dirty="0">
                <a:solidFill>
                  <a:srgbClr val="AC8336"/>
                </a:solidFill>
              </a:rPr>
              <a:t>). </a:t>
            </a:r>
            <a:r>
              <a:rPr lang="ru-RU" sz="2400" dirty="0">
                <a:solidFill>
                  <a:srgbClr val="AC8336"/>
                </a:solidFill>
              </a:rPr>
              <a:t>Представление составляется куратором </a:t>
            </a:r>
            <a:r>
              <a:rPr lang="ru-RU" sz="2400" dirty="0" smtClean="0">
                <a:solidFill>
                  <a:srgbClr val="AC8336"/>
                </a:solidFill>
              </a:rPr>
              <a:t>Учреждения и </a:t>
            </a:r>
            <a:r>
              <a:rPr lang="ru-RU" sz="2400" dirty="0">
                <a:solidFill>
                  <a:srgbClr val="AC8336"/>
                </a:solidFill>
              </a:rPr>
              <a:t>подписывается заместителем председателя Комитета по образованию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301514" y="4734394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Информационная </a:t>
            </a:r>
            <a:r>
              <a:rPr lang="ru-RU" sz="2400" b="1" dirty="0">
                <a:solidFill>
                  <a:srgbClr val="AC8336"/>
                </a:solidFill>
              </a:rPr>
              <a:t>карта </a:t>
            </a:r>
            <a:r>
              <a:rPr lang="ru-RU" sz="2400" b="1" dirty="0" smtClean="0">
                <a:solidFill>
                  <a:srgbClr val="AC8336"/>
                </a:solidFill>
              </a:rPr>
              <a:t>Участника</a:t>
            </a:r>
            <a:r>
              <a:rPr lang="en-US" sz="2400" b="1" dirty="0" smtClean="0">
                <a:solidFill>
                  <a:srgbClr val="AC8336"/>
                </a:solidFill>
              </a:rPr>
              <a:t> </a:t>
            </a:r>
          </a:p>
          <a:p>
            <a:pPr algn="just"/>
            <a:r>
              <a:rPr lang="ru-RU" sz="2400" b="1" dirty="0" smtClean="0">
                <a:solidFill>
                  <a:srgbClr val="AC8336"/>
                </a:solidFill>
              </a:rPr>
              <a:t>     (</a:t>
            </a:r>
            <a:r>
              <a:rPr lang="ru-RU" sz="2400" b="1" u="sng" dirty="0" smtClean="0">
                <a:solidFill>
                  <a:srgbClr val="AC8336"/>
                </a:solidFill>
              </a:rPr>
              <a:t>в </a:t>
            </a:r>
            <a:r>
              <a:rPr lang="ru-RU" sz="2400" b="1" u="sng" dirty="0">
                <a:solidFill>
                  <a:srgbClr val="AC8336"/>
                </a:solidFill>
              </a:rPr>
              <a:t>формате Word</a:t>
            </a:r>
            <a:r>
              <a:rPr lang="ru-RU" sz="2400" b="1" dirty="0" smtClean="0">
                <a:solidFill>
                  <a:srgbClr val="AC8336"/>
                </a:solidFill>
              </a:rPr>
              <a:t>)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287000" y="5565391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Фотография (портрет) в </a:t>
            </a:r>
            <a:r>
              <a:rPr lang="ru-RU" sz="2400" b="1" dirty="0">
                <a:solidFill>
                  <a:srgbClr val="AC8336"/>
                </a:solidFill>
              </a:rPr>
              <a:t>цифровом </a:t>
            </a:r>
            <a:r>
              <a:rPr lang="ru-RU" sz="2400" b="1" dirty="0" smtClean="0">
                <a:solidFill>
                  <a:srgbClr val="AC8336"/>
                </a:solidFill>
              </a:rPr>
              <a:t>формате высокого разрешени</a:t>
            </a:r>
            <a:r>
              <a:rPr lang="ru-RU" sz="2400" b="1" dirty="0">
                <a:solidFill>
                  <a:srgbClr val="AC8336"/>
                </a:solidFill>
              </a:rPr>
              <a:t>я</a:t>
            </a:r>
            <a:endParaRPr lang="ru-RU" sz="2400" u="sng" dirty="0">
              <a:solidFill>
                <a:srgbClr val="AC8336"/>
              </a:solidFill>
            </a:endParaRPr>
          </a:p>
        </p:txBody>
      </p:sp>
      <p:sp>
        <p:nvSpPr>
          <p:cNvPr id="17" name="Стрелка вниз 16">
            <a:hlinkClick r:id="rId2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8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30789" y="3239759"/>
            <a:ext cx="7500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ТРЕБОВАНИЯ</a:t>
            </a:r>
            <a:r>
              <a:rPr lang="ru-RU" sz="3200" b="1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3200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 ПОРТРЕТНОМУ ФОТО</a:t>
            </a:r>
            <a:endParaRPr lang="ru-RU" sz="3200" dirty="0">
              <a:solidFill>
                <a:srgbClr val="C38F4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26" name="Picture 2" descr="https://media.lpgenerator.ru/images/27173/img00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r="19148"/>
          <a:stretch/>
        </p:blipFill>
        <p:spPr bwMode="auto">
          <a:xfrm>
            <a:off x="838200" y="1104900"/>
            <a:ext cx="3733800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04900"/>
            <a:ext cx="2863856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22156"/>
          <a:stretch/>
        </p:blipFill>
        <p:spPr bwMode="auto">
          <a:xfrm>
            <a:off x="4876800" y="5905501"/>
            <a:ext cx="290047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5905501"/>
            <a:ext cx="2816225" cy="42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067800" y="4316969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Погрудный портрет в </a:t>
            </a:r>
            <a:r>
              <a:rPr lang="ru-RU" sz="2400" b="1" dirty="0">
                <a:solidFill>
                  <a:srgbClr val="AC8336"/>
                </a:solidFill>
              </a:rPr>
              <a:t>цифровом </a:t>
            </a:r>
            <a:r>
              <a:rPr lang="ru-RU" sz="2400" b="1" dirty="0" smtClean="0">
                <a:solidFill>
                  <a:srgbClr val="AC8336"/>
                </a:solidFill>
              </a:rPr>
              <a:t>формате высокого разрешени</a:t>
            </a:r>
            <a:r>
              <a:rPr lang="ru-RU" sz="2400" b="1" dirty="0">
                <a:solidFill>
                  <a:srgbClr val="AC8336"/>
                </a:solidFill>
              </a:rPr>
              <a:t>я</a:t>
            </a:r>
            <a:endParaRPr lang="ru-RU" sz="2400" u="sng" dirty="0">
              <a:solidFill>
                <a:srgbClr val="AC833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67800" y="5295901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AC8336"/>
                </a:solidFill>
              </a:rPr>
              <a:t>Однотонный фон </a:t>
            </a:r>
            <a:r>
              <a:rPr lang="ru-RU" sz="2400" dirty="0">
                <a:solidFill>
                  <a:srgbClr val="AC8336"/>
                </a:solidFill>
              </a:rPr>
              <a:t>(светлый, темный)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67800" y="5905501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Деловой </a:t>
            </a:r>
            <a:r>
              <a:rPr lang="ru-RU" sz="2400" b="1" dirty="0">
                <a:solidFill>
                  <a:srgbClr val="AC8336"/>
                </a:solidFill>
              </a:rPr>
              <a:t>стиль </a:t>
            </a:r>
            <a:r>
              <a:rPr lang="ru-RU" sz="2400" dirty="0" smtClean="0">
                <a:solidFill>
                  <a:srgbClr val="AC8336"/>
                </a:solidFill>
              </a:rPr>
              <a:t>- сдержанные </a:t>
            </a:r>
            <a:r>
              <a:rPr lang="ru-RU" sz="2400" dirty="0">
                <a:solidFill>
                  <a:srgbClr val="AC8336"/>
                </a:solidFill>
              </a:rPr>
              <a:t>цвета в одежде, лаконичный крой, отсутствие излишеств и </a:t>
            </a:r>
            <a:r>
              <a:rPr lang="ru-RU" sz="2400" dirty="0" smtClean="0">
                <a:solidFill>
                  <a:srgbClr val="AC8336"/>
                </a:solidFill>
              </a:rPr>
              <a:t>вычурности</a:t>
            </a:r>
            <a:endParaRPr lang="ru-RU" sz="2400" dirty="0">
              <a:solidFill>
                <a:srgbClr val="AC8336"/>
              </a:solidFill>
            </a:endParaRPr>
          </a:p>
        </p:txBody>
      </p:sp>
      <p:sp>
        <p:nvSpPr>
          <p:cNvPr id="11" name="Стрелка вниз 10">
            <a:hlinkClick r:id="rId6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0" y="3467100"/>
            <a:ext cx="8055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ТРЕБОВАНИЯ</a:t>
            </a:r>
            <a:r>
              <a:rPr lang="ru-RU" sz="3200" b="1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3200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К КОЛЛЕКТИВНОМУ ФОТО</a:t>
            </a:r>
            <a:endParaRPr lang="ru-RU" sz="3200" dirty="0">
              <a:solidFill>
                <a:srgbClr val="C38F4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0" y="4510564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Фотография высокого разрешения</a:t>
            </a:r>
            <a:endParaRPr lang="ru-RU" sz="2400" u="sng" dirty="0">
              <a:solidFill>
                <a:srgbClr val="AC833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41823" y="5009465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AC8336"/>
                </a:solidFill>
              </a:rPr>
              <a:t>Однотонный фон </a:t>
            </a:r>
            <a:r>
              <a:rPr lang="ru-RU" sz="2400" dirty="0">
                <a:solidFill>
                  <a:srgbClr val="AC8336"/>
                </a:solidFill>
              </a:rPr>
              <a:t>(светлый, темный)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141823" y="5508366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Деловой </a:t>
            </a:r>
            <a:r>
              <a:rPr lang="ru-RU" sz="2400" b="1" dirty="0">
                <a:solidFill>
                  <a:srgbClr val="AC8336"/>
                </a:solidFill>
              </a:rPr>
              <a:t>стиль </a:t>
            </a:r>
            <a:r>
              <a:rPr lang="ru-RU" sz="2400" dirty="0" smtClean="0">
                <a:solidFill>
                  <a:srgbClr val="AC8336"/>
                </a:solidFill>
              </a:rPr>
              <a:t>- сдержанные </a:t>
            </a:r>
            <a:r>
              <a:rPr lang="ru-RU" sz="2400" dirty="0">
                <a:solidFill>
                  <a:srgbClr val="AC8336"/>
                </a:solidFill>
              </a:rPr>
              <a:t>цвета в одежде, лаконичный крой, отсутствие излишеств и </a:t>
            </a:r>
            <a:r>
              <a:rPr lang="ru-RU" sz="2400" dirty="0" smtClean="0">
                <a:solidFill>
                  <a:srgbClr val="AC8336"/>
                </a:solidFill>
              </a:rPr>
              <a:t>вычурности</a:t>
            </a:r>
          </a:p>
          <a:p>
            <a:pPr algn="just"/>
            <a:endParaRPr lang="ru-RU" sz="2400" dirty="0">
              <a:solidFill>
                <a:srgbClr val="AC8336"/>
              </a:solidFill>
            </a:endParaRPr>
          </a:p>
        </p:txBody>
      </p:sp>
      <p:pic>
        <p:nvPicPr>
          <p:cNvPr id="3074" name="Picture 2" descr="https://goldbtours.com/wp-content/uploads/2016/10/deleg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2389"/>
            <a:ext cx="766482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573" r="15500" b="4638"/>
          <a:stretch/>
        </p:blipFill>
        <p:spPr bwMode="auto">
          <a:xfrm>
            <a:off x="2026023" y="5448300"/>
            <a:ext cx="6248400" cy="45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6200000">
            <a:off x="-766746" y="7257562"/>
            <a:ext cx="4754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Для конкурса</a:t>
            </a:r>
          </a:p>
          <a:p>
            <a:r>
              <a:rPr lang="ru-RU" sz="2400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«Лучший педагогический дуэт»</a:t>
            </a:r>
            <a:endParaRPr lang="ru-RU" sz="2400" dirty="0">
              <a:solidFill>
                <a:srgbClr val="C38F4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46690" y="121392"/>
            <a:ext cx="579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Для конкурса </a:t>
            </a:r>
          </a:p>
          <a:p>
            <a:r>
              <a:rPr lang="ru-RU" sz="2400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«Лучшее методическое объединение»</a:t>
            </a:r>
            <a:endParaRPr lang="ru-RU" sz="2400" dirty="0">
              <a:solidFill>
                <a:srgbClr val="C38F4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Стрелка вниз 10">
            <a:hlinkClick r:id="rId4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372600" y="4290275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Низкого качества</a:t>
            </a:r>
            <a:endParaRPr lang="ru-RU" sz="2400" u="sng" dirty="0">
              <a:solidFill>
                <a:srgbClr val="AC833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10600" y="3442364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38F40"/>
                </a:solidFill>
                <a:latin typeface="Bahnschrift Condensed" panose="020B0502040204020203" pitchFamily="34" charset="0"/>
                <a:cs typeface="Segoe UI Semilight" panose="020B0402040204020203" pitchFamily="34" charset="0"/>
              </a:rPr>
              <a:t>НЕ</a:t>
            </a:r>
            <a:r>
              <a:rPr lang="ru-RU" sz="3600" b="1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ru-RU" sz="3600" dirty="0" smtClean="0">
                <a:solidFill>
                  <a:srgbClr val="C38F4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принимаются фотографии</a:t>
            </a:r>
            <a:endParaRPr lang="ru-RU" sz="3200" dirty="0">
              <a:solidFill>
                <a:srgbClr val="C38F4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72600" y="4693434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Селфи </a:t>
            </a:r>
            <a:endParaRPr lang="ru-RU" sz="2400" u="sng" dirty="0">
              <a:solidFill>
                <a:srgbClr val="AC833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376954" y="5065024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Фотографии из семейного архива </a:t>
            </a:r>
            <a:r>
              <a:rPr lang="ru-RU" sz="2400" dirty="0" smtClean="0">
                <a:solidFill>
                  <a:srgbClr val="AC8336"/>
                </a:solidFill>
              </a:rPr>
              <a:t>(на даче, на отдыхе, в машине)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Фото на паспорт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AC8336"/>
                </a:solidFill>
              </a:rPr>
              <a:t>Отсканированные фото</a:t>
            </a:r>
            <a:endParaRPr lang="ru-RU" sz="2400" b="1" dirty="0">
              <a:solidFill>
                <a:srgbClr val="AC8336"/>
              </a:solidFill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946940" cy="462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.freepik.com/premium-photo/tehnology-concept-happy-selfie-handsome-young-man-holding-camera-making-selfie-smiling_118342-59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70984"/>
            <a:ext cx="3733479" cy="31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134100"/>
            <a:ext cx="2909745" cy="29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68444" y1="37581" x2="68444" y2="37581"/>
                        <a14:backgroundMark x1="61444" y1="32258" x2="61444" y2="32258"/>
                        <a14:backgroundMark x1="57111" y1="27742" x2="57111" y2="27742"/>
                        <a14:backgroundMark x1="65556" y1="34516" x2="65556" y2="34516"/>
                        <a14:backgroundMark x1="69889" y1="41613" x2="69889" y2="41613"/>
                        <a14:backgroundMark x1="73444" y1="45323" x2="73444" y2="45323"/>
                        <a14:backgroundMark x1="44222" y1="66452" x2="44222" y2="66452"/>
                        <a14:backgroundMark x1="44667" y1="65000" x2="43778" y2="65000"/>
                        <a14:backgroundMark x1="37889" y1="65645" x2="37222" y2="65968"/>
                        <a14:backgroundMark x1="33556" y1="66452" x2="33556" y2="66452"/>
                        <a14:backgroundMark x1="29111" y1="68871" x2="29111" y2="68871"/>
                        <a14:backgroundMark x1="23667" y1="70161" x2="23667" y2="70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0465">
            <a:off x="7993042" y="3884917"/>
            <a:ext cx="1670422" cy="115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>
            <a:hlinkClick r:id="rId7" action="ppaction://hlinksldjump"/>
          </p:cNvPr>
          <p:cNvSpPr/>
          <p:nvPr/>
        </p:nvSpPr>
        <p:spPr>
          <a:xfrm>
            <a:off x="17619943" y="9486900"/>
            <a:ext cx="400878" cy="533400"/>
          </a:xfrm>
          <a:prstGeom prst="downArrow">
            <a:avLst/>
          </a:prstGeom>
          <a:solidFill>
            <a:srgbClr val="CFA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2348</Words>
  <Application>Microsoft Office PowerPoint</Application>
  <PresentationFormat>Произвольный</PresentationFormat>
  <Paragraphs>474</Paragraphs>
  <Slides>46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71" baseType="lpstr">
      <vt:lpstr>Poppins Ultra-Bold</vt:lpstr>
      <vt:lpstr>Calibri</vt:lpstr>
      <vt:lpstr>Poppins</vt:lpstr>
      <vt:lpstr>Segoe UI Semilight</vt:lpstr>
      <vt:lpstr>Arial Narrow</vt:lpstr>
      <vt:lpstr>Microsoft YaHei UI Light</vt:lpstr>
      <vt:lpstr>Franklin Gothic Heavy</vt:lpstr>
      <vt:lpstr>Microsoft JhengHei UI</vt:lpstr>
      <vt:lpstr>Poppins Semi-Bold</vt:lpstr>
      <vt:lpstr>Wingdings</vt:lpstr>
      <vt:lpstr>Franklin Gothic Medium</vt:lpstr>
      <vt:lpstr>MS PGothic</vt:lpstr>
      <vt:lpstr>Poppins Bold</vt:lpstr>
      <vt:lpstr>Bahnschrift Condensed</vt:lpstr>
      <vt:lpstr>Bahnschrift SemiBold</vt:lpstr>
      <vt:lpstr>Microsoft YaHei UI</vt:lpstr>
      <vt:lpstr>Leelawadee</vt:lpstr>
      <vt:lpstr>Times New Roman</vt:lpstr>
      <vt:lpstr>Bahnschrift SemiLight</vt:lpstr>
      <vt:lpstr>Poppins Medium</vt:lpstr>
      <vt:lpstr>Century Gothic</vt:lpstr>
      <vt:lpstr>Arial</vt:lpstr>
      <vt:lpstr>Franklin Gothic Medium Cond</vt:lpstr>
      <vt:lpstr>Bahnschrift Light SemiCondensed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ПРОФЕССИОНАЛЬНЫЙ УСПЕХ - 2024</dc:title>
  <dc:creator>Пользователь 16</dc:creator>
  <cp:lastModifiedBy>Пользователь 16</cp:lastModifiedBy>
  <cp:revision>249</cp:revision>
  <dcterms:created xsi:type="dcterms:W3CDTF">2006-08-16T00:00:00Z</dcterms:created>
  <dcterms:modified xsi:type="dcterms:W3CDTF">2025-04-02T12:37:44Z</dcterms:modified>
  <dc:identifier>DAGSpMxvNWk</dc:identifier>
</cp:coreProperties>
</file>