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1"/>
  </p:sldMasterIdLst>
  <p:notesMasterIdLst>
    <p:notesMasterId r:id="rId13"/>
  </p:notesMasterIdLst>
  <p:sldIdLst>
    <p:sldId id="278" r:id="rId2"/>
    <p:sldId id="291" r:id="rId3"/>
    <p:sldId id="292" r:id="rId4"/>
    <p:sldId id="293" r:id="rId5"/>
    <p:sldId id="294" r:id="rId6"/>
    <p:sldId id="295" r:id="rId7"/>
    <p:sldId id="297" r:id="rId8"/>
    <p:sldId id="296" r:id="rId9"/>
    <p:sldId id="298" r:id="rId10"/>
    <p:sldId id="299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orient="horz" pos="3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250" autoAdjust="0"/>
  </p:normalViewPr>
  <p:slideViewPr>
    <p:cSldViewPr snapToGrid="0" showGuides="1">
      <p:cViewPr varScale="1">
        <p:scale>
          <a:sx n="110" d="100"/>
          <a:sy n="110" d="100"/>
        </p:scale>
        <p:origin x="492" y="114"/>
      </p:cViewPr>
      <p:guideLst>
        <p:guide orient="horz" pos="2280"/>
        <p:guide pos="3840"/>
        <p:guide orient="horz" pos="624"/>
        <p:guide orient="horz" pos="39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9EA1F-7E76-4269-B8D5-8092E3E4C7F0}" type="datetimeFigureOut">
              <a:rPr lang="en-US" smtClean="0"/>
              <a:pPr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2DF2-8739-4E5F-B9DD-32E48D476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7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МОБУ «Бугровская СОШ №2» Всеволожского района Ленинградской области реализует муниципальный проект «Внедрение в образовательный процесс технологии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CLIL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Content and Language Integrated Learning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предметно-языкового интегрированного обучения» с начала своего открытия . В 2021–2022 учебном году реализуется 2 этап муниципального инновационного проекта.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22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82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82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2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58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9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3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6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9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DF2-8739-4E5F-B9DD-32E48D476D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2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41B3E-0F4E-B34A-80FB-49200742D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AECF78-C862-0059-1F98-63F952EDD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916AC-55C1-0D50-C66D-A868EC04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E6A1-45A2-4E1F-B593-F48BF2C2C1F2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634361-7576-3E19-6EBA-4564A53C0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21F8DE-4F16-8206-D3BE-572D9987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DE9A3-6455-727A-3BE7-F6A9F0EA55EB}"/>
              </a:ext>
            </a:extLst>
          </p:cNvPr>
          <p:cNvSpPr txBox="1"/>
          <p:nvPr userDrawn="1"/>
        </p:nvSpPr>
        <p:spPr>
          <a:xfrm>
            <a:off x="3047104" y="2970024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59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39D4E-0E18-6205-BAAA-CC92E0C65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462B61-9BE3-B8D0-667E-4B0655780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D99F9E-896A-EED5-FF58-4B46F3BA4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F45D-45ED-498E-9AB4-8D16CF2FB69F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A325FB-1972-83D7-BFCA-41FEF2E4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DD8774-8242-C588-7547-3D489835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7B7C16-9D89-0F0A-4130-0C9B86B36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CC4B69-9B39-C71F-22E3-6F55F6EC5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FFAAFF-4A1A-4C88-08B8-402EE405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2C41-613C-4640-95AB-0456FA6655C3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A91931-D8FE-AF90-ED86-18282CFB4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E1A192-ABB6-B1E6-7120-751BA986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4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78B12-781D-B7B5-9A75-C3A863DE8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10C50A-6BFD-B88B-A1BC-BA76D71FE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C69DB-0745-EF98-50B9-EC5C3543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5C04-9840-49C1-8302-2DCDA22EA524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E8DE11-B1BC-96DF-7BAB-E105074D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76781F-264F-2030-EAD1-C85E3509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7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DFF4E-912E-66A3-C595-83422C57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AB2854-C2A5-1E1B-B814-F8495C2FE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5F2A56-3F2B-F518-DC92-492271D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3516-5FF0-4A9B-A666-8139194E0199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620DE6-CE86-C3BD-A0BD-CAFC3A42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C42CE-A789-1144-637E-11C63BBF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3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B5C57-C947-7B61-786A-6E3BC9738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913252-0735-A905-D8E3-CD6838C3B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748A12-7F37-B6C5-AAEA-CA82B8643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E5B312-F124-E116-FEA2-C50CDF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2B3-1815-4495-B8A4-05619357736F}" type="datetime1">
              <a:rPr lang="en-US" smtClean="0"/>
              <a:t>10/6/2022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65F4CE-B776-0792-A81C-C99DAF23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431C5E-45FF-3800-B688-01B5D780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3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D7A21-7A5C-52D8-0EE9-D060F6A10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10B65D-AA23-0A9B-155F-64BF1BAF8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F9B68D-54F8-9319-90FF-83A491526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798F88-0F40-565A-49EF-1962752D0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B212ED-951E-1EAA-7498-BEEB86BDF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3FA530-9750-C708-F34B-0EC41354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D0C37-50CB-4C4B-8AEA-38AE3A75E989}" type="datetime1">
              <a:rPr lang="en-US" smtClean="0"/>
              <a:t>10/6/2022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6DF0C9-380C-4AB9-FEAB-B48ADD43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7851F4-C62C-C138-F2F2-46339F57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077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3631E-0DF7-42C4-2B5D-9D31462B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FBDB84-C649-959E-DAD4-7B19EC37C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4B0-BF28-42A3-AE61-4DEE1C49B563}" type="datetime1">
              <a:rPr lang="en-US" smtClean="0"/>
              <a:t>10/6/2022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4E288F-06D3-D9F8-C011-0C2B0A50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05D210-41B9-AEA5-187C-A2A496CD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6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F2449C-F799-0458-04F5-C10E30A5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D49E-E870-45CE-BCB1-B85CDBEB668B}" type="datetime1">
              <a:rPr lang="en-US" smtClean="0"/>
              <a:t>10/6/2022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E5142B-DB63-FEC6-28A0-049F23F6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8C5C2-C1F8-F13D-B56E-2290513A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4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D34FD-3CE5-A5BC-CDC3-B5FC2854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E06924-07AF-8279-DBD1-040401B66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1FD79D-96C2-1167-8FC2-22B195F81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A5B633-39CB-1869-5B92-820C88D6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4216-C639-4933-8C83-C5665CB3BB0E}" type="datetime1">
              <a:rPr lang="en-US" smtClean="0"/>
              <a:t>10/6/2022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7CDAB0-F007-901A-4103-4F263264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95F715-7236-82F5-095E-747BBBED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2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C6A53-87BF-F478-C0D5-74DF48D9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277BC9-8411-ED1C-6A82-ED8DB5846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E349CC-08CB-8C08-8F16-991AE0B6E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B34D8E-99EE-47AB-6C99-A04741B5B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1844-4743-4C86-A60F-5A303F4E587D}" type="datetime1">
              <a:rPr lang="en-US" smtClean="0"/>
              <a:t>10/6/2022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5C35C4-EB13-0454-DAF6-D785EDBE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92C08-805E-7F3D-6FD6-0BAF9E68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BEC39-3AF8-D347-D0FB-1429A6EE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692AF9-EA0C-AB29-B0E3-A30A5E642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4C2FD3-6130-7052-4652-3A4C8A9D4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D0C37-50CB-4C4B-8AEA-38AE3A75E989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EE34FA-A018-3874-0247-915D9D638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0422F6-9226-0806-E4FC-3E51DD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6B996-B622-4B67-A455-51FC79324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6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E4656B-1AC0-4ED9-B26A-64BE8F53DB4A}"/>
              </a:ext>
            </a:extLst>
          </p:cNvPr>
          <p:cNvSpPr/>
          <p:nvPr/>
        </p:nvSpPr>
        <p:spPr>
          <a:xfrm>
            <a:off x="0" y="-27162"/>
            <a:ext cx="12192000" cy="15846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здание, внешний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328CCAB7-E2F1-4AD4-97BF-9D1D375153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r="15123" b="1"/>
          <a:stretch/>
        </p:blipFill>
        <p:spPr>
          <a:xfrm>
            <a:off x="7846423" y="1948069"/>
            <a:ext cx="4345577" cy="37995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21E0-F917-4BFF-88EA-4C564112D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49" y="1592536"/>
            <a:ext cx="7777074" cy="4415584"/>
          </a:xfrm>
        </p:spPr>
        <p:txBody>
          <a:bodyPr anchor="ctr"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«Актуализация профессионального потенциала молодого специалиста:</a:t>
            </a:r>
            <a:b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 «Команда под ключ»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7CB581-6797-44DD-BE3B-E227AAC0A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295" y="-9624"/>
            <a:ext cx="9406430" cy="1584622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 ОБЩЕОБРАЗОВАТЕЛЬНОЕ БЮДЖЕТНОЕ УЧРЕЖДЕНИЕ</a:t>
            </a:r>
          </a:p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«СРЕДНЯЯ ОБЩЕОБРАЗОВАТЕЛЬНАЯ ШКОЛА</a:t>
            </a:r>
            <a:endParaRPr lang="ru-RU" sz="1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БУГРОВСК</a:t>
            </a:r>
            <a:r>
              <a:rPr 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ИЙ ЦЕНТР ОБРАЗОВАНИЯ 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-US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2» </a:t>
            </a:r>
          </a:p>
          <a:p>
            <a:pPr>
              <a:spcBef>
                <a:spcPts val="0"/>
              </a:spcBef>
            </a:pPr>
            <a:r>
              <a:rPr lang="en-US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ВСЕВОЛОЖСКОГО РАЙОНА ЛЕНИНГРАДСКОЙ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950" t="26752" r="59472" b="30940"/>
          <a:stretch/>
        </p:blipFill>
        <p:spPr>
          <a:xfrm>
            <a:off x="10603818" y="-41982"/>
            <a:ext cx="1588182" cy="16493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7771" y="6175785"/>
            <a:ext cx="7566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Максимова Александра Викторовна, заместитель директора по УВР</a:t>
            </a:r>
          </a:p>
        </p:txBody>
      </p:sp>
    </p:spTree>
    <p:extLst>
      <p:ext uri="{BB962C8B-B14F-4D97-AF65-F5344CB8AC3E}">
        <p14:creationId xmlns:p14="http://schemas.microsoft.com/office/powerpoint/2010/main" val="4141806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МОЛОДОЙ СПЕЦИАЛИСТ – РАЗВИТИЕ КОМПЕТЕНЦИЙ ОРГАНИЗАТОРА, РУКОВОДИТЕЛЯ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05B84-2E5D-D56C-94FC-2F42EA46AC05}"/>
              </a:ext>
            </a:extLst>
          </p:cNvPr>
          <p:cNvSpPr txBox="1"/>
          <p:nvPr/>
        </p:nvSpPr>
        <p:spPr>
          <a:xfrm>
            <a:off x="306590" y="2274838"/>
            <a:ext cx="49998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первый методический сборник школы</a:t>
            </a:r>
          </a:p>
          <a:p>
            <a:pPr algn="ctr"/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«Формирование функциональной грамотности обучающихся в общеобразовательных учреждениях»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12D629-2C9D-6469-AB75-BAB838F29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76" t="22564" r="36731" b="4103"/>
          <a:stretch/>
        </p:blipFill>
        <p:spPr>
          <a:xfrm>
            <a:off x="6642631" y="1170635"/>
            <a:ext cx="4109232" cy="568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7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97978B-D794-46BE-9440-C7A5F163C2AD}"/>
              </a:ext>
            </a:extLst>
          </p:cNvPr>
          <p:cNvSpPr/>
          <p:nvPr/>
        </p:nvSpPr>
        <p:spPr>
          <a:xfrm>
            <a:off x="9145" y="0"/>
            <a:ext cx="12182855" cy="10995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66C77-DD8F-4EB2-82E4-84F18CC6A0E3}"/>
              </a:ext>
            </a:extLst>
          </p:cNvPr>
          <p:cNvSpPr txBox="1"/>
          <p:nvPr/>
        </p:nvSpPr>
        <p:spPr>
          <a:xfrm>
            <a:off x="6" y="177379"/>
            <a:ext cx="12191980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5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Segoe UI Semibold" panose="020B0702040204020203" pitchFamily="34" charset="0"/>
              </a:rPr>
              <a:t>Спасибо за внимание!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5481B-B1F6-4E1D-BE92-D01B56DB9EEA}"/>
              </a:ext>
            </a:extLst>
          </p:cNvPr>
          <p:cNvSpPr txBox="1"/>
          <p:nvPr/>
        </p:nvSpPr>
        <p:spPr>
          <a:xfrm>
            <a:off x="9145" y="1099594"/>
            <a:ext cx="12182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каждом человеке есть солнце. Только дайте ему светить. Сократ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18D0C-A6CD-D1A3-F056-B79DCDBB3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42906" r="4529" b="9060"/>
          <a:stretch/>
        </p:blipFill>
        <p:spPr>
          <a:xfrm>
            <a:off x="45674" y="1745925"/>
            <a:ext cx="12146312" cy="502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799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9E4D1-9C44-3414-7B4D-28D93A0F7D16}"/>
              </a:ext>
            </a:extLst>
          </p:cNvPr>
          <p:cNvSpPr txBox="1"/>
          <p:nvPr/>
        </p:nvSpPr>
        <p:spPr>
          <a:xfrm>
            <a:off x="1305468" y="5991895"/>
            <a:ext cx="7046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effectLst/>
                <a:latin typeface="Comic Sans MS" panose="030F0702030302020204" pitchFamily="66" charset="0"/>
              </a:rPr>
              <a:t>В каждом человеке есть солнце. Только дайте ему светить.</a:t>
            </a:r>
            <a:br>
              <a:rPr lang="ru-RU" i="1" dirty="0">
                <a:latin typeface="Comic Sans MS" panose="030F0702030302020204" pitchFamily="66" charset="0"/>
              </a:rPr>
            </a:br>
            <a:r>
              <a:rPr lang="ru-RU" i="1" dirty="0">
                <a:effectLst/>
                <a:latin typeface="Comic Sans MS" panose="030F0702030302020204" pitchFamily="66" charset="0"/>
              </a:rPr>
              <a:t>Сократ</a:t>
            </a:r>
            <a:endParaRPr lang="ru-RU" i="1" dirty="0">
              <a:latin typeface="Comic Sans MS" panose="030F0702030302020204" pitchFamily="66" charset="0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УЧИТЕЛЬ –МОЛОДОЙ СПЕЦИАЛИСТ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68958-6441-43DC-821F-8AC42683ECB3}"/>
              </a:ext>
            </a:extLst>
          </p:cNvPr>
          <p:cNvSpPr txBox="1"/>
          <p:nvPr/>
        </p:nvSpPr>
        <p:spPr>
          <a:xfrm>
            <a:off x="314325" y="2104753"/>
            <a:ext cx="4200525" cy="193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тандемов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(наставник – молодой педагог)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EE5827-9A92-29D1-AD64-9302A2594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83" y="1476308"/>
            <a:ext cx="6428873" cy="429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1350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АТТЕСТАЦИЯ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68958-6441-43DC-821F-8AC42683ECB3}"/>
              </a:ext>
            </a:extLst>
          </p:cNvPr>
          <p:cNvSpPr txBox="1"/>
          <p:nvPr/>
        </p:nvSpPr>
        <p:spPr>
          <a:xfrm>
            <a:off x="314325" y="2104753"/>
            <a:ext cx="4431846" cy="3013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молодых специалистов получили первую квалификационную категорию</a:t>
            </a:r>
          </a:p>
        </p:txBody>
      </p:sp>
      <p:pic>
        <p:nvPicPr>
          <p:cNvPr id="3" name="Picture 2" descr="Z:\БУГРЫ\фото\Молодые специалисты.jpg">
            <a:extLst>
              <a:ext uri="{FF2B5EF4-FFF2-40B4-BE49-F238E27FC236}">
                <a16:creationId xmlns:a16="http://schemas.microsoft.com/office/drawing/2014/main" id="{E0B9BCF6-2214-6975-4580-3F604AE24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6507" r="4283" b="9047"/>
          <a:stretch/>
        </p:blipFill>
        <p:spPr bwMode="auto">
          <a:xfrm>
            <a:off x="5334299" y="1821577"/>
            <a:ext cx="6608793" cy="4166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67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МОЛОДОЙ СПЕЦИАЛИСТ ДЕТЯМ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FEC70-0695-6CF5-5AD2-6132DB545ADD}"/>
              </a:ext>
            </a:extLst>
          </p:cNvPr>
          <p:cNvSpPr txBox="1"/>
          <p:nvPr/>
        </p:nvSpPr>
        <p:spPr>
          <a:xfrm>
            <a:off x="839708" y="1328194"/>
            <a:ext cx="9096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молодых учителей являются классными руководителями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F8205E-4A7A-4871-2F1F-A7BE481FF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t="26087" r="48893" b="21652"/>
          <a:stretch/>
        </p:blipFill>
        <p:spPr>
          <a:xfrm>
            <a:off x="1706483" y="1789859"/>
            <a:ext cx="7942342" cy="490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30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МОЛОДОЙ СПЕЦИАЛИСТ  – РАЗВИТИЕ ПРОФЕССИОНАЛЬНЫХ НАВЫКОВ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A98B6-4893-A28E-5422-C1D20B2F708A}"/>
              </a:ext>
            </a:extLst>
          </p:cNvPr>
          <p:cNvSpPr txBox="1"/>
          <p:nvPr/>
        </p:nvSpPr>
        <p:spPr>
          <a:xfrm>
            <a:off x="0" y="1121040"/>
            <a:ext cx="120522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400" b="1" kern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Внедрение</a:t>
            </a:r>
            <a:r>
              <a:rPr lang="en-US" sz="24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2400" b="1" kern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образовательный</a:t>
            </a:r>
            <a:r>
              <a:rPr lang="en-US" sz="24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процесс</a:t>
            </a:r>
            <a:r>
              <a:rPr lang="en-US" sz="24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r>
              <a:rPr lang="en-US" sz="24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CLIL  </a:t>
            </a:r>
          </a:p>
          <a:p>
            <a:pPr algn="ctr"/>
            <a:r>
              <a:rPr lang="en-US" sz="24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(Content and Language Integrated Learning) – </a:t>
            </a: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предметно-языкового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интегрированного обучения</a:t>
            </a:r>
            <a:r>
              <a:rPr lang="en-US" sz="24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8FDA0E-2697-9F73-1706-CA3BD89D0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08" y="2445593"/>
            <a:ext cx="8317211" cy="4182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08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МОЛОДОЙ СПЕЦИАЛИСТ – ТРАНСЛЯЦИЯ ОПЫТА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A98B6-4893-A28E-5422-C1D20B2F708A}"/>
              </a:ext>
            </a:extLst>
          </p:cNvPr>
          <p:cNvSpPr txBox="1"/>
          <p:nvPr/>
        </p:nvSpPr>
        <p:spPr>
          <a:xfrm>
            <a:off x="496389" y="2202572"/>
            <a:ext cx="49464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молодых педагога приняли у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частие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Международной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научно-практической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конференции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Шатиловские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чтения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Перспективы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парадигмы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иноязычного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2021 год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66965-D762-43DC-5C17-5D7805A5BB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64" y="1418603"/>
            <a:ext cx="6496361" cy="4661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059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МОЛОДОЙ СПЕЦИАЛИСТ – ТРАНСЛЯЦИЯ ОПЫТА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38428B-BA87-28D5-8FD0-CFB3D656E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18068" r="7204" b="44112"/>
          <a:stretch/>
        </p:blipFill>
        <p:spPr>
          <a:xfrm>
            <a:off x="805060" y="3077724"/>
            <a:ext cx="10957086" cy="3064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B03C50-181A-AD19-0EFA-5AFF74523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1105" r="7204" b="5665"/>
          <a:stretch/>
        </p:blipFill>
        <p:spPr>
          <a:xfrm>
            <a:off x="557410" y="1209674"/>
            <a:ext cx="752931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МОЛОДОЙ СПЕЦИАЛИСТ В ФЕДЕРНАЛЬНОМ ПРОЕКТЕ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A98B6-4893-A28E-5422-C1D20B2F708A}"/>
              </a:ext>
            </a:extLst>
          </p:cNvPr>
          <p:cNvSpPr txBox="1"/>
          <p:nvPr/>
        </p:nvSpPr>
        <p:spPr>
          <a:xfrm>
            <a:off x="293719" y="1270275"/>
            <a:ext cx="10025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 молодых педагога в  Федеральном проекте предпрофильный «Психолого-педагогический» класс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EB5773-496A-AC98-A0BF-A9FC9D7E8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2" t="35214" r="2212" b="8034"/>
          <a:stretch/>
        </p:blipFill>
        <p:spPr>
          <a:xfrm>
            <a:off x="293719" y="2101272"/>
            <a:ext cx="11628650" cy="4350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300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A3F6A6-EEBE-4509-BDAF-F3BC2C48EDD9}"/>
              </a:ext>
            </a:extLst>
          </p:cNvPr>
          <p:cNvSpPr/>
          <p:nvPr/>
        </p:nvSpPr>
        <p:spPr>
          <a:xfrm>
            <a:off x="9145" y="-3713"/>
            <a:ext cx="12182855" cy="11086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48718AB-B1BD-47DB-97B1-A83B7C10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46B996-B622-4B67-A455-51FC79324563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1E134B00-708E-448B-B726-1C6AF8C9C17A}"/>
              </a:ext>
            </a:extLst>
          </p:cNvPr>
          <p:cNvSpPr txBox="1">
            <a:spLocks/>
          </p:cNvSpPr>
          <p:nvPr/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1046B996-B622-4B67-A455-51FC79324563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D1D60-6755-1015-53F7-88F5F283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0" t="26752" r="59472" b="30940"/>
          <a:stretch/>
        </p:blipFill>
        <p:spPr>
          <a:xfrm>
            <a:off x="10603818" y="1"/>
            <a:ext cx="1588182" cy="141860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78E06F4-ECA2-4F53-B806-1AF5BAFA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" y="-3713"/>
            <a:ext cx="10594673" cy="11086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НАСТАВНИЧЕСТВО: МОЛОДОЙ СПЕЦИАЛИСТ – РАЗВИТИЕ КОМПЕТЕНЦИЙ ОРГАНИЗАТОРА, РУКОВОДИТЕЛЯ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BC8DD9-5867-971C-A082-5EC56BDEC3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7" t="26758" r="61538" b="27771"/>
          <a:stretch/>
        </p:blipFill>
        <p:spPr>
          <a:xfrm>
            <a:off x="5946068" y="2101272"/>
            <a:ext cx="4276456" cy="3936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C90B4F-1DBF-B603-5171-8DA5AE34559C}"/>
              </a:ext>
            </a:extLst>
          </p:cNvPr>
          <p:cNvSpPr txBox="1"/>
          <p:nvPr/>
        </p:nvSpPr>
        <p:spPr>
          <a:xfrm>
            <a:off x="764931" y="2250799"/>
            <a:ext cx="42764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 молодой педагог - </a:t>
            </a: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руководитель предметного методического объединения учителей физкультуры, ОБЖ и технологии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031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2911</TotalTime>
  <Words>315</Words>
  <Application>Microsoft Office PowerPoint</Application>
  <PresentationFormat>Широкоэкранный</PresentationFormat>
  <Paragraphs>64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Comic Sans MS</vt:lpstr>
      <vt:lpstr>Times New Roman</vt:lpstr>
      <vt:lpstr>Тема Office</vt:lpstr>
      <vt:lpstr>«Актуализация профессионального потенциала молодого специалиста:  «Команда под ключ»</vt:lpstr>
      <vt:lpstr>НАСТАВНИЧЕСТВО: УЧИТЕЛЬ –МОЛОДОЙ СПЕЦИАЛИСТ</vt:lpstr>
      <vt:lpstr>НАСТАВНИЧЕСТВО: АТТЕСТАЦИЯ</vt:lpstr>
      <vt:lpstr>НАСТАВНИЧЕСТВО: МОЛОДОЙ СПЕЦИАЛИСТ ДЕТЯМ</vt:lpstr>
      <vt:lpstr>НАСТАВНИЧЕСТВО: МОЛОДОЙ СПЕЦИАЛИСТ  – РАЗВИТИЕ ПРОФЕССИОНАЛЬНЫХ НАВЫКОВ</vt:lpstr>
      <vt:lpstr>НАСТАВНИЧЕСТВО: МОЛОДОЙ СПЕЦИАЛИСТ – ТРАНСЛЯЦИЯ ОПЫТА</vt:lpstr>
      <vt:lpstr>НАСТАВНИЧЕСТВО: МОЛОДОЙ СПЕЦИАЛИСТ – ТРАНСЛЯЦИЯ ОПЫТА</vt:lpstr>
      <vt:lpstr>НАСТАВНИЧЕСТВО: МОЛОДОЙ СПЕЦИАЛИСТ В ФЕДЕРНАЛЬНОМ ПРОЕКТЕ</vt:lpstr>
      <vt:lpstr>НАСТАВНИЧЕСТВО: МОЛОДОЙ СПЕЦИАЛИСТ – РАЗВИТИЕ КОМПЕТЕНЦИЙ ОРГАНИЗАТОРА, РУКОВОДИТЕЛЯ</vt:lpstr>
      <vt:lpstr>НАСТАВНИЧЕСТВО: МОЛОДОЙ СПЕЦИАЛИСТ – РАЗВИТИЕ КОМПЕТЕНЦИЙ ОРГАНИЗАТОРА, РУКОВОДИТЕЛЯ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Sasha M</cp:lastModifiedBy>
  <cp:revision>152</cp:revision>
  <dcterms:created xsi:type="dcterms:W3CDTF">2018-04-24T06:31:58Z</dcterms:created>
  <dcterms:modified xsi:type="dcterms:W3CDTF">2022-10-06T21:30:16Z</dcterms:modified>
</cp:coreProperties>
</file>