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5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9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18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60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2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6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8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1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4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2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4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364788" cy="297180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профессионального развития учителя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6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создавать неформальный коллектив, где все учатся у всех.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передний план выдвигаются «выращивание» и развитие отдельных педагогов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роль отводится организации методической работы в образовательной организации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3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 методической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727266" cy="426561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2017 «Система оценки образовательных результатов в условиях ФГОС»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2018 «Оценка учебных достижений обучающихся»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2019 «Технологии, методы и приёмы достижения планируемых результатов»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конференция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КВН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Методологический день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7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Система методической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9401"/>
            <a:ext cx="9317566" cy="4927600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консилиум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Решаются проблемы преемственности между уровнями образования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группы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«Мобильная электронная школа»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 Реализация ФГОС среднего общего образования»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 Методика работы с обучающимися над индивидуальным проектом»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«Реализация адаптированных образовательных программ»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«Формирование орфографической грамотности в начальной школе»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57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Система методической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7001"/>
            <a:ext cx="8596668" cy="5130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 с их анализом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районных мероприятиях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Методический поезд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Школа молодого учителя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Районные МО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Слёт классных руководителей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Фестиваль «Профессиональный успех»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учётом профессиональных дефицитов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Накопленный опыт отечественных и зарубежных стран показывает, что неформальные схемы профессионального развития лучше всего реализуются через сети (сообщества практиков)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Приветствуется создание личных сайтов, размещение материалов на порталах педагогических сообществ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7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Информальное</a:t>
            </a:r>
            <a:r>
              <a:rPr lang="ru-RU" dirty="0" smtClean="0"/>
              <a:t>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723966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рамках инновационной деятельности «Менеджмент методического сопровождения образовательного процесса в современной школе»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Разработан Паспорт профессиональной компетентности педагога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Организована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учителя над методическим заданием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Разработана Методическая книжка учителя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7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br>
              <a:rPr lang="ru-RU" dirty="0" smtClean="0"/>
            </a:br>
            <a:r>
              <a:rPr lang="ru-RU" dirty="0" smtClean="0"/>
              <a:t>Аттестация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57717"/>
              </p:ext>
            </p:extLst>
          </p:nvPr>
        </p:nvGraphicFramePr>
        <p:xfrm>
          <a:off x="677863" y="2160588"/>
          <a:ext cx="8596311" cy="2205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895283864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3431445084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4004541910"/>
                    </a:ext>
                  </a:extLst>
                </a:gridCol>
              </a:tblGrid>
              <a:tr h="735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Высшая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категория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152044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73330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80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2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br>
              <a:rPr lang="ru-RU" dirty="0" smtClean="0"/>
            </a:br>
            <a:r>
              <a:rPr lang="ru-RU" dirty="0" smtClean="0"/>
              <a:t>Повышение квалификации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552731"/>
              </p:ext>
            </p:extLst>
          </p:nvPr>
        </p:nvGraphicFramePr>
        <p:xfrm>
          <a:off x="677863" y="2160588"/>
          <a:ext cx="8643936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1312">
                  <a:extLst>
                    <a:ext uri="{9D8B030D-6E8A-4147-A177-3AD203B41FA5}">
                      <a16:colId xmlns:a16="http://schemas.microsoft.com/office/drawing/2014/main" val="3963093097"/>
                    </a:ext>
                  </a:extLst>
                </a:gridCol>
                <a:gridCol w="2881312">
                  <a:extLst>
                    <a:ext uri="{9D8B030D-6E8A-4147-A177-3AD203B41FA5}">
                      <a16:colId xmlns:a16="http://schemas.microsoft.com/office/drawing/2014/main" val="1618174707"/>
                    </a:ext>
                  </a:extLst>
                </a:gridCol>
                <a:gridCol w="2881312">
                  <a:extLst>
                    <a:ext uri="{9D8B030D-6E8A-4147-A177-3AD203B41FA5}">
                      <a16:colId xmlns:a16="http://schemas.microsoft.com/office/drawing/2014/main" val="146818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04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85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4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27066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муниципальном фестивале профессионального мастерства «Профессиональный успех»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032606"/>
              </p:ext>
            </p:extLst>
          </p:nvPr>
        </p:nvGraphicFramePr>
        <p:xfrm>
          <a:off x="677863" y="2463800"/>
          <a:ext cx="8596311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3619040108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4090653225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676237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85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69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 лауреат</a:t>
                      </a:r>
                    </a:p>
                    <a:p>
                      <a:pPr algn="ctr"/>
                      <a:r>
                        <a:rPr lang="ru-RU" dirty="0" smtClean="0"/>
                        <a:t>2- победитель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1 -победитель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– финалист</a:t>
                      </a:r>
                    </a:p>
                    <a:p>
                      <a:pPr algn="ctr"/>
                      <a:r>
                        <a:rPr lang="ru-RU" dirty="0" smtClean="0"/>
                        <a:t>1 - лауреат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8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54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Повышение квалификации -2019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высшее педагогическое образование – 2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переподготовку – 8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в международных семинарах – 6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в мероприятиях Единый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урок.рф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3" y="431800"/>
            <a:ext cx="8853488" cy="37973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стала очевидной необходимость перехода к модели школы, «цель которой – подготовить учащихся к экономике, основанной на знаниях, путём развития у них способности к поиску, синтезу, критическому осмыслению всё возрастающего объёма информации, а также к простому усвоению знаний»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302000" y="4114800"/>
            <a:ext cx="6908800" cy="1879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Майкл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Барбер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британский педагог, приглашённый профессор НИУ «Высшая школа экономики»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3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Стимулирование</a:t>
            </a:r>
            <a:br>
              <a:rPr lang="ru-RU" dirty="0" smtClean="0"/>
            </a:br>
            <a:r>
              <a:rPr lang="ru-RU" dirty="0" smtClean="0"/>
              <a:t>Критерии по должности «Учитель»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2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1" y="420688"/>
            <a:ext cx="5270500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76" y="324749"/>
            <a:ext cx="3906981" cy="2475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72" y="3085201"/>
            <a:ext cx="4205665" cy="2806700"/>
          </a:xfrm>
          <a:prstGeom prst="rect">
            <a:avLst/>
          </a:prstGeom>
        </p:spPr>
      </p:pic>
      <p:pic>
        <p:nvPicPr>
          <p:cNvPr id="2050" name="Picture 2" descr="https://sun9-27.userapi.com/c854028/v854028699/e8ced/viNG2Pntks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99" y="3403600"/>
            <a:ext cx="526168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Образовательные выезды</a:t>
            </a:r>
            <a:endParaRPr lang="ru-RU" dirty="0"/>
          </a:p>
        </p:txBody>
      </p:sp>
      <p:pic>
        <p:nvPicPr>
          <p:cNvPr id="1026" name="Picture 2" descr="https://sun9-22.userapi.com/c854428/v854428602/8cee2/SdN4CytpU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346201"/>
            <a:ext cx="4597399" cy="32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2.userapi.com/c858024/v858024602/e43d/82xGi4CqW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99" y="1346200"/>
            <a:ext cx="51181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5.userapi.com/c854420/v854420415/112c18/4THgrSqGfi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962982"/>
            <a:ext cx="4724400" cy="27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7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533401"/>
            <a:ext cx="8840788" cy="468629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способностями должны обладать и сами педагоги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 выпускников более всего зависят от качества преподавания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7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2" y="673100"/>
            <a:ext cx="8726488" cy="4825999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структурных элементов,  характеризующих эффективную школьную систему, является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учительский корпус и «непрерывное улучшение их педагогических качеств и умений»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рофессиональное </a:t>
            </a:r>
            <a:r>
              <a:rPr lang="ru-RU" dirty="0"/>
              <a:t>развитие учителя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409701"/>
            <a:ext cx="10168466" cy="46316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личностных качеств и способностей: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учителем своего внутреннего мира, приводящее к принципиально новому его строю и способу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направленной на профессиональные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психике в процессе освоения и выполнения профессионально-образовательной, трудовой и профессиональной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ичностный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«процесс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личности, ориентированный на высокие профессиональные достижения, овладение профессионализмом и осуществляемый в саморазвитии личности, профессиональной деятельности и профессиональных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взаимодействиях»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8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развитие учителя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9101"/>
            <a:ext cx="8596668" cy="435226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личности неразрывно связано с развитием личности учителя;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обусловливает развитие профессионализма учителя;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носит интегрированный характер и осуществляется в профессиональной деятельности и взаимодействии учителя со средой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42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88966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Формат </a:t>
            </a:r>
            <a:r>
              <a:rPr lang="ru-RU" dirty="0"/>
              <a:t>непрерывного профессионального развития </a:t>
            </a:r>
            <a:r>
              <a:rPr lang="ru-RU" dirty="0" smtClean="0"/>
              <a:t>учителей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228666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образование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(курсы повышения квалификации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еформальное образование(профессиональное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через сотрудничество с другими учителями — сообщество практиков, сети по общим интересам, дисциплинам, инновациям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образование(индивидуальное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3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профессиональных дефицитов на основе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опроса педагогов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посещения уроков администрацией, руководителями предметных МО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До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57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образование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только формальной модели обучения педагог находится в позиции «догоняющего» те изменения, которые реально происходят в обществе и профессиональной деятельности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8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575</Words>
  <Application>Microsoft Office PowerPoint</Application>
  <PresentationFormat>Широкоэкранный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Open Sans</vt:lpstr>
      <vt:lpstr>Times New Roman</vt:lpstr>
      <vt:lpstr>Trebuchet MS</vt:lpstr>
      <vt:lpstr>Wingdings 3</vt:lpstr>
      <vt:lpstr>Аспект</vt:lpstr>
      <vt:lpstr>Формы профессионального развития учителя</vt:lpstr>
      <vt:lpstr>Сегодня стала очевидной необходимость перехода к модели школы, «цель которой – подготовить учащихся к экономике, основанной на знаниях, путём развития у них способности к поиску, синтезу, критическому осмыслению всё возрастающего объёма информации, а также к простому усвоению знаний» </vt:lpstr>
      <vt:lpstr>Соответствующими способностями должны обладать и сами педагоги  Образовательные результаты выпускников более всего зависят от качества преподавания </vt:lpstr>
      <vt:lpstr>Одним из структурных элементов,  характеризующих эффективную школьную систему, является профессиональный учительский корпус и «непрерывное улучшение их педагогических качеств и умений»</vt:lpstr>
      <vt:lpstr>Профессиональное развитие учителя</vt:lpstr>
      <vt:lpstr>Профессиональное развитие учителя</vt:lpstr>
      <vt:lpstr> Формат непрерывного профессионального развития учителей</vt:lpstr>
      <vt:lpstr>Формальное образование  Курсы повышения квалификации</vt:lpstr>
      <vt:lpstr>Формальное образование  Курсы повышения квалификации</vt:lpstr>
      <vt:lpstr>Неформальное образование</vt:lpstr>
      <vt:lpstr>Система методической работы</vt:lpstr>
      <vt:lpstr>Система методической работы</vt:lpstr>
      <vt:lpstr>Система методической работы</vt:lpstr>
      <vt:lpstr>Неформальное образование</vt:lpstr>
      <vt:lpstr>Информальное образование</vt:lpstr>
      <vt:lpstr>Результаты Аттестация</vt:lpstr>
      <vt:lpstr>Результаты Повышение квалификации</vt:lpstr>
      <vt:lpstr>Результаты Участие в муниципальном фестивале профессионального мастерства «Профессиональный успех»</vt:lpstr>
      <vt:lpstr>Повышение квалификации -2019</vt:lpstr>
      <vt:lpstr>Стимулирование Критерии по должности «Учитель»</vt:lpstr>
      <vt:lpstr>Презентация PowerPoint</vt:lpstr>
      <vt:lpstr>Образовательные выезды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развитие учителя как условие повышения качества преподавания</dc:title>
  <dc:creator>User</dc:creator>
  <cp:lastModifiedBy>User</cp:lastModifiedBy>
  <cp:revision>14</cp:revision>
  <dcterms:created xsi:type="dcterms:W3CDTF">2019-11-05T17:28:19Z</dcterms:created>
  <dcterms:modified xsi:type="dcterms:W3CDTF">2019-11-06T18:53:47Z</dcterms:modified>
</cp:coreProperties>
</file>