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93" r:id="rId3"/>
    <p:sldId id="292" r:id="rId4"/>
    <p:sldId id="295" r:id="rId5"/>
    <p:sldId id="258" r:id="rId6"/>
    <p:sldId id="297" r:id="rId7"/>
    <p:sldId id="298" r:id="rId8"/>
    <p:sldId id="290" r:id="rId9"/>
    <p:sldId id="260" r:id="rId10"/>
    <p:sldId id="261" r:id="rId11"/>
    <p:sldId id="313" r:id="rId12"/>
    <p:sldId id="299" r:id="rId13"/>
    <p:sldId id="262" r:id="rId14"/>
    <p:sldId id="314" r:id="rId15"/>
    <p:sldId id="263" r:id="rId16"/>
    <p:sldId id="264" r:id="rId17"/>
    <p:sldId id="315" r:id="rId18"/>
    <p:sldId id="316" r:id="rId19"/>
    <p:sldId id="265" r:id="rId20"/>
    <p:sldId id="266" r:id="rId21"/>
    <p:sldId id="317" r:id="rId22"/>
    <p:sldId id="318" r:id="rId23"/>
    <p:sldId id="319" r:id="rId24"/>
    <p:sldId id="267" r:id="rId25"/>
    <p:sldId id="268" r:id="rId26"/>
    <p:sldId id="320" r:id="rId27"/>
    <p:sldId id="269" r:id="rId28"/>
    <p:sldId id="321" r:id="rId29"/>
    <p:sldId id="270" r:id="rId30"/>
    <p:sldId id="271" r:id="rId31"/>
    <p:sldId id="322" r:id="rId33"/>
    <p:sldId id="272" r:id="rId34"/>
    <p:sldId id="323" r:id="rId35"/>
    <p:sldId id="273" r:id="rId36"/>
    <p:sldId id="324" r:id="rId37"/>
    <p:sldId id="274" r:id="rId38"/>
    <p:sldId id="325" r:id="rId39"/>
    <p:sldId id="275" r:id="rId40"/>
    <p:sldId id="326" r:id="rId41"/>
    <p:sldId id="276" r:id="rId42"/>
    <p:sldId id="327" r:id="rId43"/>
    <p:sldId id="329" r:id="rId44"/>
    <p:sldId id="328" r:id="rId45"/>
    <p:sldId id="331" r:id="rId46"/>
    <p:sldId id="332" r:id="rId47"/>
    <p:sldId id="278" r:id="rId48"/>
    <p:sldId id="279" r:id="rId49"/>
    <p:sldId id="280" r:id="rId50"/>
    <p:sldId id="281" r:id="rId51"/>
    <p:sldId id="282" r:id="rId52"/>
    <p:sldId id="283" r:id="rId53"/>
    <p:sldId id="291" r:id="rId54"/>
    <p:sldId id="284" r:id="rId55"/>
    <p:sldId id="285" r:id="rId56"/>
    <p:sldId id="287" r:id="rId57"/>
    <p:sldId id="286" r:id="rId58"/>
    <p:sldId id="333" r:id="rId59"/>
    <p:sldId id="256" r:id="rId60"/>
    <p:sldId id="259" r:id="rId61"/>
    <p:sldId id="342" r:id="rId62"/>
    <p:sldId id="343" r:id="rId63"/>
    <p:sldId id="341" r:id="rId64"/>
    <p:sldId id="338" r:id="rId65"/>
    <p:sldId id="340" r:id="rId66"/>
    <p:sldId id="339" r:id="rId67"/>
    <p:sldId id="335" r:id="rId68"/>
    <p:sldId id="336" r:id="rId69"/>
    <p:sldId id="300" r:id="rId70"/>
    <p:sldId id="301" r:id="rId71"/>
    <p:sldId id="345" r:id="rId72"/>
    <p:sldId id="346" r:id="rId73"/>
    <p:sldId id="349" r:id="rId74"/>
    <p:sldId id="350" r:id="rId75"/>
    <p:sldId id="351" r:id="rId76"/>
    <p:sldId id="304" r:id="rId77"/>
    <p:sldId id="344" r:id="rId78"/>
    <p:sldId id="289" r:id="rId7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DB3"/>
    <a:srgbClr val="04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2" Type="http://schemas.openxmlformats.org/officeDocument/2006/relationships/tableStyles" Target="tableStyles.xml"/><Relationship Id="rId81" Type="http://schemas.openxmlformats.org/officeDocument/2006/relationships/viewProps" Target="viewProps.xml"/><Relationship Id="rId80" Type="http://schemas.openxmlformats.org/officeDocument/2006/relationships/presProps" Target="presProps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Контент фильтрация</a:t>
          </a:r>
        </a:p>
      </dgm:t>
    </dgm:pt>
    <dgm:pt modelId="{FE741D6D-7588-497C-B378-98F2629BB9EF}" cxnId="{9D54F492-9A48-40B5-99B0-77A65815C721}" type="parTrans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cxnId="{9D54F492-9A48-40B5-99B0-77A65815C721}" type="sibTrans">
      <dgm:prSet/>
      <dgm:spPr/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Мониторинг активности</a:t>
          </a:r>
        </a:p>
      </dgm:t>
    </dgm:pt>
    <dgm:pt modelId="{F24D3743-3BAB-4121-937F-7A1AB8F2477A}" cxnId="{8004C9FB-4B8F-4EDA-BFED-1E99947F14D1}" type="parTrans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cxnId="{8004C9FB-4B8F-4EDA-BFED-1E99947F14D1}" type="sibTrans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Система отчетов</a:t>
          </a:r>
        </a:p>
      </dgm:t>
    </dgm:pt>
    <dgm:pt modelId="{BC4974DB-2187-4F03-8E80-1FD9F1638001}" cxnId="{63EAD1FB-574C-40DB-A937-07AFBB797323}" type="parTrans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cxnId="{63EAD1FB-574C-40DB-A937-07AFBB797323}" type="sibTrans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1800" noProof="0" dirty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</a:p>
        <a:p>
          <a:r>
            <a:rPr lang="ru-RU" sz="1800" noProof="0" dirty="0" err="1">
              <a:latin typeface="Arial" panose="020B0604020202020204" pitchFamily="34" charset="0"/>
              <a:cs typeface="Arial" panose="020B0604020202020204" pitchFamily="34" charset="0"/>
            </a:rPr>
            <a:t>соцсетей</a:t>
          </a:r>
          <a:endParaRPr lang="ru-RU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564C4-1CE0-4EE8-98B7-97E95C8A3DF6}" cxnId="{0B035D58-4A3E-4B92-87EC-7E5CE1DA1EE8}" type="parTrans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cxnId="{0B035D58-4A3E-4B92-87EC-7E5CE1DA1EE8}" type="sibTrans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СМС идентификация</a:t>
          </a:r>
        </a:p>
      </dgm:t>
    </dgm:pt>
    <dgm:pt modelId="{A2B122DF-66F4-47D5-8861-25D521DE88D9}" cxnId="{5D810978-30D9-4EEF-8462-9F1B23D73D78}" type="parTrans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cxnId="{5D810978-30D9-4EEF-8462-9F1B23D73D78}" type="sibTrans">
      <dgm:prSet/>
      <dgm:spPr/>
      <dgm:t>
        <a:bodyPr rtlCol="0"/>
        <a:lstStyle/>
        <a:p>
          <a:pPr rtl="0"/>
          <a:endParaRPr lang="en-US"/>
        </a:p>
      </dgm:t>
    </dgm:pt>
    <dgm:pt modelId="{963C3C63-4C93-47C2-A252-C05517CBBF4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Соблюдение законодательства</a:t>
          </a:r>
        </a:p>
      </dgm:t>
    </dgm:pt>
    <dgm:pt modelId="{022B661E-784E-48EB-A4B2-931A21D8E795}" cxnId="{872A62B0-F33F-4CDC-A5A7-1E8A09F8B116}" type="parTrans">
      <dgm:prSet/>
      <dgm:spPr/>
      <dgm:t>
        <a:bodyPr/>
        <a:lstStyle/>
        <a:p>
          <a:endParaRPr lang="ru-RU"/>
        </a:p>
      </dgm:t>
    </dgm:pt>
    <dgm:pt modelId="{09790A40-29C0-4FE8-BF26-3D65AF610A0B}" cxnId="{872A62B0-F33F-4CDC-A5A7-1E8A09F8B116}" type="sibTrans">
      <dgm:prSet/>
      <dgm:spPr/>
      <dgm:t>
        <a:bodyPr/>
        <a:lstStyle/>
        <a:p>
          <a:endParaRPr lang="ru-RU"/>
        </a:p>
      </dgm:t>
    </dgm:pt>
    <dgm:pt modelId="{09E16639-3206-46E9-B61E-D08A0F30A7C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Распределение скорости между пользователями</a:t>
          </a:r>
        </a:p>
      </dgm:t>
    </dgm:pt>
    <dgm:pt modelId="{3108A112-7AE1-4071-B479-E8AF97C10CB9}" cxnId="{46912B11-E41A-4A6E-BC6A-A6FA50A12A98}" type="parTrans">
      <dgm:prSet/>
      <dgm:spPr/>
      <dgm:t>
        <a:bodyPr/>
        <a:lstStyle/>
        <a:p>
          <a:endParaRPr lang="ru-RU"/>
        </a:p>
      </dgm:t>
    </dgm:pt>
    <dgm:pt modelId="{EEB309D7-3109-4FCC-A7EA-9B5541179A2B}" cxnId="{46912B11-E41A-4A6E-BC6A-A6FA50A12A98}" type="sibTrans">
      <dgm:prSet/>
      <dgm:spPr/>
      <dgm:t>
        <a:bodyPr/>
        <a:lstStyle/>
        <a:p>
          <a:endParaRPr lang="ru-RU"/>
        </a:p>
      </dgm:t>
    </dgm:pt>
    <dgm:pt modelId="{41127650-156C-42D6-8C45-E6C73C6DB13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tlCol="0"/>
        <a:lstStyle/>
        <a:p>
          <a:pPr rtl="0"/>
          <a:r>
            <a:rPr lang="ru-RU" sz="2000" noProof="0" dirty="0">
              <a:latin typeface="Arial" panose="020B0604020202020204" pitchFamily="34" charset="0"/>
              <a:cs typeface="Arial" panose="020B0604020202020204" pitchFamily="34" charset="0"/>
            </a:rPr>
            <a:t>Расширенная маршрутизация</a:t>
          </a:r>
        </a:p>
      </dgm:t>
    </dgm:pt>
    <dgm:pt modelId="{17EB5092-4EC0-4A7E-965C-6FA4EF015A54}" cxnId="{A9370FC1-490C-4425-8369-94D46A8F6B08}" type="parTrans">
      <dgm:prSet/>
      <dgm:spPr/>
      <dgm:t>
        <a:bodyPr/>
        <a:lstStyle/>
        <a:p>
          <a:endParaRPr lang="ru-RU"/>
        </a:p>
      </dgm:t>
    </dgm:pt>
    <dgm:pt modelId="{E3E76DB2-804C-4409-A662-6790C9D0D7AE}" cxnId="{A9370FC1-490C-4425-8369-94D46A8F6B08}" type="sibTrans">
      <dgm:prSet/>
      <dgm:spPr/>
      <dgm:t>
        <a:bodyPr/>
        <a:lstStyle/>
        <a:p>
          <a:endParaRPr lang="ru-RU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8" custScaleX="130377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8" custScaleX="135244" custRadScaleRad="97040" custRadScaleInc="18672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8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8" custScaleX="123043" custRadScaleRad="100610" custRadScaleInc="-22880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8" custScaleX="152440">
        <dgm:presLayoutVars>
          <dgm:bulletEnabled val="1"/>
        </dgm:presLayoutVars>
      </dgm:prSet>
      <dgm:spPr/>
    </dgm:pt>
    <dgm:pt modelId="{49E88A6E-67CF-4372-B56D-5B5E5D4A9B2F}" type="pres">
      <dgm:prSet presAssocID="{09E16639-3206-46E9-B61E-D08A0F30A7C5}" presName="nodeFollowingNodes" presStyleLbl="node1" presStyleIdx="5" presStyleCnt="8" custScaleX="186457" custScaleY="133701" custRadScaleRad="100208" custRadScaleInc="27334">
        <dgm:presLayoutVars>
          <dgm:bulletEnabled val="1"/>
        </dgm:presLayoutVars>
      </dgm:prSet>
      <dgm:spPr/>
    </dgm:pt>
    <dgm:pt modelId="{A326019F-B7DA-4792-BEFA-851078130573}" type="pres">
      <dgm:prSet presAssocID="{41127650-156C-42D6-8C45-E6C73C6DB13E}" presName="nodeFollowingNodes" presStyleLbl="node1" presStyleIdx="6" presStyleCnt="8" custScaleX="164979" custRadScaleRad="96623" custRadScaleInc="3620">
        <dgm:presLayoutVars>
          <dgm:bulletEnabled val="1"/>
        </dgm:presLayoutVars>
      </dgm:prSet>
      <dgm:spPr/>
    </dgm:pt>
    <dgm:pt modelId="{7F649C85-D381-4AF5-B73D-C80C39AFF816}" type="pres">
      <dgm:prSet presAssocID="{963C3C63-4C93-47C2-A252-C05517CBBF44}" presName="nodeFollowingNodes" presStyleLbl="node1" presStyleIdx="7" presStyleCnt="8" custScaleX="161329" custRadScaleRad="98871" custRadScaleInc="-27241">
        <dgm:presLayoutVars>
          <dgm:bulletEnabled val="1"/>
        </dgm:presLayoutVars>
      </dgm:prSet>
      <dgm:spPr/>
    </dgm:pt>
  </dgm:ptLst>
  <dgm:cxnLst>
    <dgm:cxn modelId="{46912B11-E41A-4A6E-BC6A-A6FA50A12A98}" srcId="{01C62DA5-2A2F-436D-961C-27F71082B80A}" destId="{09E16639-3206-46E9-B61E-D08A0F30A7C5}" srcOrd="5" destOrd="0" parTransId="{3108A112-7AE1-4071-B479-E8AF97C10CB9}" sibTransId="{EEB309D7-3109-4FCC-A7EA-9B5541179A2B}"/>
    <dgm:cxn modelId="{407FAD33-8B3E-4E50-A11C-17EE23A04B20}" type="presOf" srcId="{963C3C63-4C93-47C2-A252-C05517CBBF44}" destId="{7F649C85-D381-4AF5-B73D-C80C39AFF816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747DA39A-4CA9-4D49-BC02-CF3C3B9A35FB}" type="presOf" srcId="{09E16639-3206-46E9-B61E-D08A0F30A7C5}" destId="{49E88A6E-67CF-4372-B56D-5B5E5D4A9B2F}" srcOrd="0" destOrd="0" presId="urn:microsoft.com/office/officeart/2005/8/layout/cycle3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872A62B0-F33F-4CDC-A5A7-1E8A09F8B116}" srcId="{01C62DA5-2A2F-436D-961C-27F71082B80A}" destId="{963C3C63-4C93-47C2-A252-C05517CBBF44}" srcOrd="7" destOrd="0" parTransId="{022B661E-784E-48EB-A4B2-931A21D8E795}" sibTransId="{09790A40-29C0-4FE8-BF26-3D65AF610A0B}"/>
    <dgm:cxn modelId="{A9370FC1-490C-4425-8369-94D46A8F6B08}" srcId="{01C62DA5-2A2F-436D-961C-27F71082B80A}" destId="{41127650-156C-42D6-8C45-E6C73C6DB13E}" srcOrd="6" destOrd="0" parTransId="{17EB5092-4EC0-4A7E-965C-6FA4EF015A54}" sibTransId="{E3E76DB2-804C-4409-A662-6790C9D0D7AE}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E81724EF-D0E8-4A6B-9F01-ABEE0F893C17}" type="presOf" srcId="{41127650-156C-42D6-8C45-E6C73C6DB13E}" destId="{A326019F-B7DA-4792-BEFA-851078130573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  <dgm:cxn modelId="{730197B8-6BFB-44A5-BB19-DC622C8D577F}" type="presParOf" srcId="{6D9F3CEF-83BD-4749-A741-36ED36AAC48C}" destId="{49E88A6E-67CF-4372-B56D-5B5E5D4A9B2F}" srcOrd="6" destOrd="0" presId="urn:microsoft.com/office/officeart/2005/8/layout/cycle3"/>
    <dgm:cxn modelId="{24C4B9EE-26B4-46C8-8599-339907E04DBC}" type="presParOf" srcId="{6D9F3CEF-83BD-4749-A741-36ED36AAC48C}" destId="{A326019F-B7DA-4792-BEFA-851078130573}" srcOrd="7" destOrd="0" presId="urn:microsoft.com/office/officeart/2005/8/layout/cycle3"/>
    <dgm:cxn modelId="{0DC927AA-3F28-4041-8CD9-292ADF5409A1}" type="presParOf" srcId="{6D9F3CEF-83BD-4749-A741-36ED36AAC48C}" destId="{7F649C85-D381-4AF5-B73D-C80C39AFF81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E8892-0CAB-4406-A2B5-66276DE2D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05B23-D571-4ADF-9ADB-0AC409C5492D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Достоверность – не достоверность</a:t>
          </a:r>
        </a:p>
      </dgm:t>
    </dgm:pt>
    <dgm:pt modelId="{6E7C4298-8DE5-430F-A6CD-60E73AA69A82}" cxnId="{4BB39917-F07C-45B9-8C12-9F3111AD4157}" type="parTrans">
      <dgm:prSet/>
      <dgm:spPr/>
      <dgm:t>
        <a:bodyPr/>
        <a:lstStyle/>
        <a:p>
          <a:endParaRPr lang="ru-RU"/>
        </a:p>
      </dgm:t>
    </dgm:pt>
    <dgm:pt modelId="{398FFADD-DD87-4AB4-BFBA-865DFAC43ED8}" cxnId="{4BB39917-F07C-45B9-8C12-9F3111AD4157}" type="sibTrans">
      <dgm:prSet/>
      <dgm:spPr/>
      <dgm:t>
        <a:bodyPr/>
        <a:lstStyle/>
        <a:p>
          <a:endParaRPr lang="ru-RU"/>
        </a:p>
      </dgm:t>
    </dgm:pt>
    <dgm:pt modelId="{80F2F022-550B-47AA-907B-55E9E358B5B7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Полнота</a:t>
          </a:r>
        </a:p>
      </dgm:t>
    </dgm:pt>
    <dgm:pt modelId="{BD9173E5-A433-486A-9B25-14C51D293B07}" cxnId="{FF37A871-DA7D-4DE7-B058-950165003849}" type="parTrans">
      <dgm:prSet/>
      <dgm:spPr/>
      <dgm:t>
        <a:bodyPr/>
        <a:lstStyle/>
        <a:p>
          <a:endParaRPr lang="ru-RU"/>
        </a:p>
      </dgm:t>
    </dgm:pt>
    <dgm:pt modelId="{44C36521-4B62-4972-BDCE-60E767179842}" cxnId="{FF37A871-DA7D-4DE7-B058-950165003849}" type="sibTrans">
      <dgm:prSet/>
      <dgm:spPr/>
      <dgm:t>
        <a:bodyPr/>
        <a:lstStyle/>
        <a:p>
          <a:endParaRPr lang="ru-RU"/>
        </a:p>
      </dgm:t>
    </dgm:pt>
    <dgm:pt modelId="{591745E6-95B2-4C6B-960F-99FC430A8565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Объективность - предвзятость</a:t>
          </a:r>
        </a:p>
      </dgm:t>
    </dgm:pt>
    <dgm:pt modelId="{15D12937-B3E4-40CB-A0E0-8592B9BC6819}" cxnId="{31860587-0D4F-413D-B7FC-C23B120210B5}" type="parTrans">
      <dgm:prSet/>
      <dgm:spPr/>
      <dgm:t>
        <a:bodyPr/>
        <a:lstStyle/>
        <a:p>
          <a:endParaRPr lang="ru-RU"/>
        </a:p>
      </dgm:t>
    </dgm:pt>
    <dgm:pt modelId="{9C0DC749-0D47-4206-9EFD-C3C0FC441BB1}" cxnId="{31860587-0D4F-413D-B7FC-C23B120210B5}" type="sibTrans">
      <dgm:prSet/>
      <dgm:spPr/>
      <dgm:t>
        <a:bodyPr/>
        <a:lstStyle/>
        <a:p>
          <a:endParaRPr lang="ru-RU"/>
        </a:p>
      </dgm:t>
    </dgm:pt>
    <dgm:pt modelId="{B877CB2F-8B5A-4611-9380-F7816A526105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Полезность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1F93F-DC23-4E97-BE44-2C30D659D63C}" cxnId="{DE313417-3038-4341-9ABE-375F2DDCD1F3}" type="parTrans">
      <dgm:prSet/>
      <dgm:spPr/>
      <dgm:t>
        <a:bodyPr/>
        <a:lstStyle/>
        <a:p>
          <a:endParaRPr lang="ru-RU"/>
        </a:p>
      </dgm:t>
    </dgm:pt>
    <dgm:pt modelId="{35F41EAD-C78A-4012-A483-9CC8C3E232B2}" cxnId="{DE313417-3038-4341-9ABE-375F2DDCD1F3}" type="sibTrans">
      <dgm:prSet/>
      <dgm:spPr/>
      <dgm:t>
        <a:bodyPr/>
        <a:lstStyle/>
        <a:p>
          <a:endParaRPr lang="ru-RU"/>
        </a:p>
      </dgm:t>
    </dgm:pt>
    <dgm:pt modelId="{54E7DA9B-542F-4525-A583-92E5894AE8B1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Актуальность </a:t>
          </a:r>
        </a:p>
      </dgm:t>
    </dgm:pt>
    <dgm:pt modelId="{48892CA4-0A29-4CBE-BFF6-98B6C61A66A3}" cxnId="{B12E32C1-130C-45CD-9C4C-9DEBD42581C0}" type="parTrans">
      <dgm:prSet/>
      <dgm:spPr/>
      <dgm:t>
        <a:bodyPr/>
        <a:lstStyle/>
        <a:p>
          <a:endParaRPr lang="ru-RU"/>
        </a:p>
      </dgm:t>
    </dgm:pt>
    <dgm:pt modelId="{63CA955B-9BF7-4563-B006-156FD0D7DCDE}" cxnId="{B12E32C1-130C-45CD-9C4C-9DEBD42581C0}" type="sibTrans">
      <dgm:prSet/>
      <dgm:spPr/>
      <dgm:t>
        <a:bodyPr/>
        <a:lstStyle/>
        <a:p>
          <a:endParaRPr lang="ru-RU"/>
        </a:p>
      </dgm:t>
    </dgm:pt>
    <dgm:pt modelId="{27996764-3F27-4663-93B1-E1ADD2A14C2B}" type="pres">
      <dgm:prSet presAssocID="{B50E8892-0CAB-4406-A2B5-66276DE2D19B}" presName="linear" presStyleCnt="0">
        <dgm:presLayoutVars>
          <dgm:dir/>
          <dgm:animLvl val="lvl"/>
          <dgm:resizeHandles val="exact"/>
        </dgm:presLayoutVars>
      </dgm:prSet>
      <dgm:spPr/>
    </dgm:pt>
    <dgm:pt modelId="{51B93F5A-DE42-4AB2-AB69-2E38D9792EE7}" type="pres">
      <dgm:prSet presAssocID="{09E05B23-D571-4ADF-9ADB-0AC409C5492D}" presName="parentLin" presStyleCnt="0"/>
      <dgm:spPr/>
    </dgm:pt>
    <dgm:pt modelId="{7B265767-1A00-4767-B06F-8AC803B29AF8}" type="pres">
      <dgm:prSet presAssocID="{09E05B23-D571-4ADF-9ADB-0AC409C5492D}" presName="parentLeftMargin" presStyleLbl="node1" presStyleIdx="0" presStyleCnt="5"/>
      <dgm:spPr/>
    </dgm:pt>
    <dgm:pt modelId="{3BA3D76A-14A5-4B0F-BE07-0472D681A51A}" type="pres">
      <dgm:prSet presAssocID="{09E05B23-D571-4ADF-9ADB-0AC409C5492D}" presName="parentText" presStyleLbl="node1" presStyleIdx="0" presStyleCnt="5" custScaleX="113334">
        <dgm:presLayoutVars>
          <dgm:chMax val="0"/>
          <dgm:bulletEnabled val="1"/>
        </dgm:presLayoutVars>
      </dgm:prSet>
      <dgm:spPr/>
    </dgm:pt>
    <dgm:pt modelId="{39D2A934-09D3-436A-A96C-99AEBA2512C2}" type="pres">
      <dgm:prSet presAssocID="{09E05B23-D571-4ADF-9ADB-0AC409C5492D}" presName="negativeSpace" presStyleCnt="0"/>
      <dgm:spPr/>
    </dgm:pt>
    <dgm:pt modelId="{24BC3A10-8CCF-4B3C-8714-A710044808FC}" type="pres">
      <dgm:prSet presAssocID="{09E05B23-D571-4ADF-9ADB-0AC409C5492D}" presName="childText" presStyleLbl="conFgAcc1" presStyleIdx="0" presStyleCnt="5">
        <dgm:presLayoutVars>
          <dgm:bulletEnabled val="1"/>
        </dgm:presLayoutVars>
      </dgm:prSet>
      <dgm:spPr/>
    </dgm:pt>
    <dgm:pt modelId="{355774DA-3CFD-485F-B2E3-7A376D7E4106}" type="pres">
      <dgm:prSet presAssocID="{398FFADD-DD87-4AB4-BFBA-865DFAC43ED8}" presName="spaceBetweenRectangles" presStyleCnt="0"/>
      <dgm:spPr/>
    </dgm:pt>
    <dgm:pt modelId="{A0A42216-1965-4376-AB4F-4B34B74AB96E}" type="pres">
      <dgm:prSet presAssocID="{80F2F022-550B-47AA-907B-55E9E358B5B7}" presName="parentLin" presStyleCnt="0"/>
      <dgm:spPr/>
    </dgm:pt>
    <dgm:pt modelId="{4F0C4E45-D86D-4227-AC80-91DA5535FC88}" type="pres">
      <dgm:prSet presAssocID="{80F2F022-550B-47AA-907B-55E9E358B5B7}" presName="parentLeftMargin" presStyleLbl="node1" presStyleIdx="0" presStyleCnt="5"/>
      <dgm:spPr/>
    </dgm:pt>
    <dgm:pt modelId="{7A64648F-D72A-4022-A5CD-4BBAE6C7244E}" type="pres">
      <dgm:prSet presAssocID="{80F2F022-550B-47AA-907B-55E9E358B5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39C837-0EA5-4638-AF47-6E07F2417634}" type="pres">
      <dgm:prSet presAssocID="{80F2F022-550B-47AA-907B-55E9E358B5B7}" presName="negativeSpace" presStyleCnt="0"/>
      <dgm:spPr/>
    </dgm:pt>
    <dgm:pt modelId="{8A2F05B4-2E78-4B7C-9454-612F60C03CCF}" type="pres">
      <dgm:prSet presAssocID="{80F2F022-550B-47AA-907B-55E9E358B5B7}" presName="childText" presStyleLbl="conFgAcc1" presStyleIdx="1" presStyleCnt="5">
        <dgm:presLayoutVars>
          <dgm:bulletEnabled val="1"/>
        </dgm:presLayoutVars>
      </dgm:prSet>
      <dgm:spPr/>
    </dgm:pt>
    <dgm:pt modelId="{2D0DF3E2-F261-4918-81CA-560A10C95DCA}" type="pres">
      <dgm:prSet presAssocID="{44C36521-4B62-4972-BDCE-60E767179842}" presName="spaceBetweenRectangles" presStyleCnt="0"/>
      <dgm:spPr/>
    </dgm:pt>
    <dgm:pt modelId="{5225ACA7-3B73-45A9-B1F4-CD2D86698D9B}" type="pres">
      <dgm:prSet presAssocID="{591745E6-95B2-4C6B-960F-99FC430A8565}" presName="parentLin" presStyleCnt="0"/>
      <dgm:spPr/>
    </dgm:pt>
    <dgm:pt modelId="{7921D19C-2A65-46B5-93F5-CF908F1BD686}" type="pres">
      <dgm:prSet presAssocID="{591745E6-95B2-4C6B-960F-99FC430A8565}" presName="parentLeftMargin" presStyleLbl="node1" presStyleIdx="1" presStyleCnt="5"/>
      <dgm:spPr/>
    </dgm:pt>
    <dgm:pt modelId="{4A7EA9C6-6F17-44D2-A1C6-46F583518EAA}" type="pres">
      <dgm:prSet presAssocID="{591745E6-95B2-4C6B-960F-99FC430A85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6D3040-3284-458E-A7DA-AAA5233B7559}" type="pres">
      <dgm:prSet presAssocID="{591745E6-95B2-4C6B-960F-99FC430A8565}" presName="negativeSpace" presStyleCnt="0"/>
      <dgm:spPr/>
    </dgm:pt>
    <dgm:pt modelId="{2D4EEBB0-BB8A-465D-980C-6D1FA0BEBB2D}" type="pres">
      <dgm:prSet presAssocID="{591745E6-95B2-4C6B-960F-99FC430A8565}" presName="childText" presStyleLbl="conFgAcc1" presStyleIdx="2" presStyleCnt="5">
        <dgm:presLayoutVars>
          <dgm:bulletEnabled val="1"/>
        </dgm:presLayoutVars>
      </dgm:prSet>
      <dgm:spPr/>
    </dgm:pt>
    <dgm:pt modelId="{7621D5DE-462F-46DA-8571-0DDABB29DE8E}" type="pres">
      <dgm:prSet presAssocID="{9C0DC749-0D47-4206-9EFD-C3C0FC441BB1}" presName="spaceBetweenRectangles" presStyleCnt="0"/>
      <dgm:spPr/>
    </dgm:pt>
    <dgm:pt modelId="{51A58B70-03F2-481B-9B08-D1FA33F94BE1}" type="pres">
      <dgm:prSet presAssocID="{54E7DA9B-542F-4525-A583-92E5894AE8B1}" presName="parentLin" presStyleCnt="0"/>
      <dgm:spPr/>
    </dgm:pt>
    <dgm:pt modelId="{9AD299B9-5210-4EA7-890D-81F2C2747DD7}" type="pres">
      <dgm:prSet presAssocID="{54E7DA9B-542F-4525-A583-92E5894AE8B1}" presName="parentLeftMargin" presStyleLbl="node1" presStyleIdx="2" presStyleCnt="5"/>
      <dgm:spPr/>
    </dgm:pt>
    <dgm:pt modelId="{F6B98E8F-E752-4081-9FA0-827C6A6E1FAC}" type="pres">
      <dgm:prSet presAssocID="{54E7DA9B-542F-4525-A583-92E5894AE8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6182AE-E6F8-41A6-9A01-843D33079AD4}" type="pres">
      <dgm:prSet presAssocID="{54E7DA9B-542F-4525-A583-92E5894AE8B1}" presName="negativeSpace" presStyleCnt="0"/>
      <dgm:spPr/>
    </dgm:pt>
    <dgm:pt modelId="{22D580C3-9D08-43D0-B714-420EEA7EFACF}" type="pres">
      <dgm:prSet presAssocID="{54E7DA9B-542F-4525-A583-92E5894AE8B1}" presName="childText" presStyleLbl="conFgAcc1" presStyleIdx="3" presStyleCnt="5">
        <dgm:presLayoutVars>
          <dgm:bulletEnabled val="1"/>
        </dgm:presLayoutVars>
      </dgm:prSet>
      <dgm:spPr/>
    </dgm:pt>
    <dgm:pt modelId="{80B23FB1-7808-44CB-A3CE-4CBC2CBE6FB1}" type="pres">
      <dgm:prSet presAssocID="{63CA955B-9BF7-4563-B006-156FD0D7DCDE}" presName="spaceBetweenRectangles" presStyleCnt="0"/>
      <dgm:spPr/>
    </dgm:pt>
    <dgm:pt modelId="{54DF3B7D-1D91-4884-97B3-6C844EEC0BC3}" type="pres">
      <dgm:prSet presAssocID="{B877CB2F-8B5A-4611-9380-F7816A526105}" presName="parentLin" presStyleCnt="0"/>
      <dgm:spPr/>
    </dgm:pt>
    <dgm:pt modelId="{84C24576-F16A-43D9-884E-03ED40990AEF}" type="pres">
      <dgm:prSet presAssocID="{B877CB2F-8B5A-4611-9380-F7816A526105}" presName="parentLeftMargin" presStyleLbl="node1" presStyleIdx="3" presStyleCnt="5"/>
      <dgm:spPr/>
    </dgm:pt>
    <dgm:pt modelId="{9D2A6ADB-C9AB-42A2-A17B-776B19EEFC23}" type="pres">
      <dgm:prSet presAssocID="{B877CB2F-8B5A-4611-9380-F7816A52610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D79534C-34C1-4D7E-A7CE-600B7F4B5A77}" type="pres">
      <dgm:prSet presAssocID="{B877CB2F-8B5A-4611-9380-F7816A526105}" presName="negativeSpace" presStyleCnt="0"/>
      <dgm:spPr/>
    </dgm:pt>
    <dgm:pt modelId="{4AAD611C-2887-4ADE-AEDF-A83AE7F87B8F}" type="pres">
      <dgm:prSet presAssocID="{B877CB2F-8B5A-4611-9380-F7816A5261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A66E03-BEB9-4295-A296-77AA012B3EDB}" type="presOf" srcId="{B877CB2F-8B5A-4611-9380-F7816A526105}" destId="{84C24576-F16A-43D9-884E-03ED40990AEF}" srcOrd="0" destOrd="0" presId="urn:microsoft.com/office/officeart/2005/8/layout/list1"/>
    <dgm:cxn modelId="{DE313417-3038-4341-9ABE-375F2DDCD1F3}" srcId="{B50E8892-0CAB-4406-A2B5-66276DE2D19B}" destId="{B877CB2F-8B5A-4611-9380-F7816A526105}" srcOrd="4" destOrd="0" parTransId="{0C71F93F-DC23-4E97-BE44-2C30D659D63C}" sibTransId="{35F41EAD-C78A-4012-A483-9CC8C3E232B2}"/>
    <dgm:cxn modelId="{4BB39917-F07C-45B9-8C12-9F3111AD4157}" srcId="{B50E8892-0CAB-4406-A2B5-66276DE2D19B}" destId="{09E05B23-D571-4ADF-9ADB-0AC409C5492D}" srcOrd="0" destOrd="0" parTransId="{6E7C4298-8DE5-430F-A6CD-60E73AA69A82}" sibTransId="{398FFADD-DD87-4AB4-BFBA-865DFAC43ED8}"/>
    <dgm:cxn modelId="{F775BC1F-85CF-41A3-8C92-42B3FA23C5FA}" type="presOf" srcId="{54E7DA9B-542F-4525-A583-92E5894AE8B1}" destId="{F6B98E8F-E752-4081-9FA0-827C6A6E1FAC}" srcOrd="1" destOrd="0" presId="urn:microsoft.com/office/officeart/2005/8/layout/list1"/>
    <dgm:cxn modelId="{A2957822-36FB-497F-8D4B-F7E41424A226}" type="presOf" srcId="{54E7DA9B-542F-4525-A583-92E5894AE8B1}" destId="{9AD299B9-5210-4EA7-890D-81F2C2747DD7}" srcOrd="0" destOrd="0" presId="urn:microsoft.com/office/officeart/2005/8/layout/list1"/>
    <dgm:cxn modelId="{FF37A871-DA7D-4DE7-B058-950165003849}" srcId="{B50E8892-0CAB-4406-A2B5-66276DE2D19B}" destId="{80F2F022-550B-47AA-907B-55E9E358B5B7}" srcOrd="1" destOrd="0" parTransId="{BD9173E5-A433-486A-9B25-14C51D293B07}" sibTransId="{44C36521-4B62-4972-BDCE-60E767179842}"/>
    <dgm:cxn modelId="{BD4D6374-1D47-4A2F-B664-E013540B5EFD}" type="presOf" srcId="{09E05B23-D571-4ADF-9ADB-0AC409C5492D}" destId="{3BA3D76A-14A5-4B0F-BE07-0472D681A51A}" srcOrd="1" destOrd="0" presId="urn:microsoft.com/office/officeart/2005/8/layout/list1"/>
    <dgm:cxn modelId="{AE08A975-5593-4A8F-B66E-881A03736FC9}" type="presOf" srcId="{80F2F022-550B-47AA-907B-55E9E358B5B7}" destId="{4F0C4E45-D86D-4227-AC80-91DA5535FC88}" srcOrd="0" destOrd="0" presId="urn:microsoft.com/office/officeart/2005/8/layout/list1"/>
    <dgm:cxn modelId="{86055B59-95E6-404C-8DA3-26B11E0B8289}" type="presOf" srcId="{591745E6-95B2-4C6B-960F-99FC430A8565}" destId="{4A7EA9C6-6F17-44D2-A1C6-46F583518EAA}" srcOrd="1" destOrd="0" presId="urn:microsoft.com/office/officeart/2005/8/layout/list1"/>
    <dgm:cxn modelId="{31860587-0D4F-413D-B7FC-C23B120210B5}" srcId="{B50E8892-0CAB-4406-A2B5-66276DE2D19B}" destId="{591745E6-95B2-4C6B-960F-99FC430A8565}" srcOrd="2" destOrd="0" parTransId="{15D12937-B3E4-40CB-A0E0-8592B9BC6819}" sibTransId="{9C0DC749-0D47-4206-9EFD-C3C0FC441BB1}"/>
    <dgm:cxn modelId="{745EF28B-2A59-48D1-9C29-BEC4730C38B8}" type="presOf" srcId="{B877CB2F-8B5A-4611-9380-F7816A526105}" destId="{9D2A6ADB-C9AB-42A2-A17B-776B19EEFC23}" srcOrd="1" destOrd="0" presId="urn:microsoft.com/office/officeart/2005/8/layout/list1"/>
    <dgm:cxn modelId="{B12E32C1-130C-45CD-9C4C-9DEBD42581C0}" srcId="{B50E8892-0CAB-4406-A2B5-66276DE2D19B}" destId="{54E7DA9B-542F-4525-A583-92E5894AE8B1}" srcOrd="3" destOrd="0" parTransId="{48892CA4-0A29-4CBE-BFF6-98B6C61A66A3}" sibTransId="{63CA955B-9BF7-4563-B006-156FD0D7DCDE}"/>
    <dgm:cxn modelId="{4168C2D5-8AB7-45BD-9EA8-3A43D924A4B9}" type="presOf" srcId="{591745E6-95B2-4C6B-960F-99FC430A8565}" destId="{7921D19C-2A65-46B5-93F5-CF908F1BD686}" srcOrd="0" destOrd="0" presId="urn:microsoft.com/office/officeart/2005/8/layout/list1"/>
    <dgm:cxn modelId="{6CC789D9-8491-41D4-A1D8-2B335D28F83E}" type="presOf" srcId="{80F2F022-550B-47AA-907B-55E9E358B5B7}" destId="{7A64648F-D72A-4022-A5CD-4BBAE6C7244E}" srcOrd="1" destOrd="0" presId="urn:microsoft.com/office/officeart/2005/8/layout/list1"/>
    <dgm:cxn modelId="{638028F0-7B52-42EC-B4EA-D0A3343D0367}" type="presOf" srcId="{B50E8892-0CAB-4406-A2B5-66276DE2D19B}" destId="{27996764-3F27-4663-93B1-E1ADD2A14C2B}" srcOrd="0" destOrd="0" presId="urn:microsoft.com/office/officeart/2005/8/layout/list1"/>
    <dgm:cxn modelId="{80BC85FF-5914-4007-ABA8-059BD34A5991}" type="presOf" srcId="{09E05B23-D571-4ADF-9ADB-0AC409C5492D}" destId="{7B265767-1A00-4767-B06F-8AC803B29AF8}" srcOrd="0" destOrd="0" presId="urn:microsoft.com/office/officeart/2005/8/layout/list1"/>
    <dgm:cxn modelId="{4A02659C-4AE3-4C40-98FA-EA9418E5BF74}" type="presParOf" srcId="{27996764-3F27-4663-93B1-E1ADD2A14C2B}" destId="{51B93F5A-DE42-4AB2-AB69-2E38D9792EE7}" srcOrd="0" destOrd="0" presId="urn:microsoft.com/office/officeart/2005/8/layout/list1"/>
    <dgm:cxn modelId="{F6CC1605-416F-41E7-9134-F26FA28F17C4}" type="presParOf" srcId="{51B93F5A-DE42-4AB2-AB69-2E38D9792EE7}" destId="{7B265767-1A00-4767-B06F-8AC803B29AF8}" srcOrd="0" destOrd="0" presId="urn:microsoft.com/office/officeart/2005/8/layout/list1"/>
    <dgm:cxn modelId="{EFD0C1F8-25D3-4016-B090-30DCC29EE0E5}" type="presParOf" srcId="{51B93F5A-DE42-4AB2-AB69-2E38D9792EE7}" destId="{3BA3D76A-14A5-4B0F-BE07-0472D681A51A}" srcOrd="1" destOrd="0" presId="urn:microsoft.com/office/officeart/2005/8/layout/list1"/>
    <dgm:cxn modelId="{00D76A03-DC8E-474E-8995-6FBD4B8AE7A8}" type="presParOf" srcId="{27996764-3F27-4663-93B1-E1ADD2A14C2B}" destId="{39D2A934-09D3-436A-A96C-99AEBA2512C2}" srcOrd="1" destOrd="0" presId="urn:microsoft.com/office/officeart/2005/8/layout/list1"/>
    <dgm:cxn modelId="{35216302-EFA3-4483-BE09-1D2F1673C9AD}" type="presParOf" srcId="{27996764-3F27-4663-93B1-E1ADD2A14C2B}" destId="{24BC3A10-8CCF-4B3C-8714-A710044808FC}" srcOrd="2" destOrd="0" presId="urn:microsoft.com/office/officeart/2005/8/layout/list1"/>
    <dgm:cxn modelId="{E318BCD9-FC1D-42AC-8BE3-521BA16A2D57}" type="presParOf" srcId="{27996764-3F27-4663-93B1-E1ADD2A14C2B}" destId="{355774DA-3CFD-485F-B2E3-7A376D7E4106}" srcOrd="3" destOrd="0" presId="urn:microsoft.com/office/officeart/2005/8/layout/list1"/>
    <dgm:cxn modelId="{1B2E825F-B9A7-4F9C-8F90-AD49C23BE22D}" type="presParOf" srcId="{27996764-3F27-4663-93B1-E1ADD2A14C2B}" destId="{A0A42216-1965-4376-AB4F-4B34B74AB96E}" srcOrd="4" destOrd="0" presId="urn:microsoft.com/office/officeart/2005/8/layout/list1"/>
    <dgm:cxn modelId="{C3C112A8-D34C-4E39-A24A-81D79FE32E97}" type="presParOf" srcId="{A0A42216-1965-4376-AB4F-4B34B74AB96E}" destId="{4F0C4E45-D86D-4227-AC80-91DA5535FC88}" srcOrd="0" destOrd="0" presId="urn:microsoft.com/office/officeart/2005/8/layout/list1"/>
    <dgm:cxn modelId="{FB2CA701-A584-45DA-9ACB-5C0BDCE7FF4E}" type="presParOf" srcId="{A0A42216-1965-4376-AB4F-4B34B74AB96E}" destId="{7A64648F-D72A-4022-A5CD-4BBAE6C7244E}" srcOrd="1" destOrd="0" presId="urn:microsoft.com/office/officeart/2005/8/layout/list1"/>
    <dgm:cxn modelId="{EE973660-8458-4DA9-8F51-127AC924D685}" type="presParOf" srcId="{27996764-3F27-4663-93B1-E1ADD2A14C2B}" destId="{5039C837-0EA5-4638-AF47-6E07F2417634}" srcOrd="5" destOrd="0" presId="urn:microsoft.com/office/officeart/2005/8/layout/list1"/>
    <dgm:cxn modelId="{23A97D86-DA55-455E-9144-021193F09B59}" type="presParOf" srcId="{27996764-3F27-4663-93B1-E1ADD2A14C2B}" destId="{8A2F05B4-2E78-4B7C-9454-612F60C03CCF}" srcOrd="6" destOrd="0" presId="urn:microsoft.com/office/officeart/2005/8/layout/list1"/>
    <dgm:cxn modelId="{CE9953A6-AE1B-43CB-866E-BD18BCDF134D}" type="presParOf" srcId="{27996764-3F27-4663-93B1-E1ADD2A14C2B}" destId="{2D0DF3E2-F261-4918-81CA-560A10C95DCA}" srcOrd="7" destOrd="0" presId="urn:microsoft.com/office/officeart/2005/8/layout/list1"/>
    <dgm:cxn modelId="{EB3ACB04-FB6B-4C6D-ACA3-3B9FF76E89D5}" type="presParOf" srcId="{27996764-3F27-4663-93B1-E1ADD2A14C2B}" destId="{5225ACA7-3B73-45A9-B1F4-CD2D86698D9B}" srcOrd="8" destOrd="0" presId="urn:microsoft.com/office/officeart/2005/8/layout/list1"/>
    <dgm:cxn modelId="{A89AF9C7-C82E-4171-BAA0-21C46F250493}" type="presParOf" srcId="{5225ACA7-3B73-45A9-B1F4-CD2D86698D9B}" destId="{7921D19C-2A65-46B5-93F5-CF908F1BD686}" srcOrd="0" destOrd="0" presId="urn:microsoft.com/office/officeart/2005/8/layout/list1"/>
    <dgm:cxn modelId="{51104298-8C29-4710-96F9-D9E114226517}" type="presParOf" srcId="{5225ACA7-3B73-45A9-B1F4-CD2D86698D9B}" destId="{4A7EA9C6-6F17-44D2-A1C6-46F583518EAA}" srcOrd="1" destOrd="0" presId="urn:microsoft.com/office/officeart/2005/8/layout/list1"/>
    <dgm:cxn modelId="{54110F8F-1847-4A19-9402-9F74D84B9C07}" type="presParOf" srcId="{27996764-3F27-4663-93B1-E1ADD2A14C2B}" destId="{836D3040-3284-458E-A7DA-AAA5233B7559}" srcOrd="9" destOrd="0" presId="urn:microsoft.com/office/officeart/2005/8/layout/list1"/>
    <dgm:cxn modelId="{62680F6C-3F82-4C7E-95B0-8636B93C0E28}" type="presParOf" srcId="{27996764-3F27-4663-93B1-E1ADD2A14C2B}" destId="{2D4EEBB0-BB8A-465D-980C-6D1FA0BEBB2D}" srcOrd="10" destOrd="0" presId="urn:microsoft.com/office/officeart/2005/8/layout/list1"/>
    <dgm:cxn modelId="{36FAC403-11B6-4133-9D0A-00FEF9D51036}" type="presParOf" srcId="{27996764-3F27-4663-93B1-E1ADD2A14C2B}" destId="{7621D5DE-462F-46DA-8571-0DDABB29DE8E}" srcOrd="11" destOrd="0" presId="urn:microsoft.com/office/officeart/2005/8/layout/list1"/>
    <dgm:cxn modelId="{219A99D3-04ED-45D7-9ABC-68C0BDF5210D}" type="presParOf" srcId="{27996764-3F27-4663-93B1-E1ADD2A14C2B}" destId="{51A58B70-03F2-481B-9B08-D1FA33F94BE1}" srcOrd="12" destOrd="0" presId="urn:microsoft.com/office/officeart/2005/8/layout/list1"/>
    <dgm:cxn modelId="{2FDF5619-E38E-46EA-93A1-39F391F7919D}" type="presParOf" srcId="{51A58B70-03F2-481B-9B08-D1FA33F94BE1}" destId="{9AD299B9-5210-4EA7-890D-81F2C2747DD7}" srcOrd="0" destOrd="0" presId="urn:microsoft.com/office/officeart/2005/8/layout/list1"/>
    <dgm:cxn modelId="{04E881FB-BD78-4E51-AFC4-021A78AC06AF}" type="presParOf" srcId="{51A58B70-03F2-481B-9B08-D1FA33F94BE1}" destId="{F6B98E8F-E752-4081-9FA0-827C6A6E1FAC}" srcOrd="1" destOrd="0" presId="urn:microsoft.com/office/officeart/2005/8/layout/list1"/>
    <dgm:cxn modelId="{780A6659-CCC8-48F0-82C5-500415F23854}" type="presParOf" srcId="{27996764-3F27-4663-93B1-E1ADD2A14C2B}" destId="{3B6182AE-E6F8-41A6-9A01-843D33079AD4}" srcOrd="13" destOrd="0" presId="urn:microsoft.com/office/officeart/2005/8/layout/list1"/>
    <dgm:cxn modelId="{17F9F845-3E15-4B7E-808B-987D7E832294}" type="presParOf" srcId="{27996764-3F27-4663-93B1-E1ADD2A14C2B}" destId="{22D580C3-9D08-43D0-B714-420EEA7EFACF}" srcOrd="14" destOrd="0" presId="urn:microsoft.com/office/officeart/2005/8/layout/list1"/>
    <dgm:cxn modelId="{F9E3BDA0-8777-422F-A819-58A4FBD5A125}" type="presParOf" srcId="{27996764-3F27-4663-93B1-E1ADD2A14C2B}" destId="{80B23FB1-7808-44CB-A3CE-4CBC2CBE6FB1}" srcOrd="15" destOrd="0" presId="urn:microsoft.com/office/officeart/2005/8/layout/list1"/>
    <dgm:cxn modelId="{DE443508-5E3C-477B-B609-38088B088A4F}" type="presParOf" srcId="{27996764-3F27-4663-93B1-E1ADD2A14C2B}" destId="{54DF3B7D-1D91-4884-97B3-6C844EEC0BC3}" srcOrd="16" destOrd="0" presId="urn:microsoft.com/office/officeart/2005/8/layout/list1"/>
    <dgm:cxn modelId="{381506FD-1CCC-4DAC-A080-17A47D7A4F41}" type="presParOf" srcId="{54DF3B7D-1D91-4884-97B3-6C844EEC0BC3}" destId="{84C24576-F16A-43D9-884E-03ED40990AEF}" srcOrd="0" destOrd="0" presId="urn:microsoft.com/office/officeart/2005/8/layout/list1"/>
    <dgm:cxn modelId="{645D8AA8-549E-4C51-A100-203D63D69200}" type="presParOf" srcId="{54DF3B7D-1D91-4884-97B3-6C844EEC0BC3}" destId="{9D2A6ADB-C9AB-42A2-A17B-776B19EEFC23}" srcOrd="1" destOrd="0" presId="urn:microsoft.com/office/officeart/2005/8/layout/list1"/>
    <dgm:cxn modelId="{2C28118F-BE40-4FDF-BD21-F0169A83C0A5}" type="presParOf" srcId="{27996764-3F27-4663-93B1-E1ADD2A14C2B}" destId="{5D79534C-34C1-4D7E-A7CE-600B7F4B5A77}" srcOrd="17" destOrd="0" presId="urn:microsoft.com/office/officeart/2005/8/layout/list1"/>
    <dgm:cxn modelId="{C53A1754-4040-4B80-AAF3-D9CD1678262F}" type="presParOf" srcId="{27996764-3F27-4663-93B1-E1ADD2A14C2B}" destId="{4AAD611C-2887-4ADE-AEDF-A83AE7F87B8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732064" y="-134036"/>
          <a:ext cx="5216267" cy="5216267"/>
        </a:xfrm>
        <a:prstGeom prst="circularArrow">
          <a:avLst>
            <a:gd name="adj1" fmla="val 5544"/>
            <a:gd name="adj2" fmla="val 330680"/>
            <a:gd name="adj3" fmla="val 14276165"/>
            <a:gd name="adj4" fmla="val 170884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391751" y="327"/>
          <a:ext cx="1896892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Контент фильтрация</a:t>
          </a:r>
        </a:p>
      </dsp:txBody>
      <dsp:txXfrm>
        <a:off x="2427263" y="35839"/>
        <a:ext cx="1825868" cy="656440"/>
      </dsp:txXfrm>
    </dsp:sp>
    <dsp:sp modelId="{CB545A5D-75C9-49DB-AD8B-B348DB1A7A4A}">
      <dsp:nvSpPr>
        <dsp:cNvPr id="0" name=""/>
        <dsp:cNvSpPr/>
      </dsp:nvSpPr>
      <dsp:spPr>
        <a:xfrm>
          <a:off x="4068145" y="909757"/>
          <a:ext cx="1967704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Мониторинг активности</a:t>
          </a:r>
        </a:p>
      </dsp:txBody>
      <dsp:txXfrm>
        <a:off x="4103657" y="945269"/>
        <a:ext cx="1896680" cy="656440"/>
      </dsp:txXfrm>
    </dsp:sp>
    <dsp:sp modelId="{7FAAA5A5-C0CF-4BAE-8E75-BF0E96369C22}">
      <dsp:nvSpPr>
        <dsp:cNvPr id="0" name=""/>
        <dsp:cNvSpPr/>
      </dsp:nvSpPr>
      <dsp:spPr>
        <a:xfrm>
          <a:off x="4837154" y="2224748"/>
          <a:ext cx="1454928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Система отчетов</a:t>
          </a:r>
        </a:p>
      </dsp:txBody>
      <dsp:txXfrm>
        <a:off x="4872666" y="2260260"/>
        <a:ext cx="1383904" cy="656440"/>
      </dsp:txXfrm>
    </dsp:sp>
    <dsp:sp modelId="{00D0B52D-2A0F-4D47-83A4-4DDE411B4460}">
      <dsp:nvSpPr>
        <dsp:cNvPr id="0" name=""/>
        <dsp:cNvSpPr/>
      </dsp:nvSpPr>
      <dsp:spPr>
        <a:xfrm>
          <a:off x="4259159" y="3535398"/>
          <a:ext cx="1790188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Мониторинг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соцсетей</a:t>
          </a:r>
          <a:endParaRPr lang="ru-RU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4671" y="3570910"/>
        <a:ext cx="1719164" cy="656440"/>
      </dsp:txXfrm>
    </dsp:sp>
    <dsp:sp modelId="{B10813D8-140F-424F-845A-D15528B6A811}">
      <dsp:nvSpPr>
        <dsp:cNvPr id="0" name=""/>
        <dsp:cNvSpPr/>
      </dsp:nvSpPr>
      <dsp:spPr>
        <a:xfrm>
          <a:off x="2231251" y="4449169"/>
          <a:ext cx="2217893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СМС идентификация</a:t>
          </a:r>
        </a:p>
      </dsp:txBody>
      <dsp:txXfrm>
        <a:off x="2266763" y="4484681"/>
        <a:ext cx="2146869" cy="656440"/>
      </dsp:txXfrm>
    </dsp:sp>
    <dsp:sp modelId="{49E88A6E-67CF-4372-B56D-5B5E5D4A9B2F}">
      <dsp:nvSpPr>
        <dsp:cNvPr id="0" name=""/>
        <dsp:cNvSpPr/>
      </dsp:nvSpPr>
      <dsp:spPr>
        <a:xfrm>
          <a:off x="137270" y="3350775"/>
          <a:ext cx="2712816" cy="9726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Распределение скорости между пользователями</a:t>
          </a:r>
        </a:p>
      </dsp:txBody>
      <dsp:txXfrm>
        <a:off x="184750" y="3398255"/>
        <a:ext cx="2617856" cy="877667"/>
      </dsp:txXfrm>
    </dsp:sp>
    <dsp:sp modelId="{A326019F-B7DA-4792-BEFA-851078130573}">
      <dsp:nvSpPr>
        <dsp:cNvPr id="0" name=""/>
        <dsp:cNvSpPr/>
      </dsp:nvSpPr>
      <dsp:spPr>
        <a:xfrm>
          <a:off x="-8581" y="2170436"/>
          <a:ext cx="2400327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Расширенная маршрутизация</a:t>
          </a:r>
        </a:p>
      </dsp:txBody>
      <dsp:txXfrm>
        <a:off x="26931" y="2205948"/>
        <a:ext cx="2329303" cy="656440"/>
      </dsp:txXfrm>
    </dsp:sp>
    <dsp:sp modelId="{7F649C85-D381-4AF5-B73D-C80C39AFF816}">
      <dsp:nvSpPr>
        <dsp:cNvPr id="0" name=""/>
        <dsp:cNvSpPr/>
      </dsp:nvSpPr>
      <dsp:spPr>
        <a:xfrm>
          <a:off x="345505" y="991616"/>
          <a:ext cx="2347222" cy="727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Соблюдение законодательства</a:t>
          </a:r>
        </a:p>
      </dsp:txBody>
      <dsp:txXfrm>
        <a:off x="381017" y="1027128"/>
        <a:ext cx="2276198" cy="65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C3A10-8CCF-4B3C-8714-A710044808FC}">
      <dsp:nvSpPr>
        <dsp:cNvPr id="0" name=""/>
        <dsp:cNvSpPr/>
      </dsp:nvSpPr>
      <dsp:spPr>
        <a:xfrm>
          <a:off x="0" y="403919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3D76A-14A5-4B0F-BE07-0472D681A51A}">
      <dsp:nvSpPr>
        <dsp:cNvPr id="0" name=""/>
        <dsp:cNvSpPr/>
      </dsp:nvSpPr>
      <dsp:spPr>
        <a:xfrm>
          <a:off x="434340" y="79199"/>
          <a:ext cx="689156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Достоверность – не достоверность</a:t>
          </a:r>
        </a:p>
      </dsp:txBody>
      <dsp:txXfrm>
        <a:off x="466043" y="110902"/>
        <a:ext cx="6828162" cy="586034"/>
      </dsp:txXfrm>
    </dsp:sp>
    <dsp:sp modelId="{8A2F05B4-2E78-4B7C-9454-612F60C03CCF}">
      <dsp:nvSpPr>
        <dsp:cNvPr id="0" name=""/>
        <dsp:cNvSpPr/>
      </dsp:nvSpPr>
      <dsp:spPr>
        <a:xfrm>
          <a:off x="0" y="1401839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4648F-D72A-4022-A5CD-4BBAE6C7244E}">
      <dsp:nvSpPr>
        <dsp:cNvPr id="0" name=""/>
        <dsp:cNvSpPr/>
      </dsp:nvSpPr>
      <dsp:spPr>
        <a:xfrm>
          <a:off x="434340" y="1077119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Полнота</a:t>
          </a:r>
        </a:p>
      </dsp:txBody>
      <dsp:txXfrm>
        <a:off x="466043" y="1108822"/>
        <a:ext cx="6017354" cy="586034"/>
      </dsp:txXfrm>
    </dsp:sp>
    <dsp:sp modelId="{2D4EEBB0-BB8A-465D-980C-6D1FA0BEBB2D}">
      <dsp:nvSpPr>
        <dsp:cNvPr id="0" name=""/>
        <dsp:cNvSpPr/>
      </dsp:nvSpPr>
      <dsp:spPr>
        <a:xfrm>
          <a:off x="0" y="239976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EA9C6-6F17-44D2-A1C6-46F583518EAA}">
      <dsp:nvSpPr>
        <dsp:cNvPr id="0" name=""/>
        <dsp:cNvSpPr/>
      </dsp:nvSpPr>
      <dsp:spPr>
        <a:xfrm>
          <a:off x="434340" y="2075039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Объективность - предвзятость</a:t>
          </a:r>
        </a:p>
      </dsp:txBody>
      <dsp:txXfrm>
        <a:off x="466043" y="2106742"/>
        <a:ext cx="6017354" cy="586034"/>
      </dsp:txXfrm>
    </dsp:sp>
    <dsp:sp modelId="{22D580C3-9D08-43D0-B714-420EEA7EFACF}">
      <dsp:nvSpPr>
        <dsp:cNvPr id="0" name=""/>
        <dsp:cNvSpPr/>
      </dsp:nvSpPr>
      <dsp:spPr>
        <a:xfrm>
          <a:off x="0" y="339768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98E8F-E752-4081-9FA0-827C6A6E1FAC}">
      <dsp:nvSpPr>
        <dsp:cNvPr id="0" name=""/>
        <dsp:cNvSpPr/>
      </dsp:nvSpPr>
      <dsp:spPr>
        <a:xfrm>
          <a:off x="434340" y="3072960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Актуальность </a:t>
          </a:r>
        </a:p>
      </dsp:txBody>
      <dsp:txXfrm>
        <a:off x="466043" y="3104663"/>
        <a:ext cx="6017354" cy="586034"/>
      </dsp:txXfrm>
    </dsp:sp>
    <dsp:sp modelId="{4AAD611C-2887-4ADE-AEDF-A83AE7F87B8F}">
      <dsp:nvSpPr>
        <dsp:cNvPr id="0" name=""/>
        <dsp:cNvSpPr/>
      </dsp:nvSpPr>
      <dsp:spPr>
        <a:xfrm>
          <a:off x="0" y="439560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A6ADB-C9AB-42A2-A17B-776B19EEFC23}">
      <dsp:nvSpPr>
        <dsp:cNvPr id="0" name=""/>
        <dsp:cNvSpPr/>
      </dsp:nvSpPr>
      <dsp:spPr>
        <a:xfrm>
          <a:off x="434340" y="4070880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Полезность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43" y="4102583"/>
        <a:ext cx="601735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FBDA-410B-45B2-8C33-9DBFFB11392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EC29-304E-4263-AC94-7A81BEF81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EC29-304E-4263-AC94-7A81BEF81AA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0"/>
                </a:moveTo>
                <a:lnTo>
                  <a:pt x="9144000" y="0"/>
                </a:lnTo>
                <a:lnTo>
                  <a:pt x="9144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768094" y="6485445"/>
            <a:ext cx="5184775" cy="37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545262"/>
            <a:ext cx="9144000" cy="313055"/>
          </a:xfrm>
          <a:custGeom>
            <a:avLst/>
            <a:gdLst/>
            <a:ahLst/>
            <a:cxnLst/>
            <a:rect l="l" t="t" r="r" b="b"/>
            <a:pathLst>
              <a:path w="9144000" h="313054">
                <a:moveTo>
                  <a:pt x="9144000" y="0"/>
                </a:moveTo>
                <a:lnTo>
                  <a:pt x="0" y="0"/>
                </a:lnTo>
                <a:lnTo>
                  <a:pt x="0" y="312737"/>
                </a:lnTo>
                <a:lnTo>
                  <a:pt x="9144000" y="312737"/>
                </a:lnTo>
                <a:lnTo>
                  <a:pt x="9144000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095032" y="5249865"/>
            <a:ext cx="1979612" cy="1249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6545262"/>
            <a:ext cx="9144000" cy="313055"/>
          </a:xfrm>
          <a:custGeom>
            <a:avLst/>
            <a:gdLst/>
            <a:ahLst/>
            <a:cxnLst/>
            <a:rect l="l" t="t" r="r" b="b"/>
            <a:pathLst>
              <a:path w="9144000" h="313054">
                <a:moveTo>
                  <a:pt x="0" y="0"/>
                </a:moveTo>
                <a:lnTo>
                  <a:pt x="9144000" y="0"/>
                </a:lnTo>
                <a:lnTo>
                  <a:pt x="9144000" y="312737"/>
                </a:lnTo>
              </a:path>
            </a:pathLst>
          </a:custGeom>
          <a:ln w="12700">
            <a:solidFill>
              <a:srgbClr val="1430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689" y="1079436"/>
            <a:ext cx="877062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66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0"/>
                </a:moveTo>
                <a:lnTo>
                  <a:pt x="9144000" y="0"/>
                </a:lnTo>
                <a:lnTo>
                  <a:pt x="9144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768094" y="6485445"/>
            <a:ext cx="5184775" cy="37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0"/>
                </a:moveTo>
                <a:lnTo>
                  <a:pt x="9144000" y="0"/>
                </a:lnTo>
                <a:lnTo>
                  <a:pt x="9144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28625" y="1214438"/>
            <a:ext cx="8286750" cy="15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582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457216" y="642918"/>
            <a:ext cx="8229600" cy="571504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 algn="ctr">
              <a:buNone/>
              <a:defRPr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4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07F9467-7B32-4A4E-B912-52355377178F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30777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ru-RU"/>
              <a:t>Образец текста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ru-RU"/>
              <a:t>Образец текста</a:t>
            </a:r>
            <a:endParaRPr lang="ru-RU"/>
          </a:p>
          <a:p>
            <a:pPr lvl="1" rtl="0"/>
            <a:r>
              <a:rPr lang="ru-RU"/>
              <a:t>Второй уровень</a:t>
            </a:r>
            <a:endParaRPr lang="ru-RU"/>
          </a:p>
          <a:p>
            <a:pPr lvl="2" rtl="0"/>
            <a:r>
              <a:rPr lang="ru-RU"/>
              <a:t>Третий уровень</a:t>
            </a:r>
            <a:endParaRPr lang="ru-RU"/>
          </a:p>
          <a:p>
            <a:pPr lvl="3" rtl="0"/>
            <a:r>
              <a:rPr lang="ru-RU"/>
              <a:t>Четвертый уровень</a:t>
            </a:r>
            <a:endParaRPr lang="ru-RU"/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 rtlCol="0"/>
          <a:lstStyle/>
          <a:p>
            <a:pPr rtl="0"/>
            <a:fld id="{C63F9309-2CCA-4BCE-9CC0-3EE77B52DCAB}" type="datetime1">
              <a:rPr lang="ru-RU" smtClean="0"/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 rtlCol="0"/>
          <a:lstStyle/>
          <a:p>
            <a:pPr rtl="0"/>
            <a:fld id="{E5137D0E-4A4F-4307-8994-C1891D747D5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0"/>
                </a:moveTo>
                <a:lnTo>
                  <a:pt x="9144000" y="0"/>
                </a:lnTo>
                <a:lnTo>
                  <a:pt x="9144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4476" y="45211"/>
            <a:ext cx="443039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919" y="1075626"/>
            <a:ext cx="839216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education.shkollegi.info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hyperlink" Target="http://www.education.shkollegi.info/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tgl.net.ru/files/web/230_27122019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hyperlink" Target="http://www.education.shkollegi.info/" TargetMode="Externa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1drv.ms/b/s!Aos1BlRgSHxgj38AyibeOoapsJvO?e=Lzscuz" TargetMode="External"/><Relationship Id="rId1" Type="http://schemas.openxmlformats.org/officeDocument/2006/relationships/hyperlink" Target="https://1drv.ms/w/s!Aos1BlRgSHxgkAGrKYBLVhFyS7O2?e=ZPYpt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http://www.shkollegi.or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tgl.net.ru/files/web/785_27112017.pdf" TargetMode="External"/><Relationship Id="rId3" Type="http://schemas.openxmlformats.org/officeDocument/2006/relationships/hyperlink" Target="https://www.tgl.net.ru/files/web/785_7042020.pdf" TargetMode="External"/><Relationship Id="rId2" Type="http://schemas.openxmlformats.org/officeDocument/2006/relationships/hyperlink" Target="https://www.tgl.net.ru/files/web/582_300319.pdf" TargetMode="External"/><Relationship Id="rId1" Type="http://schemas.openxmlformats.org/officeDocument/2006/relationships/hyperlink" Target="https://www.tgl.net.ru/files/web/1038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education.shkollegi.info/" TargetMode="External"/><Relationship Id="rId1" Type="http://schemas.openxmlformats.org/officeDocument/2006/relationships/hyperlink" Target="http://www.shkollegi.org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shkollegi.org/" TargetMode="External"/><Relationship Id="rId1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shkollegi.org/" TargetMode="External"/><Relationship Id="rId1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hyperlink" Target="http://www.edu.yar.ru/safety" TargetMode="External"/><Relationship Id="rId2" Type="http://schemas.openxmlformats.org/officeDocument/2006/relationships/image" Target="../media/image16.jpe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4.jpeg"/><Relationship Id="rId10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http://www.edu.yar.ru/safety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edu.yar.ru/safety/" TargetMode="Externa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tgl.net.ru/files/web/1968.pdf" TargetMode="External"/><Relationship Id="rId1" Type="http://schemas.openxmlformats.org/officeDocument/2006/relationships/hyperlink" Target="http://www.do.tgl.ru/files/of_docs/federal/pp575.pdf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hyperlink" Target="http://www.edu.yar.ru/safety/" TargetMode="Externa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yadi.sk/i/PUTAoI_cS1R4VA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6" Type="http://schemas.openxmlformats.org/officeDocument/2006/relationships/slideLayout" Target="../slideLayouts/slideLayout5.xml"/><Relationship Id="rId25" Type="http://schemas.openxmlformats.org/officeDocument/2006/relationships/hyperlink" Target="http://www.shkollegi.org/" TargetMode="External"/><Relationship Id="rId24" Type="http://schemas.openxmlformats.org/officeDocument/2006/relationships/image" Target="../media/image55.png"/><Relationship Id="rId23" Type="http://schemas.openxmlformats.org/officeDocument/2006/relationships/image" Target="../media/image54.png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0" Type="http://schemas.openxmlformats.org/officeDocument/2006/relationships/image" Target="../media/image51.png"/><Relationship Id="rId2" Type="http://schemas.openxmlformats.org/officeDocument/2006/relationships/image" Target="../media/image33.png"/><Relationship Id="rId19" Type="http://schemas.openxmlformats.org/officeDocument/2006/relationships/image" Target="../media/image50.png"/><Relationship Id="rId18" Type="http://schemas.openxmlformats.org/officeDocument/2006/relationships/image" Target="../media/image49.png"/><Relationship Id="rId17" Type="http://schemas.openxmlformats.org/officeDocument/2006/relationships/image" Target="../media/image48.png"/><Relationship Id="rId16" Type="http://schemas.openxmlformats.org/officeDocument/2006/relationships/image" Target="../media/image47.png"/><Relationship Id="rId15" Type="http://schemas.openxmlformats.org/officeDocument/2006/relationships/image" Target="../media/image46.png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education.shkollegi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6687" y="1371600"/>
            <a:ext cx="8881111" cy="2462213"/>
          </a:xfrm>
        </p:spPr>
        <p:txBody>
          <a:bodyPr/>
          <a:lstStyle/>
          <a:p>
            <a:pPr algn="ctr"/>
            <a:r>
              <a:rPr lang="ru-RU" sz="3200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Обновление информационного наполнения и функциональных возможностей открытых и общедоступных информационных ресурсов (официальных сайтов в сети </a:t>
            </a:r>
            <a:r>
              <a:rPr 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Интернет»)</a:t>
            </a:r>
            <a:endParaRPr 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283842" y="4186675"/>
            <a:ext cx="8686800" cy="110799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рофессор кафедры управления ЛОИРО </a:t>
            </a:r>
            <a:endParaRPr lang="ru-RU" sz="240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кандидат технических наук, профессор Долматов Александр Васильевич.</a:t>
            </a:r>
            <a:endParaRPr lang="ru-RU" sz="240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loiro.ru/include/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" y="1034019"/>
            <a:ext cx="1087758" cy="10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010400" y="5257800"/>
            <a:ext cx="2133600" cy="1107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50"/>
          <a:stretch>
            <a:fillRect/>
          </a:stretch>
        </p:blipFill>
        <p:spPr>
          <a:xfrm>
            <a:off x="6961815" y="5410200"/>
            <a:ext cx="2105983" cy="1021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325"/>
            <a:ext cx="8883650" cy="847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/>
              <a:t>Структура разделов</a:t>
            </a:r>
            <a:r>
              <a:rPr lang="ru-RU" sz="2800" b="1" dirty="0"/>
              <a:t> сайта образовательной организации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4"/>
          </p:nvPr>
        </p:nvSpPr>
        <p:spPr>
          <a:xfrm>
            <a:off x="152400" y="1219201"/>
            <a:ext cx="8883650" cy="53860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rgbClr val="190DB3"/>
                </a:solidFill>
              </a:rPr>
              <a:t>Специальный раздел сайта – должен содержать следующие подразделы:</a:t>
            </a:r>
            <a:endParaRPr lang="ru-RU" altLang="ru-RU" b="1" i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«Основные сведения»;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«Структура и органы управления образовательной организацией»;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«Документы»;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«Образование»;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«Образовательные стандарты»;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«Руководство. Педагогический (научно-педагогический) состав»;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«Материально-техническое обеспечение и оснащенность образовательного процесса»;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«Стипендии и иные виды материальной поддержки»;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«Платные образовательные услуги»;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«Финансово-хозяйственная деятельность»;</a:t>
            </a:r>
            <a:endParaRPr lang="ru-RU" altLang="ru-RU" sz="2100" b="1" dirty="0">
              <a:solidFill>
                <a:srgbClr val="190DB3"/>
              </a:solidFill>
            </a:endParaRPr>
          </a:p>
          <a:p>
            <a:pPr marL="107950">
              <a:spcBef>
                <a:spcPct val="0"/>
              </a:spcBef>
            </a:pPr>
            <a:r>
              <a:rPr lang="ru-RU" altLang="ru-RU" sz="2100" b="1" i="1" dirty="0">
                <a:solidFill>
                  <a:srgbClr val="190DB3"/>
                </a:solidFill>
              </a:rPr>
              <a:t>«Вакантные места для приема (перевода)»</a:t>
            </a:r>
            <a:r>
              <a:rPr lang="ru-RU" altLang="ru-RU" sz="2100" b="1" dirty="0">
                <a:solidFill>
                  <a:srgbClr val="190DB3"/>
                </a:solidFill>
              </a:rPr>
              <a:t>.</a:t>
            </a:r>
            <a:endParaRPr lang="ru-RU" altLang="ru-RU" sz="2100" b="1" dirty="0">
              <a:solidFill>
                <a:srgbClr val="190DB3"/>
              </a:solidFill>
            </a:endParaRPr>
          </a:p>
        </p:txBody>
      </p:sp>
      <p:sp>
        <p:nvSpPr>
          <p:cNvPr id="53252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76F932-34FD-4F78-8D03-B65AD7DB8D63}" type="slidenum">
              <a:rPr lang="ru-RU" altLang="ru-RU" sz="2000">
                <a:solidFill>
                  <a:schemeClr val="bg1"/>
                </a:solidFill>
              </a:rPr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Подраздел "Основные сведения".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6386364"/>
          </a:xfrm>
        </p:spPr>
        <p:txBody>
          <a:bodyPr/>
          <a:lstStyle/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информацию: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полном и сокращенном (при наличии) наименовании образовательной организации; о дате создания образовательной организации;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учредителе (учредителях) образовательной организации;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наименовании представительств и филиалов образовательной организации (при наличии) (в том числе, находящихся за пределами Российской Федерации);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месте нахождения образовательной организации, ее представительств и филиалов (при наличии);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режиме и графике работы образовательной организации, ее представительств и филиалов (при наличии);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контактных телефонах образовательной организации, ее представительств и филиалов (при наличии);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адресах электронной почты образовательной организации, ее представительств и филиалов (при наличии);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адресах официальных сайтов представительств и филиалов (при наличии) или страницах в информационно-телекоммуникационной сети "Интернет";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местах осуществления образовательной деятельности, в том числе не указываемых в лицензии на осуществление образовательной деятельности в соответствии с частью 4 статьи 91 Федерального закона от 29 декабря 2012 г. N 273-ФЗ "Об образовании в Российской Федерации" &lt;1&gt;.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0438"/>
            <a:ext cx="9134485" cy="5617210"/>
            <a:chOff x="0" y="901699"/>
            <a:chExt cx="9144000" cy="5617210"/>
          </a:xfrm>
        </p:grpSpPr>
        <p:sp>
          <p:nvSpPr>
            <p:cNvPr id="4" name="object 4"/>
            <p:cNvSpPr/>
            <p:nvPr/>
          </p:nvSpPr>
          <p:spPr>
            <a:xfrm>
              <a:off x="3175" y="908037"/>
              <a:ext cx="9140825" cy="5604510"/>
            </a:xfrm>
            <a:custGeom>
              <a:avLst/>
              <a:gdLst/>
              <a:ahLst/>
              <a:cxnLst/>
              <a:rect l="l" t="t" r="r" b="b"/>
              <a:pathLst>
                <a:path w="9140825" h="5604509">
                  <a:moveTo>
                    <a:pt x="9140825" y="5054117"/>
                  </a:moveTo>
                  <a:lnTo>
                    <a:pt x="4189539" y="5054117"/>
                  </a:lnTo>
                  <a:lnTo>
                    <a:pt x="0" y="5054117"/>
                  </a:lnTo>
                  <a:lnTo>
                    <a:pt x="0" y="5603887"/>
                  </a:lnTo>
                  <a:lnTo>
                    <a:pt x="4189539" y="5603887"/>
                  </a:lnTo>
                  <a:lnTo>
                    <a:pt x="9140825" y="5603887"/>
                  </a:lnTo>
                  <a:lnTo>
                    <a:pt x="9140825" y="5054117"/>
                  </a:lnTo>
                  <a:close/>
                </a:path>
                <a:path w="9140825" h="5604509">
                  <a:moveTo>
                    <a:pt x="9140825" y="2741777"/>
                  </a:moveTo>
                  <a:lnTo>
                    <a:pt x="4189539" y="2741777"/>
                  </a:lnTo>
                  <a:lnTo>
                    <a:pt x="0" y="2741777"/>
                  </a:lnTo>
                  <a:lnTo>
                    <a:pt x="0" y="3993286"/>
                  </a:lnTo>
                  <a:lnTo>
                    <a:pt x="0" y="5054104"/>
                  </a:lnTo>
                  <a:lnTo>
                    <a:pt x="4189539" y="5054104"/>
                  </a:lnTo>
                  <a:lnTo>
                    <a:pt x="9140825" y="5054104"/>
                  </a:lnTo>
                  <a:lnTo>
                    <a:pt x="9140825" y="3993286"/>
                  </a:lnTo>
                  <a:lnTo>
                    <a:pt x="9140825" y="2741777"/>
                  </a:lnTo>
                  <a:close/>
                </a:path>
                <a:path w="9140825" h="5604509">
                  <a:moveTo>
                    <a:pt x="9140825" y="1047216"/>
                  </a:moveTo>
                  <a:lnTo>
                    <a:pt x="4189539" y="1047216"/>
                  </a:lnTo>
                  <a:lnTo>
                    <a:pt x="0" y="1047216"/>
                  </a:lnTo>
                  <a:lnTo>
                    <a:pt x="0" y="1799285"/>
                  </a:lnTo>
                  <a:lnTo>
                    <a:pt x="0" y="2741765"/>
                  </a:lnTo>
                  <a:lnTo>
                    <a:pt x="4189539" y="2741765"/>
                  </a:lnTo>
                  <a:lnTo>
                    <a:pt x="9140825" y="2741765"/>
                  </a:lnTo>
                  <a:lnTo>
                    <a:pt x="9140825" y="1799285"/>
                  </a:lnTo>
                  <a:lnTo>
                    <a:pt x="9140825" y="1047216"/>
                  </a:lnTo>
                  <a:close/>
                </a:path>
                <a:path w="9140825" h="5604509">
                  <a:moveTo>
                    <a:pt x="9140825" y="0"/>
                  </a:moveTo>
                  <a:lnTo>
                    <a:pt x="4189539" y="0"/>
                  </a:lnTo>
                  <a:lnTo>
                    <a:pt x="0" y="0"/>
                  </a:lnTo>
                  <a:lnTo>
                    <a:pt x="0" y="1009116"/>
                  </a:lnTo>
                  <a:lnTo>
                    <a:pt x="4189539" y="1009116"/>
                  </a:lnTo>
                  <a:lnTo>
                    <a:pt x="9140825" y="1009116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192714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917153"/>
              <a:ext cx="9144000" cy="4051935"/>
            </a:xfrm>
            <a:custGeom>
              <a:avLst/>
              <a:gdLst/>
              <a:ahLst/>
              <a:cxnLst/>
              <a:rect l="l" t="t" r="r" b="b"/>
              <a:pathLst>
                <a:path w="9144000" h="4051935">
                  <a:moveTo>
                    <a:pt x="9144000" y="4038638"/>
                  </a:moveTo>
                  <a:lnTo>
                    <a:pt x="0" y="4038638"/>
                  </a:lnTo>
                  <a:lnTo>
                    <a:pt x="0" y="4051338"/>
                  </a:lnTo>
                  <a:lnTo>
                    <a:pt x="9144000" y="4051338"/>
                  </a:lnTo>
                  <a:lnTo>
                    <a:pt x="9144000" y="4038638"/>
                  </a:lnTo>
                  <a:close/>
                </a:path>
                <a:path w="9144000" h="4051935">
                  <a:moveTo>
                    <a:pt x="9144000" y="2977819"/>
                  </a:moveTo>
                  <a:lnTo>
                    <a:pt x="0" y="2977819"/>
                  </a:lnTo>
                  <a:lnTo>
                    <a:pt x="0" y="2990519"/>
                  </a:lnTo>
                  <a:lnTo>
                    <a:pt x="9144000" y="2990519"/>
                  </a:lnTo>
                  <a:lnTo>
                    <a:pt x="9144000" y="2977819"/>
                  </a:lnTo>
                  <a:close/>
                </a:path>
                <a:path w="9144000" h="4051935">
                  <a:moveTo>
                    <a:pt x="9144000" y="1726298"/>
                  </a:moveTo>
                  <a:lnTo>
                    <a:pt x="0" y="1726298"/>
                  </a:lnTo>
                  <a:lnTo>
                    <a:pt x="0" y="1738998"/>
                  </a:lnTo>
                  <a:lnTo>
                    <a:pt x="9144000" y="1738998"/>
                  </a:lnTo>
                  <a:lnTo>
                    <a:pt x="9144000" y="1726298"/>
                  </a:lnTo>
                  <a:close/>
                </a:path>
                <a:path w="9144000" h="4051935">
                  <a:moveTo>
                    <a:pt x="9144000" y="783818"/>
                  </a:moveTo>
                  <a:lnTo>
                    <a:pt x="0" y="783818"/>
                  </a:lnTo>
                  <a:lnTo>
                    <a:pt x="0" y="796518"/>
                  </a:lnTo>
                  <a:lnTo>
                    <a:pt x="9144000" y="796518"/>
                  </a:lnTo>
                  <a:lnTo>
                    <a:pt x="9144000" y="783818"/>
                  </a:lnTo>
                  <a:close/>
                </a:path>
                <a:path w="9144000" h="4051935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901699"/>
              <a:ext cx="9144000" cy="5617210"/>
            </a:xfrm>
            <a:custGeom>
              <a:avLst/>
              <a:gdLst/>
              <a:ahLst/>
              <a:cxnLst/>
              <a:rect l="l" t="t" r="r" b="b"/>
              <a:pathLst>
                <a:path w="9144000" h="5617209">
                  <a:moveTo>
                    <a:pt x="9144000" y="5603887"/>
                  </a:moveTo>
                  <a:lnTo>
                    <a:pt x="0" y="5603887"/>
                  </a:lnTo>
                  <a:lnTo>
                    <a:pt x="0" y="5616587"/>
                  </a:lnTo>
                  <a:lnTo>
                    <a:pt x="9144000" y="5616587"/>
                  </a:lnTo>
                  <a:lnTo>
                    <a:pt x="9144000" y="5603887"/>
                  </a:lnTo>
                  <a:close/>
                </a:path>
                <a:path w="9144000" h="5617209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8363" y="198209"/>
            <a:ext cx="60147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Подраздел "Основные</a:t>
            </a:r>
            <a:r>
              <a:rPr sz="2800" spc="-55" dirty="0"/>
              <a:t> </a:t>
            </a:r>
            <a:r>
              <a:rPr sz="2800" spc="-5" dirty="0"/>
              <a:t>сведения"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59066" y="1067416"/>
            <a:ext cx="8974782" cy="85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  <a:tabLst>
                <a:tab pos="5468620" algn="l"/>
              </a:tabLst>
            </a:pPr>
            <a:r>
              <a:rPr sz="16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дате</a:t>
            </a:r>
            <a:r>
              <a:rPr sz="1600" b="1" spc="7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создания</a:t>
            </a:r>
            <a:r>
              <a:rPr sz="1600" b="1" spc="2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1600" b="1" spc="25" dirty="0">
              <a:solidFill>
                <a:srgbClr val="00004D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  <a:tabLst>
                <a:tab pos="5468620" algn="l"/>
              </a:tabLst>
            </a:pPr>
            <a:r>
              <a:rPr sz="16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6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 </a:t>
            </a:r>
            <a:r>
              <a:rPr sz="16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конкретная </a:t>
            </a:r>
            <a:r>
              <a:rPr sz="16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дата  организации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66" y="1901342"/>
            <a:ext cx="3321685" cy="735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учредителе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(учредителях)  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400" b="1" spc="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8596" y="1984932"/>
            <a:ext cx="4341495" cy="735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15000"/>
              </a:lnSpc>
              <a:spcBef>
                <a:spcPts val="100"/>
              </a:spcBef>
            </a:pPr>
            <a:r>
              <a:rPr sz="1400" b="1" spc="-15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</a:t>
            </a:r>
            <a:r>
              <a:rPr sz="14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наименование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учредителя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.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Дополнительно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можно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указать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его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адрес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sz="1400" b="1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сайт</a:t>
            </a:r>
            <a:r>
              <a:rPr sz="14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и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контактный</a:t>
            </a:r>
            <a:r>
              <a:rPr sz="1400" b="1" spc="8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 err="1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телефон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66" y="2672486"/>
            <a:ext cx="3962400" cy="735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месте нахождения образовательной 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sz="14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ее филиалов (при</a:t>
            </a:r>
            <a:r>
              <a:rPr sz="1400" b="1" spc="2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наличии)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8883" y="2998367"/>
            <a:ext cx="18941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</a:t>
            </a:r>
            <a:r>
              <a:rPr sz="1400" b="1" spc="-2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адрес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835" y="3989955"/>
            <a:ext cx="35985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2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режиме, графике</a:t>
            </a: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работы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4119" y="3800068"/>
            <a:ext cx="473075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7610" marR="5080" indent="-1184910">
              <a:lnSpc>
                <a:spcPct val="115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Пример: </a:t>
            </a:r>
            <a:r>
              <a:rPr sz="12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Режим </a:t>
            </a:r>
            <a:r>
              <a:rPr sz="12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работы МАДОУ: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Пятидневная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рабочая </a:t>
            </a:r>
            <a:r>
              <a:rPr sz="12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неделя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 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12 часовым пребыванием</a:t>
            </a:r>
            <a:r>
              <a:rPr sz="1200" spc="-3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детей.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849" y="4245864"/>
            <a:ext cx="2583180" cy="4464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38100" algn="r">
              <a:lnSpc>
                <a:spcPct val="100000"/>
              </a:lnSpc>
              <a:spcBef>
                <a:spcPts val="315"/>
              </a:spcBef>
            </a:pPr>
            <a:r>
              <a:rPr sz="12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График </a:t>
            </a:r>
            <a:r>
              <a:rPr sz="12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работы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—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07.00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—</a:t>
            </a:r>
            <a:r>
              <a:rPr sz="1200" spc="-4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19.00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12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Выходной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—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суббота,</a:t>
            </a:r>
            <a:r>
              <a:rPr sz="1200" spc="-3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воскресенье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388" y="5183581"/>
            <a:ext cx="297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2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контактных</a:t>
            </a:r>
            <a:r>
              <a:rPr sz="1200" b="1" spc="2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телефонах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6809" y="5103397"/>
            <a:ext cx="4538345" cy="4464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315"/>
              </a:spcBef>
            </a:pP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контактный </a:t>
            </a: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телефон </a:t>
            </a:r>
            <a:r>
              <a:rPr sz="12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(с</a:t>
            </a:r>
            <a:r>
              <a:rPr sz="1200" b="1" spc="9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кодом).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Если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телефона нет </a:t>
            </a:r>
            <a:r>
              <a:rPr sz="1200" b="1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то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 </a:t>
            </a:r>
            <a:r>
              <a:rPr sz="12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1200" b="1" spc="-2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Телефон</a:t>
            </a:r>
            <a:r>
              <a:rPr sz="1200" b="1" spc="12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2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отсутствует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058" y="6102377"/>
            <a:ext cx="3469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200" b="1" spc="-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об адресах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электронной</a:t>
            </a:r>
            <a:r>
              <a:rPr sz="1200" b="1" spc="4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почты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6952" y="6054491"/>
            <a:ext cx="299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Указывается </a:t>
            </a:r>
            <a:r>
              <a:rPr sz="1200" b="1" spc="-1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адрес электронной</a:t>
            </a:r>
            <a:r>
              <a:rPr sz="1200" b="1" spc="50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solidFill>
                  <a:srgbClr val="00004D"/>
                </a:solidFill>
                <a:latin typeface="Arial" panose="020B0604020202020204"/>
                <a:cs typeface="Arial" panose="020B0604020202020204"/>
              </a:rPr>
              <a:t>почты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www.education.shkollegi.info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800219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"Структура и органы управления образовательной организацией".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6170920"/>
          </a:xfrm>
        </p:spPr>
        <p:txBody>
          <a:bodyPr/>
          <a:lstStyle/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Главная страница подраздела должна содержать информацию: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структуре и об органах управления образовательной организации;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руководителе образовательной организации, его заместителях, руководителях филиалов образовательной организации (при их наличии);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местах нахождения структурных подразделений (органов управления) образовательной организации (при наличии структурных подразделений);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адресах официальных сайтов в информационно-телекоммуникационной сети "Интернет" структурных подразделений (органов управления) образовательной организации (при наличии);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адресах электронной почты структурных подразделений (органов управления) образовательной организации (при наличии);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положениях о структурных подразделениях (об органах управления) образовательной организации с приложением копий указанных положений (при наличии структурных подразделений).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895350"/>
            <a:ext cx="9153525" cy="5962650"/>
            <a:chOff x="-3175" y="895350"/>
            <a:chExt cx="9153525" cy="5962650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908049"/>
              <a:ext cx="9140825" cy="5603875"/>
            </a:xfrm>
            <a:custGeom>
              <a:avLst/>
              <a:gdLst/>
              <a:ahLst/>
              <a:cxnLst/>
              <a:rect l="l" t="t" r="r" b="b"/>
              <a:pathLst>
                <a:path w="9140825" h="5603875">
                  <a:moveTo>
                    <a:pt x="5305412" y="3619500"/>
                  </a:moveTo>
                  <a:lnTo>
                    <a:pt x="0" y="3619500"/>
                  </a:lnTo>
                  <a:lnTo>
                    <a:pt x="0" y="5603875"/>
                  </a:lnTo>
                  <a:lnTo>
                    <a:pt x="5305412" y="5603875"/>
                  </a:lnTo>
                  <a:lnTo>
                    <a:pt x="5305412" y="3619500"/>
                  </a:lnTo>
                  <a:close/>
                </a:path>
                <a:path w="9140825" h="5603875">
                  <a:moveTo>
                    <a:pt x="5305412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5305412" y="3581400"/>
                  </a:lnTo>
                  <a:lnTo>
                    <a:pt x="5305412" y="0"/>
                  </a:lnTo>
                  <a:close/>
                </a:path>
                <a:path w="9140825" h="5603875">
                  <a:moveTo>
                    <a:pt x="9140825" y="0"/>
                  </a:moveTo>
                  <a:lnTo>
                    <a:pt x="5305425" y="0"/>
                  </a:lnTo>
                  <a:lnTo>
                    <a:pt x="5305425" y="5584825"/>
                  </a:lnTo>
                  <a:lnTo>
                    <a:pt x="9140825" y="5584825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08600" y="901700"/>
              <a:ext cx="0" cy="3587750"/>
            </a:xfrm>
            <a:custGeom>
              <a:avLst/>
              <a:gdLst/>
              <a:ahLst/>
              <a:cxnLst/>
              <a:rect l="l" t="t" r="r" b="b"/>
              <a:pathLst>
                <a:path h="3587750">
                  <a:moveTo>
                    <a:pt x="0" y="0"/>
                  </a:moveTo>
                  <a:lnTo>
                    <a:pt x="0" y="35877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08600" y="4489450"/>
              <a:ext cx="0" cy="2041525"/>
            </a:xfrm>
            <a:custGeom>
              <a:avLst/>
              <a:gdLst/>
              <a:ahLst/>
              <a:cxnLst/>
              <a:rect l="l" t="t" r="r" b="b"/>
              <a:pathLst>
                <a:path h="2041525">
                  <a:moveTo>
                    <a:pt x="0" y="0"/>
                  </a:moveTo>
                  <a:lnTo>
                    <a:pt x="0" y="20415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489450"/>
              <a:ext cx="5327650" cy="38100"/>
            </a:xfrm>
            <a:custGeom>
              <a:avLst/>
              <a:gdLst/>
              <a:ahLst/>
              <a:cxnLst/>
              <a:rect l="l" t="t" r="r" b="b"/>
              <a:pathLst>
                <a:path w="5327650" h="38100">
                  <a:moveTo>
                    <a:pt x="532765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327650" y="38100"/>
                  </a:lnTo>
                  <a:lnTo>
                    <a:pt x="5327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5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901699"/>
              <a:ext cx="9144000" cy="5629275"/>
            </a:xfrm>
            <a:custGeom>
              <a:avLst/>
              <a:gdLst/>
              <a:ahLst/>
              <a:cxnLst/>
              <a:rect l="l" t="t" r="r" b="b"/>
              <a:pathLst>
                <a:path w="9144000" h="5629275">
                  <a:moveTo>
                    <a:pt x="9144000" y="5591175"/>
                  </a:moveTo>
                  <a:lnTo>
                    <a:pt x="5289550" y="5591175"/>
                  </a:lnTo>
                  <a:lnTo>
                    <a:pt x="5289550" y="5603875"/>
                  </a:lnTo>
                  <a:lnTo>
                    <a:pt x="0" y="5603875"/>
                  </a:lnTo>
                  <a:lnTo>
                    <a:pt x="0" y="5616575"/>
                  </a:lnTo>
                  <a:lnTo>
                    <a:pt x="5289550" y="5616575"/>
                  </a:lnTo>
                  <a:lnTo>
                    <a:pt x="5289550" y="5629275"/>
                  </a:lnTo>
                  <a:lnTo>
                    <a:pt x="9144000" y="5629275"/>
                  </a:lnTo>
                  <a:lnTo>
                    <a:pt x="9144000" y="5591175"/>
                  </a:lnTo>
                  <a:close/>
                </a:path>
                <a:path w="9144000" h="5629275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39239" y="109829"/>
            <a:ext cx="5715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Подраздел</a:t>
            </a:r>
            <a:r>
              <a:rPr spc="-5" dirty="0"/>
              <a:t> </a:t>
            </a:r>
            <a:r>
              <a:rPr lang="ru-RU" spc="-5" dirty="0"/>
              <a:t>"</a:t>
            </a:r>
            <a:r>
              <a:rPr spc="-5" dirty="0" err="1"/>
              <a:t>Структура</a:t>
            </a:r>
            <a:r>
              <a:rPr spc="-5" dirty="0"/>
              <a:t> и органы</a:t>
            </a:r>
            <a:r>
              <a:rPr spc="15" dirty="0"/>
              <a:t> </a:t>
            </a:r>
            <a:r>
              <a:rPr spc="-10" dirty="0"/>
              <a:t>управления</a:t>
            </a:r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2502761" y="414578"/>
            <a:ext cx="4187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20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организацией</a:t>
            </a:r>
            <a:r>
              <a:rPr lang="ru-RU"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"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777" y="869894"/>
            <a:ext cx="4999918" cy="348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наименовании структурных  подразделений (органов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управления),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руководителях 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структурных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подразделений,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местах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нахождения  структурных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подразделений, адресах официальных 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сайтов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информационно-телекоммуникационной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сети 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"Интернет" структурных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подразделений (при наличии),  адресах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электронной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почты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структурных подразделений  (при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наличии)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8233" y="1115263"/>
            <a:ext cx="347599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Обратите внимание, если структурные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подразделения 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отсутствуют, то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лучше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сделать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акцент на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этом,</a:t>
            </a:r>
            <a:r>
              <a:rPr sz="1400" b="1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указав: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5284" y="2096737"/>
            <a:ext cx="2701925" cy="48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345" marR="5080" indent="-71628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«Структурные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подразделения 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отсутствуют</a:t>
            </a:r>
            <a:r>
              <a:rPr sz="14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»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0354" y="3828343"/>
            <a:ext cx="35915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400" b="1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Если </a:t>
            </a:r>
            <a:r>
              <a:rPr sz="1400" b="1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положения </a:t>
            </a:r>
            <a:r>
              <a:rPr sz="14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 </a:t>
            </a:r>
            <a:r>
              <a:rPr sz="1400" b="1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структурных  </a:t>
            </a:r>
            <a:r>
              <a:rPr sz="14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подразделениях (органах </a:t>
            </a:r>
            <a:r>
              <a:rPr sz="1400" b="1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управления)  </a:t>
            </a:r>
            <a:r>
              <a:rPr sz="1400" b="1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отсутствуют, </a:t>
            </a:r>
            <a:r>
              <a:rPr sz="1400" b="1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то </a:t>
            </a:r>
            <a:r>
              <a:rPr sz="14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лучше </a:t>
            </a:r>
            <a:r>
              <a:rPr sz="1400" b="1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сделать </a:t>
            </a:r>
            <a:r>
              <a:rPr sz="1400" b="1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на </a:t>
            </a:r>
            <a:r>
              <a:rPr sz="14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этом</a:t>
            </a:r>
            <a:r>
              <a:rPr sz="1400" b="1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акцент: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1120" marR="64135" algn="ctr">
              <a:lnSpc>
                <a:spcPct val="100000"/>
              </a:lnSpc>
              <a:spcBef>
                <a:spcPts val="5"/>
              </a:spcBef>
            </a:pPr>
            <a:r>
              <a:rPr sz="1400" b="1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«Положения </a:t>
            </a:r>
            <a:r>
              <a:rPr sz="14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 </a:t>
            </a:r>
            <a:r>
              <a:rPr sz="1400" b="1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структурных</a:t>
            </a:r>
            <a:r>
              <a:rPr sz="1400" b="1" spc="-2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подразделениях  (органах </a:t>
            </a:r>
            <a:r>
              <a:rPr sz="1400" b="1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управления)</a:t>
            </a:r>
            <a:r>
              <a:rPr sz="1400" b="1" spc="-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отсутствуют»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777" y="4587803"/>
            <a:ext cx="500673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Сведения о наличии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положений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структурных 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подразделениях (об органах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управления)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 копий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указанных </a:t>
            </a:r>
            <a:r>
              <a:rPr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положений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их</a:t>
            </a:r>
            <a:r>
              <a:rPr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наличии).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6350" y="6538912"/>
            <a:ext cx="9156700" cy="325755"/>
            <a:chOff x="-6350" y="6538912"/>
            <a:chExt cx="9156700" cy="325755"/>
          </a:xfrm>
        </p:grpSpPr>
        <p:sp>
          <p:nvSpPr>
            <p:cNvPr id="18" name="object 18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485445"/>
            <a:ext cx="9156700" cy="379095"/>
            <a:chOff x="-6350" y="6485445"/>
            <a:chExt cx="9156700" cy="379095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5259" y="47345"/>
            <a:ext cx="6819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 "Структура </a:t>
            </a:r>
            <a:r>
              <a:rPr sz="2400" dirty="0"/>
              <a:t>и </a:t>
            </a:r>
            <a:r>
              <a:rPr sz="2400" spc="-5" dirty="0"/>
              <a:t>органы</a:t>
            </a:r>
            <a:r>
              <a:rPr sz="2400" spc="-55" dirty="0"/>
              <a:t> </a:t>
            </a:r>
            <a:r>
              <a:rPr sz="2400" spc="-10" dirty="0"/>
              <a:t>управления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087467" y="413105"/>
            <a:ext cx="501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24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организацией"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65" y="1152461"/>
            <a:ext cx="81616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8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структуре </a:t>
            </a:r>
            <a:r>
              <a:rPr sz="18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об </a:t>
            </a:r>
            <a:r>
              <a:rPr sz="18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органах управления </a:t>
            </a:r>
            <a:r>
              <a:rPr sz="18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образовательной  </a:t>
            </a: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8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может </a:t>
            </a: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быть </a:t>
            </a:r>
            <a:r>
              <a:rPr sz="18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представлена </a:t>
            </a:r>
            <a:r>
              <a:rPr sz="1800" spc="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как </a:t>
            </a:r>
            <a:r>
              <a:rPr sz="18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текстовой </a:t>
            </a: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форме, </a:t>
            </a:r>
            <a:r>
              <a:rPr sz="18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так </a:t>
            </a:r>
            <a:r>
              <a:rPr sz="18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в </a:t>
            </a:r>
            <a:r>
              <a:rPr sz="18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виде  схемы: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863" y="2710751"/>
            <a:ext cx="3644900" cy="266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5902" y="2954310"/>
            <a:ext cx="5099797" cy="2336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«Документы».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924425"/>
          </a:xfrm>
        </p:spPr>
        <p:txBody>
          <a:bodyPr/>
          <a:lstStyle/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главной странице подраздела должны быть размещены следующие документы в виде копий: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устав образовательной организации;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лицензия на осуществление образовательной деятельности (с приложениями);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государственной аккредитации (с приложениями) (при наличии);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внутреннего распорядка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внутреннего трудового распорядка;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коллективный договор;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 результатах самообследования;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предписания органов, осуществляющих государственный контроль (надзор) в сфере образования, отчеты об исполнении таких предписаний (до подтверждения органом, осуществляющим государственный контроль (надзор) в сфере образования, исполнения предписания);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«Документы» (Продолжение).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308872"/>
          </a:xfrm>
        </p:spPr>
        <p:txBody>
          <a:bodyPr/>
          <a:lstStyle/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локальные нормативные акты образовательной организации по основным вопросам организации и осуществления образовательной деятельности, в том числе регламентирующие: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приема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режим занятий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формы, периодичность и порядок текущего контроля успеваемости и промежуточной аттестации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и основания перевода, отчисления и восстановления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1700"/>
            <a:ext cx="9144393" cy="5774055"/>
            <a:chOff x="0" y="901700"/>
            <a:chExt cx="9144393" cy="5774055"/>
          </a:xfrm>
        </p:grpSpPr>
        <p:sp>
          <p:nvSpPr>
            <p:cNvPr id="4" name="object 4"/>
            <p:cNvSpPr/>
            <p:nvPr/>
          </p:nvSpPr>
          <p:spPr>
            <a:xfrm>
              <a:off x="3175" y="908049"/>
              <a:ext cx="9140825" cy="1639570"/>
            </a:xfrm>
            <a:custGeom>
              <a:avLst/>
              <a:gdLst/>
              <a:ahLst/>
              <a:cxnLst/>
              <a:rect l="l" t="t" r="r" b="b"/>
              <a:pathLst>
                <a:path w="9140825" h="1639570">
                  <a:moveTo>
                    <a:pt x="5307723" y="764628"/>
                  </a:moveTo>
                  <a:lnTo>
                    <a:pt x="0" y="764628"/>
                  </a:lnTo>
                  <a:lnTo>
                    <a:pt x="0" y="1639443"/>
                  </a:lnTo>
                  <a:lnTo>
                    <a:pt x="5307723" y="1639443"/>
                  </a:lnTo>
                  <a:lnTo>
                    <a:pt x="5307723" y="764628"/>
                  </a:lnTo>
                  <a:close/>
                </a:path>
                <a:path w="9140825" h="1639570">
                  <a:moveTo>
                    <a:pt x="9140825" y="0"/>
                  </a:moveTo>
                  <a:lnTo>
                    <a:pt x="5307723" y="0"/>
                  </a:lnTo>
                  <a:lnTo>
                    <a:pt x="0" y="0"/>
                  </a:lnTo>
                  <a:lnTo>
                    <a:pt x="0" y="726528"/>
                  </a:lnTo>
                  <a:lnTo>
                    <a:pt x="5307723" y="726528"/>
                  </a:lnTo>
                  <a:lnTo>
                    <a:pt x="9140825" y="726528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10898" y="1672678"/>
              <a:ext cx="3833495" cy="875030"/>
            </a:xfrm>
            <a:custGeom>
              <a:avLst/>
              <a:gdLst/>
              <a:ahLst/>
              <a:cxnLst/>
              <a:rect l="l" t="t" r="r" b="b"/>
              <a:pathLst>
                <a:path w="3833495" h="875030">
                  <a:moveTo>
                    <a:pt x="0" y="874814"/>
                  </a:moveTo>
                  <a:lnTo>
                    <a:pt x="3833101" y="874814"/>
                  </a:lnTo>
                  <a:lnTo>
                    <a:pt x="3833101" y="0"/>
                  </a:lnTo>
                  <a:lnTo>
                    <a:pt x="0" y="0"/>
                  </a:lnTo>
                  <a:lnTo>
                    <a:pt x="0" y="874814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5" y="2547505"/>
              <a:ext cx="5307965" cy="819785"/>
            </a:xfrm>
            <a:custGeom>
              <a:avLst/>
              <a:gdLst/>
              <a:ahLst/>
              <a:cxnLst/>
              <a:rect l="l" t="t" r="r" b="b"/>
              <a:pathLst>
                <a:path w="5307965" h="819785">
                  <a:moveTo>
                    <a:pt x="5307723" y="0"/>
                  </a:moveTo>
                  <a:lnTo>
                    <a:pt x="0" y="0"/>
                  </a:lnTo>
                  <a:lnTo>
                    <a:pt x="0" y="819365"/>
                  </a:lnTo>
                  <a:lnTo>
                    <a:pt x="5307723" y="819365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10898" y="2547505"/>
              <a:ext cx="3833495" cy="819785"/>
            </a:xfrm>
            <a:custGeom>
              <a:avLst/>
              <a:gdLst/>
              <a:ahLst/>
              <a:cxnLst/>
              <a:rect l="l" t="t" r="r" b="b"/>
              <a:pathLst>
                <a:path w="3833495" h="819785">
                  <a:moveTo>
                    <a:pt x="3833101" y="0"/>
                  </a:moveTo>
                  <a:lnTo>
                    <a:pt x="0" y="0"/>
                  </a:lnTo>
                  <a:lnTo>
                    <a:pt x="0" y="819365"/>
                  </a:lnTo>
                  <a:lnTo>
                    <a:pt x="3833101" y="819365"/>
                  </a:lnTo>
                  <a:lnTo>
                    <a:pt x="3833101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5" y="3366871"/>
              <a:ext cx="5307965" cy="1266825"/>
            </a:xfrm>
            <a:custGeom>
              <a:avLst/>
              <a:gdLst/>
              <a:ahLst/>
              <a:cxnLst/>
              <a:rect l="l" t="t" r="r" b="b"/>
              <a:pathLst>
                <a:path w="5307965" h="1266825">
                  <a:moveTo>
                    <a:pt x="5307723" y="0"/>
                  </a:moveTo>
                  <a:lnTo>
                    <a:pt x="0" y="0"/>
                  </a:lnTo>
                  <a:lnTo>
                    <a:pt x="0" y="1266317"/>
                  </a:lnTo>
                  <a:lnTo>
                    <a:pt x="5307723" y="1266317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10898" y="3366871"/>
              <a:ext cx="3833495" cy="1266825"/>
            </a:xfrm>
            <a:custGeom>
              <a:avLst/>
              <a:gdLst/>
              <a:ahLst/>
              <a:cxnLst/>
              <a:rect l="l" t="t" r="r" b="b"/>
              <a:pathLst>
                <a:path w="3833495" h="1266825">
                  <a:moveTo>
                    <a:pt x="3833101" y="0"/>
                  </a:moveTo>
                  <a:lnTo>
                    <a:pt x="0" y="0"/>
                  </a:lnTo>
                  <a:lnTo>
                    <a:pt x="0" y="1266317"/>
                  </a:lnTo>
                  <a:lnTo>
                    <a:pt x="3833101" y="1266317"/>
                  </a:lnTo>
                  <a:lnTo>
                    <a:pt x="3833101" y="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5" y="4633175"/>
              <a:ext cx="5307965" cy="2036445"/>
            </a:xfrm>
            <a:custGeom>
              <a:avLst/>
              <a:gdLst/>
              <a:ahLst/>
              <a:cxnLst/>
              <a:rect l="l" t="t" r="r" b="b"/>
              <a:pathLst>
                <a:path w="5307965" h="2036445">
                  <a:moveTo>
                    <a:pt x="5307723" y="0"/>
                  </a:moveTo>
                  <a:lnTo>
                    <a:pt x="0" y="0"/>
                  </a:lnTo>
                  <a:lnTo>
                    <a:pt x="0" y="2036178"/>
                  </a:lnTo>
                  <a:lnTo>
                    <a:pt x="5307723" y="2036178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10898" y="4633175"/>
              <a:ext cx="3833495" cy="1912620"/>
            </a:xfrm>
            <a:custGeom>
              <a:avLst/>
              <a:gdLst/>
              <a:ahLst/>
              <a:cxnLst/>
              <a:rect l="l" t="t" r="r" b="b"/>
              <a:pathLst>
                <a:path w="3833495" h="1912620">
                  <a:moveTo>
                    <a:pt x="0" y="1912086"/>
                  </a:moveTo>
                  <a:lnTo>
                    <a:pt x="3833101" y="1912086"/>
                  </a:lnTo>
                  <a:lnTo>
                    <a:pt x="3833101" y="0"/>
                  </a:lnTo>
                  <a:lnTo>
                    <a:pt x="0" y="0"/>
                  </a:lnTo>
                  <a:lnTo>
                    <a:pt x="0" y="1912086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10898" y="901700"/>
              <a:ext cx="0" cy="5643880"/>
            </a:xfrm>
            <a:custGeom>
              <a:avLst/>
              <a:gdLst/>
              <a:ahLst/>
              <a:cxnLst/>
              <a:rect l="l" t="t" r="r" b="b"/>
              <a:pathLst>
                <a:path h="5643880">
                  <a:moveTo>
                    <a:pt x="0" y="0"/>
                  </a:moveTo>
                  <a:lnTo>
                    <a:pt x="0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1634578"/>
              <a:ext cx="9144000" cy="3005455"/>
            </a:xfrm>
            <a:custGeom>
              <a:avLst/>
              <a:gdLst/>
              <a:ahLst/>
              <a:cxnLst/>
              <a:rect l="l" t="t" r="r" b="b"/>
              <a:pathLst>
                <a:path w="9144000" h="3005454">
                  <a:moveTo>
                    <a:pt x="9144000" y="2992247"/>
                  </a:moveTo>
                  <a:lnTo>
                    <a:pt x="0" y="2992247"/>
                  </a:lnTo>
                  <a:lnTo>
                    <a:pt x="0" y="3004947"/>
                  </a:lnTo>
                  <a:lnTo>
                    <a:pt x="9144000" y="3004947"/>
                  </a:lnTo>
                  <a:lnTo>
                    <a:pt x="9144000" y="2992247"/>
                  </a:lnTo>
                  <a:close/>
                </a:path>
                <a:path w="9144000" h="3005454">
                  <a:moveTo>
                    <a:pt x="9144000" y="1725942"/>
                  </a:moveTo>
                  <a:lnTo>
                    <a:pt x="0" y="1725942"/>
                  </a:lnTo>
                  <a:lnTo>
                    <a:pt x="0" y="1738642"/>
                  </a:lnTo>
                  <a:lnTo>
                    <a:pt x="9144000" y="1738642"/>
                  </a:lnTo>
                  <a:lnTo>
                    <a:pt x="9144000" y="1725942"/>
                  </a:lnTo>
                  <a:close/>
                </a:path>
                <a:path w="9144000" h="3005454">
                  <a:moveTo>
                    <a:pt x="9144000" y="906564"/>
                  </a:moveTo>
                  <a:lnTo>
                    <a:pt x="0" y="906564"/>
                  </a:lnTo>
                  <a:lnTo>
                    <a:pt x="0" y="919264"/>
                  </a:lnTo>
                  <a:lnTo>
                    <a:pt x="9144000" y="919264"/>
                  </a:lnTo>
                  <a:lnTo>
                    <a:pt x="9144000" y="906564"/>
                  </a:lnTo>
                  <a:close/>
                </a:path>
                <a:path w="9144000" h="3005454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75" y="901700"/>
              <a:ext cx="0" cy="5774055"/>
            </a:xfrm>
            <a:custGeom>
              <a:avLst/>
              <a:gdLst/>
              <a:ahLst/>
              <a:cxnLst/>
              <a:rect l="l" t="t" r="r" b="b"/>
              <a:pathLst>
                <a:path h="5774055">
                  <a:moveTo>
                    <a:pt x="0" y="5643562"/>
                  </a:moveTo>
                  <a:lnTo>
                    <a:pt x="0" y="5774004"/>
                  </a:lnTo>
                </a:path>
                <a:path h="5774055">
                  <a:moveTo>
                    <a:pt x="0" y="0"/>
                  </a:moveTo>
                  <a:lnTo>
                    <a:pt x="0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64828" y="198209"/>
            <a:ext cx="4460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Подраздел</a:t>
            </a:r>
            <a:r>
              <a:rPr sz="2800" spc="-30" dirty="0"/>
              <a:t> </a:t>
            </a:r>
            <a:r>
              <a:rPr sz="2800" spc="-5" dirty="0"/>
              <a:t>«Документы»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43037" y="891539"/>
            <a:ext cx="26079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Устав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1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5549" y="902207"/>
            <a:ext cx="19475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Размещается</a:t>
            </a:r>
            <a:r>
              <a:rPr sz="1400" b="1" spc="-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скан</a:t>
            </a:r>
            <a:r>
              <a:rPr sz="1400" b="1" spc="-75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14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копия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037" y="1637118"/>
            <a:ext cx="44519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Лицензия на осуществление образовательной деятельности (с  приложениями)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5035" y="1646263"/>
            <a:ext cx="35102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Размещается 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скан</a:t>
            </a:r>
            <a:r>
              <a:rPr sz="1200" b="1" spc="-65" dirty="0">
                <a:solidFill>
                  <a:srgbClr val="000066"/>
                </a:solidFill>
                <a:latin typeface="Carlito"/>
                <a:cs typeface="Carlito"/>
              </a:rPr>
              <a:t>-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копия </a:t>
            </a:r>
            <a:r>
              <a:rPr sz="1200" b="1" spc="-7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лицензии </a:t>
            </a:r>
            <a:r>
              <a:rPr sz="1200" b="1" spc="-12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с</a:t>
            </a:r>
            <a:r>
              <a:rPr sz="1200" b="1" spc="-23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приложениями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37" y="2530982"/>
            <a:ext cx="47548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Свидетельство о государственной аккредитации (с</a:t>
            </a:r>
            <a:r>
              <a:rPr sz="1100" b="1" spc="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приложениями)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9023" y="2541650"/>
            <a:ext cx="11696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1400" b="1" spc="-7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наличии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037" y="3350361"/>
            <a:ext cx="46755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План финансово-хозяйственной деятельности образовательной  организации, утвержденный в установленном законодательством  Российской Федерации порядке, или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бюджетные сметы 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1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76682" y="3359505"/>
            <a:ext cx="167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Размещается</a:t>
            </a:r>
            <a:r>
              <a:rPr sz="1200" b="1" spc="-15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скан</a:t>
            </a:r>
            <a:r>
              <a:rPr sz="1200" b="1" spc="-65" dirty="0">
                <a:solidFill>
                  <a:srgbClr val="000066"/>
                </a:solidFill>
                <a:latin typeface="Carlito"/>
                <a:cs typeface="Carlito"/>
              </a:rPr>
              <a:t>-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копия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037" y="4616665"/>
            <a:ext cx="512445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Локальные нормативные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акты,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предусмотренные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частью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статьи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30  Федерального закона "Об образовании в Российской Федерации"  (правила приема обучающихся, режим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занятий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обучающихся, формы,  периодичность и порядок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текущего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контроля успеваемости и  промежуточной аттестации обучающихся, порядок и основания  перевода, отчисления и восстановления обучающихся, порядок  оформления возникновения, приостановления и прекращения  отношений между образовательной организацией и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обучающимися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 (или) родителями (законными представителями) несовершеннолетних  обучающихся), правила внутреннего распорядка обучающихся, правила  внутреннего трудового распорядка и коллективного</a:t>
            </a:r>
            <a:r>
              <a:rPr sz="1100" b="1" spc="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договора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34114" y="4598377"/>
            <a:ext cx="3630929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 marR="5080" indent="-1210310">
              <a:lnSpc>
                <a:spcPct val="115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Размещается 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скан</a:t>
            </a:r>
            <a:r>
              <a:rPr sz="1200" b="1" spc="-65" dirty="0">
                <a:solidFill>
                  <a:srgbClr val="000066"/>
                </a:solidFill>
                <a:latin typeface="Carlito"/>
                <a:cs typeface="Carlito"/>
              </a:rPr>
              <a:t>-</a:t>
            </a:r>
            <a:r>
              <a:rPr sz="1200" b="1" spc="-6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копии </a:t>
            </a:r>
            <a:r>
              <a:rPr sz="1200" b="1" spc="-10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всех </a:t>
            </a:r>
            <a:r>
              <a:rPr sz="1200" b="1" spc="-8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требуемых </a:t>
            </a:r>
            <a:r>
              <a:rPr sz="1200" b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документов,  без</a:t>
            </a:r>
            <a:r>
              <a:rPr sz="1200" b="1" spc="-10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b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исключения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895350"/>
            <a:ext cx="9147175" cy="5962650"/>
            <a:chOff x="-3175" y="895350"/>
            <a:chExt cx="9147175" cy="5962650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908037"/>
              <a:ext cx="9140825" cy="2118360"/>
            </a:xfrm>
            <a:custGeom>
              <a:avLst/>
              <a:gdLst/>
              <a:ahLst/>
              <a:cxnLst/>
              <a:rect l="l" t="t" r="r" b="b"/>
              <a:pathLst>
                <a:path w="9140825" h="2118360">
                  <a:moveTo>
                    <a:pt x="5307723" y="749833"/>
                  </a:moveTo>
                  <a:lnTo>
                    <a:pt x="0" y="749833"/>
                  </a:lnTo>
                  <a:lnTo>
                    <a:pt x="0" y="2117953"/>
                  </a:lnTo>
                  <a:lnTo>
                    <a:pt x="5307723" y="2117953"/>
                  </a:lnTo>
                  <a:lnTo>
                    <a:pt x="5307723" y="749833"/>
                  </a:lnTo>
                  <a:close/>
                </a:path>
                <a:path w="9140825" h="2118360">
                  <a:moveTo>
                    <a:pt x="9140825" y="0"/>
                  </a:moveTo>
                  <a:lnTo>
                    <a:pt x="5307723" y="0"/>
                  </a:lnTo>
                  <a:lnTo>
                    <a:pt x="0" y="0"/>
                  </a:lnTo>
                  <a:lnTo>
                    <a:pt x="0" y="711733"/>
                  </a:lnTo>
                  <a:lnTo>
                    <a:pt x="5307723" y="711733"/>
                  </a:lnTo>
                  <a:lnTo>
                    <a:pt x="9140825" y="711733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10898" y="1657870"/>
              <a:ext cx="3833495" cy="1368425"/>
            </a:xfrm>
            <a:custGeom>
              <a:avLst/>
              <a:gdLst/>
              <a:ahLst/>
              <a:cxnLst/>
              <a:rect l="l" t="t" r="r" b="b"/>
              <a:pathLst>
                <a:path w="3833495" h="1368425">
                  <a:moveTo>
                    <a:pt x="0" y="1368120"/>
                  </a:moveTo>
                  <a:lnTo>
                    <a:pt x="3833101" y="1368120"/>
                  </a:lnTo>
                  <a:lnTo>
                    <a:pt x="3833101" y="0"/>
                  </a:lnTo>
                  <a:lnTo>
                    <a:pt x="0" y="0"/>
                  </a:lnTo>
                  <a:lnTo>
                    <a:pt x="0" y="136812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5" y="3025990"/>
              <a:ext cx="5307965" cy="1168400"/>
            </a:xfrm>
            <a:custGeom>
              <a:avLst/>
              <a:gdLst/>
              <a:ahLst/>
              <a:cxnLst/>
              <a:rect l="l" t="t" r="r" b="b"/>
              <a:pathLst>
                <a:path w="5307965" h="1168400">
                  <a:moveTo>
                    <a:pt x="5307723" y="0"/>
                  </a:moveTo>
                  <a:lnTo>
                    <a:pt x="0" y="0"/>
                  </a:lnTo>
                  <a:lnTo>
                    <a:pt x="0" y="1168158"/>
                  </a:lnTo>
                  <a:lnTo>
                    <a:pt x="5307723" y="1168158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10898" y="3025990"/>
              <a:ext cx="3833495" cy="1168400"/>
            </a:xfrm>
            <a:custGeom>
              <a:avLst/>
              <a:gdLst/>
              <a:ahLst/>
              <a:cxnLst/>
              <a:rect l="l" t="t" r="r" b="b"/>
              <a:pathLst>
                <a:path w="3833495" h="1168400">
                  <a:moveTo>
                    <a:pt x="3833101" y="0"/>
                  </a:moveTo>
                  <a:lnTo>
                    <a:pt x="0" y="0"/>
                  </a:lnTo>
                  <a:lnTo>
                    <a:pt x="0" y="1168158"/>
                  </a:lnTo>
                  <a:lnTo>
                    <a:pt x="3833101" y="1168158"/>
                  </a:lnTo>
                  <a:lnTo>
                    <a:pt x="3833101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5" y="4194149"/>
              <a:ext cx="5307965" cy="2318385"/>
            </a:xfrm>
            <a:custGeom>
              <a:avLst/>
              <a:gdLst/>
              <a:ahLst/>
              <a:cxnLst/>
              <a:rect l="l" t="t" r="r" b="b"/>
              <a:pathLst>
                <a:path w="5307965" h="2318384">
                  <a:moveTo>
                    <a:pt x="5307723" y="0"/>
                  </a:moveTo>
                  <a:lnTo>
                    <a:pt x="0" y="0"/>
                  </a:lnTo>
                  <a:lnTo>
                    <a:pt x="0" y="2317775"/>
                  </a:lnTo>
                  <a:lnTo>
                    <a:pt x="5307723" y="2317775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10898" y="4194149"/>
              <a:ext cx="3833495" cy="2259330"/>
            </a:xfrm>
            <a:custGeom>
              <a:avLst/>
              <a:gdLst/>
              <a:ahLst/>
              <a:cxnLst/>
              <a:rect l="l" t="t" r="r" b="b"/>
              <a:pathLst>
                <a:path w="3833495" h="2259329">
                  <a:moveTo>
                    <a:pt x="0" y="2259037"/>
                  </a:moveTo>
                  <a:lnTo>
                    <a:pt x="3833101" y="2259037"/>
                  </a:lnTo>
                  <a:lnTo>
                    <a:pt x="3833101" y="0"/>
                  </a:lnTo>
                  <a:lnTo>
                    <a:pt x="0" y="0"/>
                  </a:lnTo>
                  <a:lnTo>
                    <a:pt x="0" y="2259037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10898" y="901700"/>
              <a:ext cx="0" cy="5551805"/>
            </a:xfrm>
            <a:custGeom>
              <a:avLst/>
              <a:gdLst/>
              <a:ahLst/>
              <a:cxnLst/>
              <a:rect l="l" t="t" r="r" b="b"/>
              <a:pathLst>
                <a:path h="5551805">
                  <a:moveTo>
                    <a:pt x="0" y="0"/>
                  </a:moveTo>
                  <a:lnTo>
                    <a:pt x="0" y="555148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1619770"/>
              <a:ext cx="9144000" cy="2581275"/>
            </a:xfrm>
            <a:custGeom>
              <a:avLst/>
              <a:gdLst/>
              <a:ahLst/>
              <a:cxnLst/>
              <a:rect l="l" t="t" r="r" b="b"/>
              <a:pathLst>
                <a:path w="9144000" h="2581275">
                  <a:moveTo>
                    <a:pt x="9144000" y="2568016"/>
                  </a:moveTo>
                  <a:lnTo>
                    <a:pt x="0" y="2568016"/>
                  </a:lnTo>
                  <a:lnTo>
                    <a:pt x="0" y="2580716"/>
                  </a:lnTo>
                  <a:lnTo>
                    <a:pt x="9144000" y="2580716"/>
                  </a:lnTo>
                  <a:lnTo>
                    <a:pt x="9144000" y="2568016"/>
                  </a:lnTo>
                  <a:close/>
                </a:path>
                <a:path w="9144000" h="2581275">
                  <a:moveTo>
                    <a:pt x="9144000" y="1399870"/>
                  </a:moveTo>
                  <a:lnTo>
                    <a:pt x="0" y="1399870"/>
                  </a:lnTo>
                  <a:lnTo>
                    <a:pt x="0" y="1412570"/>
                  </a:lnTo>
                  <a:lnTo>
                    <a:pt x="9144000" y="1412570"/>
                  </a:lnTo>
                  <a:lnTo>
                    <a:pt x="9144000" y="1399870"/>
                  </a:lnTo>
                  <a:close/>
                </a:path>
                <a:path w="9144000" h="2581275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75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5551487"/>
                  </a:moveTo>
                  <a:lnTo>
                    <a:pt x="0" y="5616575"/>
                  </a:lnTo>
                </a:path>
                <a:path h="5616575">
                  <a:moveTo>
                    <a:pt x="0" y="0"/>
                  </a:moveTo>
                  <a:lnTo>
                    <a:pt x="0" y="555148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64828" y="198209"/>
            <a:ext cx="4460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Подраздел</a:t>
            </a:r>
            <a:r>
              <a:rPr sz="2800" spc="-30" dirty="0"/>
              <a:t> </a:t>
            </a:r>
            <a:r>
              <a:rPr sz="2800" spc="-5" dirty="0"/>
              <a:t>«Документы»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43037" y="900683"/>
            <a:ext cx="28308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Отчет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результатах</a:t>
            </a:r>
            <a:r>
              <a:rPr sz="11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самообследования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5871" y="900684"/>
            <a:ext cx="1331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Размещается</a:t>
            </a:r>
            <a:r>
              <a:rPr sz="12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копия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37" y="1622310"/>
            <a:ext cx="44437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Документ о порядке оказания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платных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</a:t>
            </a:r>
            <a:r>
              <a:rPr sz="1100" b="1" spc="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услуг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6747" y="1604022"/>
            <a:ext cx="350520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5000"/>
              </a:lnSpc>
              <a:spcBef>
                <a:spcPts val="100"/>
              </a:spcBef>
            </a:pP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Если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платные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услуги не оказываются,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то  указывается: </a:t>
            </a:r>
            <a:r>
              <a:rPr sz="12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«Образовательная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организация не 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оказывает платные</a:t>
            </a:r>
            <a:r>
              <a:rPr sz="12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услуги»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037" y="3009480"/>
            <a:ext cx="5190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Предписания органов, осуществляющих государственный контроль  (надзор) в сфере образования,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отчеты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исполнении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таких</a:t>
            </a:r>
            <a:r>
              <a:rPr sz="1100" b="1" spc="9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предписаний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0265" y="3008719"/>
            <a:ext cx="36252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Если предписаний </a:t>
            </a:r>
            <a:r>
              <a:rPr sz="1200" spc="-4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нет, </a:t>
            </a:r>
            <a:r>
              <a:rPr sz="12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необходимо сделать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2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это  </a:t>
            </a:r>
            <a:r>
              <a:rPr sz="12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акцент,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указав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«Предписания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органов, 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осуществляющих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государственный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контроль  (надзор) </a:t>
            </a:r>
            <a:r>
              <a:rPr sz="12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сфере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образования, </a:t>
            </a:r>
            <a:r>
              <a:rPr sz="12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отчеты </a:t>
            </a:r>
            <a:r>
              <a:rPr sz="12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  исполнении таких предписаний</a:t>
            </a:r>
            <a:r>
              <a:rPr sz="12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отсутствуют»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37" y="4177626"/>
            <a:ext cx="517461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Документ об установлении размера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платы,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взимаемой с родителей  (законных представителей) за присмотр и уход за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детьми, 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осваивающими образовательные программы дошкольного образования  в организациях, осуществляющих образовательную деятельность, за  содержание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детей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образовательной организации, реализующей  образовательные программы начального общего, основного общего или  среднего общего образования, если в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такой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 организации созданы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условия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проживания обучающихся в 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интернате,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либо за осуществление присмотра и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ухода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детьми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 группах продленного дня в образовательной организации, реализующей  образовательные программы начального общего, основного общего или  среднего общего</a:t>
            </a:r>
            <a:r>
              <a:rPr sz="11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0401" y="4264222"/>
            <a:ext cx="15417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7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Размещается</a:t>
            </a:r>
            <a:r>
              <a:rPr sz="1100" b="1" spc="-10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b="1" spc="-6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скан</a:t>
            </a:r>
            <a:r>
              <a:rPr sz="1100" b="1" spc="-60" dirty="0">
                <a:solidFill>
                  <a:srgbClr val="000066"/>
                </a:solidFill>
                <a:latin typeface="Carlito"/>
                <a:cs typeface="Carlito"/>
              </a:rPr>
              <a:t>-</a:t>
            </a:r>
            <a:r>
              <a:rPr sz="1100" b="1" spc="-6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копия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0631" y="4725928"/>
            <a:ext cx="2712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1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НОВЫЙ </a:t>
            </a:r>
            <a:r>
              <a:rPr sz="1100" b="1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подпункт!!! </a:t>
            </a:r>
            <a:r>
              <a:rPr sz="11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введен приказом  Рособрнадзора от 02.02.2016 №</a:t>
            </a:r>
            <a:r>
              <a:rPr sz="11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134)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6350" y="6446837"/>
            <a:ext cx="9156700" cy="417830"/>
            <a:chOff x="-6350" y="6446837"/>
            <a:chExt cx="9156700" cy="417830"/>
          </a:xfrm>
        </p:grpSpPr>
        <p:sp>
          <p:nvSpPr>
            <p:cNvPr id="25" name="object 25"/>
            <p:cNvSpPr/>
            <p:nvPr/>
          </p:nvSpPr>
          <p:spPr>
            <a:xfrm>
              <a:off x="0" y="6453187"/>
              <a:ext cx="9144000" cy="405130"/>
            </a:xfrm>
            <a:custGeom>
              <a:avLst/>
              <a:gdLst/>
              <a:ahLst/>
              <a:cxnLst/>
              <a:rect l="l" t="t" r="r" b="b"/>
              <a:pathLst>
                <a:path w="9144000" h="405129">
                  <a:moveTo>
                    <a:pt x="9144000" y="0"/>
                  </a:moveTo>
                  <a:lnTo>
                    <a:pt x="0" y="0"/>
                  </a:lnTo>
                  <a:lnTo>
                    <a:pt x="0" y="404812"/>
                  </a:lnTo>
                  <a:lnTo>
                    <a:pt x="9144000" y="4048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0" y="6453187"/>
              <a:ext cx="9144000" cy="405130"/>
            </a:xfrm>
            <a:custGeom>
              <a:avLst/>
              <a:gdLst/>
              <a:ahLst/>
              <a:cxnLst/>
              <a:rect l="l" t="t" r="r" b="b"/>
              <a:pathLst>
                <a:path w="9144000" h="405129">
                  <a:moveTo>
                    <a:pt x="0" y="0"/>
                  </a:moveTo>
                  <a:lnTo>
                    <a:pt x="9144000" y="0"/>
                  </a:lnTo>
                  <a:lnTo>
                    <a:pt x="9144000" y="404812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553998"/>
          </a:xfrm>
        </p:spPr>
        <p:txBody>
          <a:bodyPr/>
          <a:lstStyle/>
          <a:p>
            <a:pPr algn="ctr"/>
            <a:r>
              <a:rPr lang="ru-RU" sz="3600" dirty="0"/>
              <a:t>Вопросы для обсуждения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046" y="1182231"/>
            <a:ext cx="8762999" cy="5170646"/>
          </a:xfrm>
        </p:spPr>
        <p:txBody>
          <a:bodyPr/>
          <a:lstStyle/>
          <a:p>
            <a:pPr algn="l"/>
            <a:r>
              <a:rPr lang="ru-RU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база, регламентирующая требования к структуре и содержанию официальных сайтов образовательных организаций в сети «Интернет».</a:t>
            </a:r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к структуре и содержанию официальных сайтов.</a:t>
            </a:r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 и защиты персональных данных педагогов и обучающихся.</a:t>
            </a:r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«Образование»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955203"/>
          </a:xfrm>
        </p:spPr>
        <p:txBody>
          <a:bodyPr/>
          <a:lstStyle/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должен содержать информацию: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о реализуемых образовательных программах, в том числе о реализуемых адаптированных образовательных программах, с указанием в отношении каждой образовательной программы: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 обучения;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нормативного срока обучения;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срока действия государственной аккредитации образовательной программы (при наличии государственной аккредитации), общественной, профессионально-общественной аккредитации образовательной программы (при наличии общественной, профессионально-общественной аккредитации);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языка(х), на котором(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осуществляется образование (обучение);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учебных предметов, курсов, дисциплин (модулей), практики, предусмотренных соответствующей образовательной программой;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использовании при реализации образовательной программы электронного обучения и дистанционных образовательных технологий;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«Образование» (Продолжение)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940088"/>
          </a:xfrm>
        </p:spPr>
        <p:txBody>
          <a:bodyPr/>
          <a:lstStyle/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об описании образовательной программы с приложением ее копии в форме электронного документа, подписанного электронной подписью руководителя образовательной организации, в том числе: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учебном плане с приложением его копии;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аннотации к рабочим программам дисциплин (модулей, предметов, курсов, практики в составе образовательной программы) с приложением копий этих рабочих программ;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календарном учебном графике с приложением его копии;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методических и об иных документах, разработанных образовательной организацией для обеспечения образовательного процесса;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о численности обучающихся, в том числе об обучающихся по каждой реализуемой образовательной программе (в том числе с выделением численности обучающихся, являющихся иностранными гражданами), с указанием источника финансирования: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бюджетных ассигнований федерального бюджета;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бюджетных ассигнований бюджетов субъектов Российской Федерации;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бюджетных ассигнований местных бюджетов;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договорам об образовании за счет средств физических и (или) юридических лиц.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1955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«Образование» (Продолжение)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816977"/>
          </a:xfrm>
        </p:spPr>
        <p:txBody>
          <a:bodyPr/>
          <a:lstStyle/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организации, реализующие общеобразовательные программы, дополнительно указывают наименование ОП.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организации, реализующие профессиональные ОП, дополнительно, для каждой ОП указывают информацию: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уровне образования;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коде и наименовании профессии, специальности, направления подготовки;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направлениях и результатах научной (научно-исследовательской) деятельности и научно-исследовательской базе для ее осуществления (для образовательных организаций ВО и образовательных организаций ДПО);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приема по каждой профессии;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приема по каждой специальности среднего профессионального образования (при наличии вступительных испытаний);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приема по каждому направлению подготовки или специальности высшего образования с различными условиями приема (на места, финансируемые за счет бюджетных ассигнований федерального бюджета, бюджетов субъектов РФ, местных бюджетов, по договорам об образовании за счет средств физических и (или) юридических лиц) с указанием средней суммы набранных баллов по всем вступительным испытаниям;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перевода; о результатах восстановления и отчисления.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895350"/>
            <a:ext cx="9153525" cy="5962650"/>
            <a:chOff x="-3175" y="895350"/>
            <a:chExt cx="9153525" cy="5962650"/>
          </a:xfrm>
        </p:grpSpPr>
        <p:sp>
          <p:nvSpPr>
            <p:cNvPr id="3" name="object 3"/>
            <p:cNvSpPr/>
            <p:nvPr/>
          </p:nvSpPr>
          <p:spPr>
            <a:xfrm>
              <a:off x="3175" y="908037"/>
              <a:ext cx="9140825" cy="870585"/>
            </a:xfrm>
            <a:custGeom>
              <a:avLst/>
              <a:gdLst/>
              <a:ahLst/>
              <a:cxnLst/>
              <a:rect l="l" t="t" r="r" b="b"/>
              <a:pathLst>
                <a:path w="9140825" h="870585">
                  <a:moveTo>
                    <a:pt x="5305869" y="509790"/>
                  </a:moveTo>
                  <a:lnTo>
                    <a:pt x="0" y="509790"/>
                  </a:lnTo>
                  <a:lnTo>
                    <a:pt x="0" y="870305"/>
                  </a:lnTo>
                  <a:lnTo>
                    <a:pt x="5305869" y="870305"/>
                  </a:lnTo>
                  <a:lnTo>
                    <a:pt x="5305869" y="509790"/>
                  </a:lnTo>
                  <a:close/>
                </a:path>
                <a:path w="9140825" h="870585">
                  <a:moveTo>
                    <a:pt x="5305869" y="0"/>
                  </a:moveTo>
                  <a:lnTo>
                    <a:pt x="0" y="0"/>
                  </a:lnTo>
                  <a:lnTo>
                    <a:pt x="0" y="471690"/>
                  </a:lnTo>
                  <a:lnTo>
                    <a:pt x="5305869" y="471690"/>
                  </a:lnTo>
                  <a:lnTo>
                    <a:pt x="5305869" y="0"/>
                  </a:lnTo>
                  <a:close/>
                </a:path>
                <a:path w="9140825" h="870585">
                  <a:moveTo>
                    <a:pt x="9140825" y="0"/>
                  </a:moveTo>
                  <a:lnTo>
                    <a:pt x="5305882" y="0"/>
                  </a:lnTo>
                  <a:lnTo>
                    <a:pt x="5305882" y="471690"/>
                  </a:lnTo>
                  <a:lnTo>
                    <a:pt x="9140825" y="471690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09057" y="1417827"/>
              <a:ext cx="3835400" cy="360680"/>
            </a:xfrm>
            <a:custGeom>
              <a:avLst/>
              <a:gdLst/>
              <a:ahLst/>
              <a:cxnLst/>
              <a:rect l="l" t="t" r="r" b="b"/>
              <a:pathLst>
                <a:path w="3835400" h="360680">
                  <a:moveTo>
                    <a:pt x="0" y="360514"/>
                  </a:moveTo>
                  <a:lnTo>
                    <a:pt x="3834942" y="360514"/>
                  </a:lnTo>
                  <a:lnTo>
                    <a:pt x="3834942" y="0"/>
                  </a:lnTo>
                  <a:lnTo>
                    <a:pt x="0" y="0"/>
                  </a:lnTo>
                  <a:lnTo>
                    <a:pt x="0" y="360514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1778342"/>
              <a:ext cx="5306060" cy="379730"/>
            </a:xfrm>
            <a:custGeom>
              <a:avLst/>
              <a:gdLst/>
              <a:ahLst/>
              <a:cxnLst/>
              <a:rect l="l" t="t" r="r" b="b"/>
              <a:pathLst>
                <a:path w="5306060" h="379730">
                  <a:moveTo>
                    <a:pt x="5305869" y="0"/>
                  </a:moveTo>
                  <a:lnTo>
                    <a:pt x="0" y="0"/>
                  </a:lnTo>
                  <a:lnTo>
                    <a:pt x="0" y="379577"/>
                  </a:lnTo>
                  <a:lnTo>
                    <a:pt x="5305869" y="379577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09057" y="1778342"/>
              <a:ext cx="3835400" cy="379730"/>
            </a:xfrm>
            <a:custGeom>
              <a:avLst/>
              <a:gdLst/>
              <a:ahLst/>
              <a:cxnLst/>
              <a:rect l="l" t="t" r="r" b="b"/>
              <a:pathLst>
                <a:path w="3835400" h="379730">
                  <a:moveTo>
                    <a:pt x="3834942" y="0"/>
                  </a:moveTo>
                  <a:lnTo>
                    <a:pt x="0" y="0"/>
                  </a:lnTo>
                  <a:lnTo>
                    <a:pt x="0" y="379577"/>
                  </a:lnTo>
                  <a:lnTo>
                    <a:pt x="3834942" y="379577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2157933"/>
              <a:ext cx="5306060" cy="736600"/>
            </a:xfrm>
            <a:custGeom>
              <a:avLst/>
              <a:gdLst/>
              <a:ahLst/>
              <a:cxnLst/>
              <a:rect l="l" t="t" r="r" b="b"/>
              <a:pathLst>
                <a:path w="5306060" h="736600">
                  <a:moveTo>
                    <a:pt x="5305869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5305869" y="736091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09057" y="2157933"/>
              <a:ext cx="3835400" cy="736600"/>
            </a:xfrm>
            <a:custGeom>
              <a:avLst/>
              <a:gdLst/>
              <a:ahLst/>
              <a:cxnLst/>
              <a:rect l="l" t="t" r="r" b="b"/>
              <a:pathLst>
                <a:path w="3835400" h="736600">
                  <a:moveTo>
                    <a:pt x="383494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3834942" y="736091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5" y="2894025"/>
              <a:ext cx="5306060" cy="785495"/>
            </a:xfrm>
            <a:custGeom>
              <a:avLst/>
              <a:gdLst/>
              <a:ahLst/>
              <a:cxnLst/>
              <a:rect l="l" t="t" r="r" b="b"/>
              <a:pathLst>
                <a:path w="5306060" h="785495">
                  <a:moveTo>
                    <a:pt x="5305869" y="0"/>
                  </a:moveTo>
                  <a:lnTo>
                    <a:pt x="0" y="0"/>
                  </a:lnTo>
                  <a:lnTo>
                    <a:pt x="0" y="785304"/>
                  </a:lnTo>
                  <a:lnTo>
                    <a:pt x="5305869" y="785304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09057" y="2894025"/>
              <a:ext cx="3835400" cy="785495"/>
            </a:xfrm>
            <a:custGeom>
              <a:avLst/>
              <a:gdLst/>
              <a:ahLst/>
              <a:cxnLst/>
              <a:rect l="l" t="t" r="r" b="b"/>
              <a:pathLst>
                <a:path w="3835400" h="785495">
                  <a:moveTo>
                    <a:pt x="3834942" y="0"/>
                  </a:moveTo>
                  <a:lnTo>
                    <a:pt x="0" y="0"/>
                  </a:lnTo>
                  <a:lnTo>
                    <a:pt x="0" y="785304"/>
                  </a:lnTo>
                  <a:lnTo>
                    <a:pt x="3834942" y="785304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75" y="3679329"/>
              <a:ext cx="5306060" cy="1085215"/>
            </a:xfrm>
            <a:custGeom>
              <a:avLst/>
              <a:gdLst/>
              <a:ahLst/>
              <a:cxnLst/>
              <a:rect l="l" t="t" r="r" b="b"/>
              <a:pathLst>
                <a:path w="5306060" h="1085214">
                  <a:moveTo>
                    <a:pt x="5305869" y="0"/>
                  </a:moveTo>
                  <a:lnTo>
                    <a:pt x="0" y="0"/>
                  </a:lnTo>
                  <a:lnTo>
                    <a:pt x="0" y="1085202"/>
                  </a:lnTo>
                  <a:lnTo>
                    <a:pt x="5305869" y="1085202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09057" y="3679329"/>
              <a:ext cx="3835400" cy="1085215"/>
            </a:xfrm>
            <a:custGeom>
              <a:avLst/>
              <a:gdLst/>
              <a:ahLst/>
              <a:cxnLst/>
              <a:rect l="l" t="t" r="r" b="b"/>
              <a:pathLst>
                <a:path w="3835400" h="1085214">
                  <a:moveTo>
                    <a:pt x="3834942" y="0"/>
                  </a:moveTo>
                  <a:lnTo>
                    <a:pt x="0" y="0"/>
                  </a:lnTo>
                  <a:lnTo>
                    <a:pt x="0" y="1085202"/>
                  </a:lnTo>
                  <a:lnTo>
                    <a:pt x="3834942" y="1085202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75" y="4764532"/>
              <a:ext cx="5306060" cy="1791335"/>
            </a:xfrm>
            <a:custGeom>
              <a:avLst/>
              <a:gdLst/>
              <a:ahLst/>
              <a:cxnLst/>
              <a:rect l="l" t="t" r="r" b="b"/>
              <a:pathLst>
                <a:path w="5306060" h="1791334">
                  <a:moveTo>
                    <a:pt x="5305869" y="0"/>
                  </a:moveTo>
                  <a:lnTo>
                    <a:pt x="0" y="0"/>
                  </a:lnTo>
                  <a:lnTo>
                    <a:pt x="0" y="1790839"/>
                  </a:lnTo>
                  <a:lnTo>
                    <a:pt x="5305869" y="1790839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09057" y="4764532"/>
              <a:ext cx="3835400" cy="1791335"/>
            </a:xfrm>
            <a:custGeom>
              <a:avLst/>
              <a:gdLst/>
              <a:ahLst/>
              <a:cxnLst/>
              <a:rect l="l" t="t" r="r" b="b"/>
              <a:pathLst>
                <a:path w="3835400" h="1791334">
                  <a:moveTo>
                    <a:pt x="3834942" y="0"/>
                  </a:moveTo>
                  <a:lnTo>
                    <a:pt x="0" y="0"/>
                  </a:lnTo>
                  <a:lnTo>
                    <a:pt x="0" y="1790839"/>
                  </a:lnTo>
                  <a:lnTo>
                    <a:pt x="3834942" y="1790839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09057" y="901700"/>
              <a:ext cx="0" cy="5660390"/>
            </a:xfrm>
            <a:custGeom>
              <a:avLst/>
              <a:gdLst/>
              <a:ahLst/>
              <a:cxnLst/>
              <a:rect l="l" t="t" r="r" b="b"/>
              <a:pathLst>
                <a:path h="5660390">
                  <a:moveTo>
                    <a:pt x="0" y="0"/>
                  </a:moveTo>
                  <a:lnTo>
                    <a:pt x="0" y="56600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1379727"/>
              <a:ext cx="9144000" cy="3391535"/>
            </a:xfrm>
            <a:custGeom>
              <a:avLst/>
              <a:gdLst/>
              <a:ahLst/>
              <a:cxnLst/>
              <a:rect l="l" t="t" r="r" b="b"/>
              <a:pathLst>
                <a:path w="9144000" h="3391535">
                  <a:moveTo>
                    <a:pt x="9144000" y="3378454"/>
                  </a:moveTo>
                  <a:lnTo>
                    <a:pt x="0" y="3378454"/>
                  </a:lnTo>
                  <a:lnTo>
                    <a:pt x="0" y="3391154"/>
                  </a:lnTo>
                  <a:lnTo>
                    <a:pt x="9144000" y="3391154"/>
                  </a:lnTo>
                  <a:lnTo>
                    <a:pt x="9144000" y="3378454"/>
                  </a:lnTo>
                  <a:close/>
                </a:path>
                <a:path w="9144000" h="3391535">
                  <a:moveTo>
                    <a:pt x="9144000" y="2293251"/>
                  </a:moveTo>
                  <a:lnTo>
                    <a:pt x="0" y="2293251"/>
                  </a:lnTo>
                  <a:lnTo>
                    <a:pt x="0" y="2305951"/>
                  </a:lnTo>
                  <a:lnTo>
                    <a:pt x="9144000" y="2305951"/>
                  </a:lnTo>
                  <a:lnTo>
                    <a:pt x="9144000" y="2293251"/>
                  </a:lnTo>
                  <a:close/>
                </a:path>
                <a:path w="9144000" h="3391535">
                  <a:moveTo>
                    <a:pt x="9144000" y="1507934"/>
                  </a:moveTo>
                  <a:lnTo>
                    <a:pt x="0" y="1507934"/>
                  </a:lnTo>
                  <a:lnTo>
                    <a:pt x="0" y="1520634"/>
                  </a:lnTo>
                  <a:lnTo>
                    <a:pt x="9144000" y="1520634"/>
                  </a:lnTo>
                  <a:lnTo>
                    <a:pt x="9144000" y="1507934"/>
                  </a:lnTo>
                  <a:close/>
                </a:path>
                <a:path w="9144000" h="3391535">
                  <a:moveTo>
                    <a:pt x="9144000" y="771842"/>
                  </a:moveTo>
                  <a:lnTo>
                    <a:pt x="0" y="771842"/>
                  </a:lnTo>
                  <a:lnTo>
                    <a:pt x="0" y="784542"/>
                  </a:lnTo>
                  <a:lnTo>
                    <a:pt x="9144000" y="784542"/>
                  </a:lnTo>
                  <a:lnTo>
                    <a:pt x="9144000" y="771842"/>
                  </a:lnTo>
                  <a:close/>
                </a:path>
                <a:path w="9144000" h="3391535">
                  <a:moveTo>
                    <a:pt x="9144000" y="392277"/>
                  </a:moveTo>
                  <a:lnTo>
                    <a:pt x="0" y="392277"/>
                  </a:lnTo>
                  <a:lnTo>
                    <a:pt x="0" y="404977"/>
                  </a:lnTo>
                  <a:lnTo>
                    <a:pt x="9144000" y="404977"/>
                  </a:lnTo>
                  <a:lnTo>
                    <a:pt x="9144000" y="392277"/>
                  </a:lnTo>
                  <a:close/>
                </a:path>
                <a:path w="9144000" h="3391535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75" y="901700"/>
              <a:ext cx="0" cy="5660390"/>
            </a:xfrm>
            <a:custGeom>
              <a:avLst/>
              <a:gdLst/>
              <a:ahLst/>
              <a:cxnLst/>
              <a:rect l="l" t="t" r="r" b="b"/>
              <a:pathLst>
                <a:path h="5660390">
                  <a:moveTo>
                    <a:pt x="0" y="0"/>
                  </a:moveTo>
                  <a:lnTo>
                    <a:pt x="0" y="56600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447802" y="198209"/>
            <a:ext cx="64769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Arial" panose="020B0604020202020204"/>
                <a:cs typeface="Arial" panose="020B0604020202020204"/>
              </a:rPr>
              <a:t>Подраздел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«Образование»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0856" y="869894"/>
            <a:ext cx="333057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Дошкольное/общее, дополнительное  профессиональное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4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т.д. 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очная/заочная/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дистанционная и</a:t>
            </a:r>
            <a:r>
              <a:rPr sz="14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т.д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83" y="902207"/>
            <a:ext cx="5182870" cy="299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реализуемых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уровнях</a:t>
            </a:r>
            <a:r>
              <a:rPr sz="14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1056005">
              <a:lnSpc>
                <a:spcPct val="178000"/>
              </a:lnSpc>
              <a:spcBef>
                <a:spcPts val="87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формах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обучения  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нормативных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сроках</a:t>
            </a:r>
            <a:r>
              <a:rPr sz="1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обучения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35560">
              <a:lnSpc>
                <a:spcPct val="115000"/>
              </a:lnSpc>
              <a:spcBef>
                <a:spcPts val="106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сроке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действия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государственной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аккредитации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программы (при наличии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государственной</a:t>
            </a:r>
            <a:r>
              <a:rPr sz="1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аккредитации)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17145">
              <a:lnSpc>
                <a:spcPct val="115000"/>
              </a:lnSpc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описании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программы с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ее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копии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учебном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плане с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его</a:t>
            </a:r>
            <a:r>
              <a:rPr sz="14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копии;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5222" y="2855923"/>
            <a:ext cx="3481704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 marR="320675" algn="ctr">
              <a:lnSpc>
                <a:spcPct val="115000"/>
              </a:lnSpc>
              <a:spcBef>
                <a:spcPts val="100"/>
              </a:spcBef>
            </a:pP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забывайте выкладывать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копии  </a:t>
            </a: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образовательных</a:t>
            </a:r>
            <a:r>
              <a:rPr sz="14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программ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" panose="020B0604020202020204"/>
              <a:cs typeface="Arial" panose="020B0604020202020204"/>
            </a:endParaRPr>
          </a:p>
          <a:p>
            <a:pPr marL="12065" marR="5080" algn="ctr">
              <a:lnSpc>
                <a:spcPct val="115000"/>
              </a:lnSpc>
            </a:pP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забывайте размещать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копию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учебного 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плана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3" y="4747321"/>
            <a:ext cx="49428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аннотации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рабочим программам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дисциплин (по каждой дисциплине в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составе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программы) с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копий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наличии);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4538" y="4726548"/>
            <a:ext cx="318389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000"/>
              </a:lnSpc>
              <a:spcBef>
                <a:spcPts val="100"/>
              </a:spcBef>
            </a:pP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забывайте размещать аннотации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 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рабочим</a:t>
            </a:r>
            <a:r>
              <a:rPr sz="14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программам.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57150" marR="50165" algn="ctr">
              <a:lnSpc>
                <a:spcPct val="115000"/>
              </a:lnSpc>
            </a:pP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Публикуйте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их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таким образом, чтобы  проверяющие сразу могли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их 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идентифицировать.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6350" y="6538912"/>
            <a:ext cx="9156700" cy="325755"/>
            <a:chOff x="-6350" y="6538912"/>
            <a:chExt cx="9156700" cy="325755"/>
          </a:xfrm>
        </p:grpSpPr>
        <p:sp>
          <p:nvSpPr>
            <p:cNvPr id="26" name="object 26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895350"/>
            <a:ext cx="9153525" cy="5962650"/>
            <a:chOff x="-3175" y="895350"/>
            <a:chExt cx="9153525" cy="5962650"/>
          </a:xfrm>
        </p:grpSpPr>
        <p:sp>
          <p:nvSpPr>
            <p:cNvPr id="3" name="object 3"/>
            <p:cNvSpPr/>
            <p:nvPr/>
          </p:nvSpPr>
          <p:spPr>
            <a:xfrm>
              <a:off x="3175" y="908037"/>
              <a:ext cx="9140825" cy="1707514"/>
            </a:xfrm>
            <a:custGeom>
              <a:avLst/>
              <a:gdLst/>
              <a:ahLst/>
              <a:cxnLst/>
              <a:rect l="l" t="t" r="r" b="b"/>
              <a:pathLst>
                <a:path w="9140825" h="1707514">
                  <a:moveTo>
                    <a:pt x="5305869" y="816089"/>
                  </a:moveTo>
                  <a:lnTo>
                    <a:pt x="0" y="816089"/>
                  </a:lnTo>
                  <a:lnTo>
                    <a:pt x="0" y="1707083"/>
                  </a:lnTo>
                  <a:lnTo>
                    <a:pt x="5305869" y="1707083"/>
                  </a:lnTo>
                  <a:lnTo>
                    <a:pt x="5305869" y="816089"/>
                  </a:lnTo>
                  <a:close/>
                </a:path>
                <a:path w="9140825" h="1707514">
                  <a:moveTo>
                    <a:pt x="5305869" y="0"/>
                  </a:moveTo>
                  <a:lnTo>
                    <a:pt x="0" y="0"/>
                  </a:lnTo>
                  <a:lnTo>
                    <a:pt x="0" y="777989"/>
                  </a:lnTo>
                  <a:lnTo>
                    <a:pt x="5305869" y="777989"/>
                  </a:lnTo>
                  <a:lnTo>
                    <a:pt x="5305869" y="0"/>
                  </a:lnTo>
                  <a:close/>
                </a:path>
                <a:path w="9140825" h="1707514">
                  <a:moveTo>
                    <a:pt x="9140825" y="0"/>
                  </a:moveTo>
                  <a:lnTo>
                    <a:pt x="5305882" y="0"/>
                  </a:lnTo>
                  <a:lnTo>
                    <a:pt x="5305882" y="777989"/>
                  </a:lnTo>
                  <a:lnTo>
                    <a:pt x="9140825" y="777989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09057" y="1724126"/>
              <a:ext cx="3835400" cy="891540"/>
            </a:xfrm>
            <a:custGeom>
              <a:avLst/>
              <a:gdLst/>
              <a:ahLst/>
              <a:cxnLst/>
              <a:rect l="l" t="t" r="r" b="b"/>
              <a:pathLst>
                <a:path w="3835400" h="891539">
                  <a:moveTo>
                    <a:pt x="0" y="890993"/>
                  </a:moveTo>
                  <a:lnTo>
                    <a:pt x="3834942" y="890993"/>
                  </a:lnTo>
                  <a:lnTo>
                    <a:pt x="3834942" y="0"/>
                  </a:lnTo>
                  <a:lnTo>
                    <a:pt x="0" y="0"/>
                  </a:lnTo>
                  <a:lnTo>
                    <a:pt x="0" y="890993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2615133"/>
              <a:ext cx="5306060" cy="1150620"/>
            </a:xfrm>
            <a:custGeom>
              <a:avLst/>
              <a:gdLst/>
              <a:ahLst/>
              <a:cxnLst/>
              <a:rect l="l" t="t" r="r" b="b"/>
              <a:pathLst>
                <a:path w="5306060" h="1150620">
                  <a:moveTo>
                    <a:pt x="5305869" y="0"/>
                  </a:moveTo>
                  <a:lnTo>
                    <a:pt x="0" y="0"/>
                  </a:lnTo>
                  <a:lnTo>
                    <a:pt x="0" y="1150302"/>
                  </a:lnTo>
                  <a:lnTo>
                    <a:pt x="5305869" y="1150302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09057" y="2615133"/>
              <a:ext cx="3835400" cy="1150620"/>
            </a:xfrm>
            <a:custGeom>
              <a:avLst/>
              <a:gdLst/>
              <a:ahLst/>
              <a:cxnLst/>
              <a:rect l="l" t="t" r="r" b="b"/>
              <a:pathLst>
                <a:path w="3835400" h="1150620">
                  <a:moveTo>
                    <a:pt x="3834942" y="0"/>
                  </a:moveTo>
                  <a:lnTo>
                    <a:pt x="0" y="0"/>
                  </a:lnTo>
                  <a:lnTo>
                    <a:pt x="0" y="1150302"/>
                  </a:lnTo>
                  <a:lnTo>
                    <a:pt x="3834942" y="1150302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3765423"/>
              <a:ext cx="5306060" cy="1997710"/>
            </a:xfrm>
            <a:custGeom>
              <a:avLst/>
              <a:gdLst/>
              <a:ahLst/>
              <a:cxnLst/>
              <a:rect l="l" t="t" r="r" b="b"/>
              <a:pathLst>
                <a:path w="5306060" h="1997710">
                  <a:moveTo>
                    <a:pt x="5305869" y="0"/>
                  </a:moveTo>
                  <a:lnTo>
                    <a:pt x="0" y="0"/>
                  </a:lnTo>
                  <a:lnTo>
                    <a:pt x="0" y="1997455"/>
                  </a:lnTo>
                  <a:lnTo>
                    <a:pt x="5305869" y="1997455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09057" y="3765423"/>
              <a:ext cx="3835400" cy="1997710"/>
            </a:xfrm>
            <a:custGeom>
              <a:avLst/>
              <a:gdLst/>
              <a:ahLst/>
              <a:cxnLst/>
              <a:rect l="l" t="t" r="r" b="b"/>
              <a:pathLst>
                <a:path w="3835400" h="1997710">
                  <a:moveTo>
                    <a:pt x="3834942" y="0"/>
                  </a:moveTo>
                  <a:lnTo>
                    <a:pt x="0" y="0"/>
                  </a:lnTo>
                  <a:lnTo>
                    <a:pt x="0" y="1997455"/>
                  </a:lnTo>
                  <a:lnTo>
                    <a:pt x="3834942" y="1997455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5" y="5762878"/>
              <a:ext cx="5306060" cy="749300"/>
            </a:xfrm>
            <a:custGeom>
              <a:avLst/>
              <a:gdLst/>
              <a:ahLst/>
              <a:cxnLst/>
              <a:rect l="l" t="t" r="r" b="b"/>
              <a:pathLst>
                <a:path w="5306060" h="749300">
                  <a:moveTo>
                    <a:pt x="5305869" y="0"/>
                  </a:moveTo>
                  <a:lnTo>
                    <a:pt x="0" y="0"/>
                  </a:lnTo>
                  <a:lnTo>
                    <a:pt x="0" y="749046"/>
                  </a:lnTo>
                  <a:lnTo>
                    <a:pt x="5305869" y="749046"/>
                  </a:lnTo>
                  <a:lnTo>
                    <a:pt x="5305869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09057" y="5762878"/>
              <a:ext cx="3835400" cy="749300"/>
            </a:xfrm>
            <a:custGeom>
              <a:avLst/>
              <a:gdLst/>
              <a:ahLst/>
              <a:cxnLst/>
              <a:rect l="l" t="t" r="r" b="b"/>
              <a:pathLst>
                <a:path w="3835400" h="749300">
                  <a:moveTo>
                    <a:pt x="3834942" y="0"/>
                  </a:moveTo>
                  <a:lnTo>
                    <a:pt x="0" y="0"/>
                  </a:lnTo>
                  <a:lnTo>
                    <a:pt x="0" y="749046"/>
                  </a:lnTo>
                  <a:lnTo>
                    <a:pt x="3834942" y="749046"/>
                  </a:lnTo>
                  <a:lnTo>
                    <a:pt x="3834942" y="0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09057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686026"/>
              <a:ext cx="9144000" cy="4083685"/>
            </a:xfrm>
            <a:custGeom>
              <a:avLst/>
              <a:gdLst/>
              <a:ahLst/>
              <a:cxnLst/>
              <a:rect l="l" t="t" r="r" b="b"/>
              <a:pathLst>
                <a:path w="9144000" h="4083685">
                  <a:moveTo>
                    <a:pt x="9144000" y="4070515"/>
                  </a:moveTo>
                  <a:lnTo>
                    <a:pt x="0" y="4070515"/>
                  </a:lnTo>
                  <a:lnTo>
                    <a:pt x="0" y="4083215"/>
                  </a:lnTo>
                  <a:lnTo>
                    <a:pt x="9144000" y="4083215"/>
                  </a:lnTo>
                  <a:lnTo>
                    <a:pt x="9144000" y="4070515"/>
                  </a:lnTo>
                  <a:close/>
                </a:path>
                <a:path w="9144000" h="4083685">
                  <a:moveTo>
                    <a:pt x="9144000" y="2073046"/>
                  </a:moveTo>
                  <a:lnTo>
                    <a:pt x="0" y="2073046"/>
                  </a:lnTo>
                  <a:lnTo>
                    <a:pt x="0" y="2085746"/>
                  </a:lnTo>
                  <a:lnTo>
                    <a:pt x="9144000" y="2085746"/>
                  </a:lnTo>
                  <a:lnTo>
                    <a:pt x="9144000" y="2073046"/>
                  </a:lnTo>
                  <a:close/>
                </a:path>
                <a:path w="9144000" h="4083685">
                  <a:moveTo>
                    <a:pt x="9144000" y="922756"/>
                  </a:moveTo>
                  <a:lnTo>
                    <a:pt x="0" y="922756"/>
                  </a:lnTo>
                  <a:lnTo>
                    <a:pt x="0" y="935456"/>
                  </a:lnTo>
                  <a:lnTo>
                    <a:pt x="9144000" y="935456"/>
                  </a:lnTo>
                  <a:lnTo>
                    <a:pt x="9144000" y="922756"/>
                  </a:lnTo>
                  <a:close/>
                </a:path>
                <a:path w="9144000" h="4083685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75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901699"/>
              <a:ext cx="9144000" cy="5617210"/>
            </a:xfrm>
            <a:custGeom>
              <a:avLst/>
              <a:gdLst/>
              <a:ahLst/>
              <a:cxnLst/>
              <a:rect l="l" t="t" r="r" b="b"/>
              <a:pathLst>
                <a:path w="9144000" h="5617209">
                  <a:moveTo>
                    <a:pt x="9144000" y="5603887"/>
                  </a:moveTo>
                  <a:lnTo>
                    <a:pt x="0" y="5603887"/>
                  </a:lnTo>
                  <a:lnTo>
                    <a:pt x="0" y="5616587"/>
                  </a:lnTo>
                  <a:lnTo>
                    <a:pt x="9144000" y="5616587"/>
                  </a:lnTo>
                  <a:lnTo>
                    <a:pt x="9144000" y="5603887"/>
                  </a:lnTo>
                  <a:close/>
                </a:path>
                <a:path w="9144000" h="5617209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6800" y="198209"/>
            <a:ext cx="716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Arial" panose="020B0604020202020204"/>
                <a:cs typeface="Arial" panose="020B0604020202020204"/>
              </a:rPr>
              <a:t>Подраздел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«Образование»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628" y="869898"/>
            <a:ext cx="373443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5105" marR="5080" indent="-1463040">
              <a:lnSpc>
                <a:spcPct val="115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забывайте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размещать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копию учебного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графика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8787" y="1666921"/>
            <a:ext cx="291528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000"/>
              </a:lnSpc>
              <a:spcBef>
                <a:spcPts val="100"/>
              </a:spcBef>
            </a:pP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Рекомендуется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создавать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400" spc="-7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сайте 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специальный </a:t>
            </a: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раздел.</a:t>
            </a:r>
            <a:r>
              <a:rPr sz="1400" spc="-5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Например,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R="41275" algn="ctr">
              <a:lnSpc>
                <a:spcPct val="100000"/>
              </a:lnSpc>
              <a:spcBef>
                <a:spcPts val="250"/>
              </a:spcBef>
            </a:pP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«Методическая</a:t>
            </a:r>
            <a:r>
              <a:rPr sz="14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копилка»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958" y="890777"/>
            <a:ext cx="4893945" cy="535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341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календарном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учебном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графике с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его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копии;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210820" algn="just">
              <a:lnSpc>
                <a:spcPct val="115000"/>
              </a:lnSpc>
              <a:spcBef>
                <a:spcPts val="103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методических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об иных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документах,  разработанных образовательной организацией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обеспечения образовательного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процесса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118745">
              <a:lnSpc>
                <a:spcPct val="115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реализуемых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  программах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указанием учебных предметов, курсов,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дисциплин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(модулей),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практики,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предусмотренных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соответствующей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400" b="1" spc="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программой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15000"/>
              </a:lnSpc>
              <a:spcBef>
                <a:spcPts val="133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численности обучающихся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реализуемым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образовательным программам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счет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бюджетных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ассигнований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федерального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бюджета,  бюджетов субъектов Российской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Федерации,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местных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бюджетов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по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договорам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образовании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счет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средств физических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(или)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юридических</a:t>
            </a:r>
            <a:r>
              <a:rPr sz="1400" b="1" spc="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лиц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 panose="020B0604020202020204"/>
              <a:cs typeface="Arial" panose="020B0604020202020204"/>
            </a:endParaRPr>
          </a:p>
          <a:p>
            <a:pPr marL="12700" marR="300355">
              <a:lnSpc>
                <a:spcPct val="115000"/>
              </a:lnSpc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языках, на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которых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осуществляется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образование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(обучение).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2667" y="3727267"/>
            <a:ext cx="3710304" cy="275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15000"/>
              </a:lnSpc>
              <a:spcBef>
                <a:spcPts val="100"/>
              </a:spcBef>
            </a:pP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Рекомендуем представлять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данную  информацию в </a:t>
            </a: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табличной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форме,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чтобы  </a:t>
            </a:r>
            <a:r>
              <a:rPr sz="14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было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четко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видно, сколько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человек  </a:t>
            </a: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обучается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бюджетной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основе, сколько -  за </a:t>
            </a:r>
            <a:r>
              <a:rPr sz="14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счет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средств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физических и юридических  лиц. </a:t>
            </a:r>
            <a:r>
              <a:rPr sz="14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Даже если обучение </a:t>
            </a:r>
            <a:r>
              <a:rPr sz="14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полностью </a:t>
            </a:r>
            <a:r>
              <a:rPr sz="14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идет  </a:t>
            </a:r>
            <a:r>
              <a:rPr sz="1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4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бюджетной</a:t>
            </a:r>
            <a:r>
              <a:rPr sz="1400" b="1" spc="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основе!!!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 panose="020B0604020202020204"/>
              <a:cs typeface="Arial" panose="020B0604020202020204"/>
            </a:endParaRPr>
          </a:p>
          <a:p>
            <a:pPr marL="65405" marR="60960" indent="-635" algn="ctr">
              <a:lnSpc>
                <a:spcPct val="115000"/>
              </a:lnSpc>
              <a:spcBef>
                <a:spcPts val="5"/>
              </a:spcBef>
            </a:pPr>
            <a:r>
              <a:rPr sz="14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Рекомендуется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указывать: «Обучение  осуществляется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государственном</a:t>
            </a:r>
            <a:r>
              <a:rPr sz="1400" spc="-7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языке 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Российской Федерации»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6350" y="6518275"/>
            <a:ext cx="9156700" cy="346075"/>
            <a:chOff x="-6350" y="6518275"/>
            <a:chExt cx="9156700" cy="346075"/>
          </a:xfrm>
        </p:grpSpPr>
        <p:sp>
          <p:nvSpPr>
            <p:cNvPr id="21" name="object 21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9144000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44000" y="3333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0" y="0"/>
                  </a:moveTo>
                  <a:lnTo>
                    <a:pt x="9144000" y="0"/>
                  </a:lnTo>
                  <a:lnTo>
                    <a:pt x="9144000" y="333375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430887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«Образовательные стандарты»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462760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"Образовательные стандарты" создается в специальном разделе при использовании федеральных государственных образовательных стандартов или образовательных стандартов, разработанных и утвержденных образовательной организацией самостоятельно (далее - утвержденный образовательный стандарт).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применяемых федеральных государственных образовательных стандартах с приложением их копий и (или) размещением гиперссылки на действующие редакции соответствующих документов;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утвержденных образовательных стандартах с приложением их копий.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123" y="772856"/>
            <a:ext cx="9153525" cy="5962650"/>
            <a:chOff x="-3175" y="895350"/>
            <a:chExt cx="9153525" cy="5962650"/>
          </a:xfrm>
        </p:grpSpPr>
        <p:sp>
          <p:nvSpPr>
            <p:cNvPr id="3" name="object 3"/>
            <p:cNvSpPr/>
            <p:nvPr/>
          </p:nvSpPr>
          <p:spPr>
            <a:xfrm>
              <a:off x="3175" y="908049"/>
              <a:ext cx="9140825" cy="5618480"/>
            </a:xfrm>
            <a:custGeom>
              <a:avLst/>
              <a:gdLst/>
              <a:ahLst/>
              <a:cxnLst/>
              <a:rect l="l" t="t" r="r" b="b"/>
              <a:pathLst>
                <a:path w="9140825" h="5618480">
                  <a:moveTo>
                    <a:pt x="9140825" y="0"/>
                  </a:moveTo>
                  <a:lnTo>
                    <a:pt x="5305882" y="0"/>
                  </a:lnTo>
                  <a:lnTo>
                    <a:pt x="0" y="0"/>
                  </a:lnTo>
                  <a:lnTo>
                    <a:pt x="0" y="5618162"/>
                  </a:lnTo>
                  <a:lnTo>
                    <a:pt x="5305882" y="5618162"/>
                  </a:lnTo>
                  <a:lnTo>
                    <a:pt x="9140825" y="5618162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901700"/>
              <a:ext cx="9140825" cy="5662930"/>
            </a:xfrm>
            <a:custGeom>
              <a:avLst/>
              <a:gdLst/>
              <a:ahLst/>
              <a:cxnLst/>
              <a:rect l="l" t="t" r="r" b="b"/>
              <a:pathLst>
                <a:path w="9140825" h="5662930">
                  <a:moveTo>
                    <a:pt x="5305882" y="0"/>
                  </a:moveTo>
                  <a:lnTo>
                    <a:pt x="5305882" y="5643562"/>
                  </a:lnTo>
                </a:path>
                <a:path w="9140825" h="5662930">
                  <a:moveTo>
                    <a:pt x="0" y="5643562"/>
                  </a:moveTo>
                  <a:lnTo>
                    <a:pt x="0" y="5662612"/>
                  </a:lnTo>
                </a:path>
                <a:path w="9140825" h="5662930">
                  <a:moveTo>
                    <a:pt x="0" y="0"/>
                  </a:moveTo>
                  <a:lnTo>
                    <a:pt x="0" y="5643562"/>
                  </a:lnTo>
                </a:path>
                <a:path w="9140825" h="5662930">
                  <a:moveTo>
                    <a:pt x="9140825" y="5643562"/>
                  </a:moveTo>
                  <a:lnTo>
                    <a:pt x="9140825" y="5662612"/>
                  </a:lnTo>
                </a:path>
                <a:path w="9140825" h="5662930">
                  <a:moveTo>
                    <a:pt x="9140825" y="0"/>
                  </a:moveTo>
                  <a:lnTo>
                    <a:pt x="9140825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01699"/>
              <a:ext cx="9144000" cy="5643880"/>
            </a:xfrm>
            <a:custGeom>
              <a:avLst/>
              <a:gdLst/>
              <a:ahLst/>
              <a:cxnLst/>
              <a:rect l="l" t="t" r="r" b="b"/>
              <a:pathLst>
                <a:path w="9144000" h="5643880">
                  <a:moveTo>
                    <a:pt x="9144000" y="5624512"/>
                  </a:moveTo>
                  <a:lnTo>
                    <a:pt x="0" y="5624512"/>
                  </a:lnTo>
                  <a:lnTo>
                    <a:pt x="0" y="5643562"/>
                  </a:lnTo>
                  <a:lnTo>
                    <a:pt x="9144000" y="5643562"/>
                  </a:lnTo>
                  <a:lnTo>
                    <a:pt x="9144000" y="5624512"/>
                  </a:lnTo>
                  <a:close/>
                </a:path>
                <a:path w="9144000" h="564388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2253" y="198209"/>
            <a:ext cx="7164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30" dirty="0">
                <a:latin typeface="Arial" panose="020B0604020202020204"/>
                <a:cs typeface="Arial" panose="020B0604020202020204"/>
              </a:rPr>
              <a:t>Подраздел </a:t>
            </a:r>
            <a:r>
              <a:rPr sz="2800" b="0" spc="-20" dirty="0">
                <a:latin typeface="Arial" panose="020B0604020202020204"/>
                <a:cs typeface="Arial" panose="020B0604020202020204"/>
              </a:rPr>
              <a:t>«Образовательные</a:t>
            </a:r>
            <a:r>
              <a:rPr sz="2800" b="0" spc="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0" spc="-10" dirty="0">
                <a:latin typeface="Arial" panose="020B0604020202020204"/>
                <a:cs typeface="Arial" panose="020B0604020202020204"/>
              </a:rPr>
              <a:t>стандарты»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57" y="888491"/>
            <a:ext cx="4979670" cy="18472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федеральных  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государственных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  стандартах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об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  стандартах. 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должна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быть  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представлена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приложением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их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копий 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наличии)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9237" y="888491"/>
            <a:ext cx="3531235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CC6600"/>
                  </a:solidFill>
                </a:uFill>
                <a:latin typeface="Arial" panose="020B0604020202020204"/>
                <a:cs typeface="Arial" panose="020B0604020202020204"/>
              </a:rPr>
              <a:t>ДОПУСКАЕТСЯ!!!</a:t>
            </a:r>
            <a:endParaRPr sz="2000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Вместо </a:t>
            </a:r>
            <a:r>
              <a:rPr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копий стандартов </a:t>
            </a:r>
            <a:r>
              <a:rPr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в  подразделе </a:t>
            </a:r>
            <a:r>
              <a:rPr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размещать  </a:t>
            </a:r>
            <a:r>
              <a:rPr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гиперссылки на  </a:t>
            </a:r>
            <a:r>
              <a:rPr sz="2000" b="1" spc="-2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соответствующие  </a:t>
            </a:r>
            <a:r>
              <a:rPr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документы </a:t>
            </a:r>
            <a:r>
              <a:rPr sz="2000" b="1" spc="-5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сайт</a:t>
            </a:r>
            <a:r>
              <a:rPr lang="ru-RU"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ах</a:t>
            </a:r>
            <a:r>
              <a:rPr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ru-RU" sz="2000" b="1" spc="-5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lang="ru-RU"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Министерства </a:t>
            </a:r>
            <a:r>
              <a:rPr lang="ru-RU" sz="2000" b="1" spc="-10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просвещиния</a:t>
            </a:r>
            <a:r>
              <a:rPr lang="ru-RU"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,</a:t>
            </a:r>
            <a:endParaRPr lang="ru-RU" sz="2000" b="1" spc="-10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Министерства</a:t>
            </a:r>
            <a:r>
              <a:rPr sz="20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образования  </a:t>
            </a:r>
            <a:r>
              <a:rPr sz="20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и науки</a:t>
            </a:r>
            <a:r>
              <a:rPr sz="2000" b="1" spc="-2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РФ</a:t>
            </a:r>
            <a:endParaRPr sz="2000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6350" y="6538912"/>
            <a:ext cx="9156700" cy="325755"/>
            <a:chOff x="-6350" y="6538912"/>
            <a:chExt cx="9156700" cy="325755"/>
          </a:xfrm>
        </p:grpSpPr>
        <p:sp>
          <p:nvSpPr>
            <p:cNvPr id="10" name="object 10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90374"/>
          </a:xfrm>
        </p:spPr>
        <p:txBody>
          <a:bodyPr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«Руководство. Педагогический (научно-педагогический) состав»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816977"/>
          </a:xfrm>
        </p:spPr>
        <p:txBody>
          <a:bodyPr/>
          <a:lstStyle/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следующую информацию: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о руководителе образовательной организации, о заместителях руководителя образовательной организации, о руководителях филиалов, представительств образовательной организации (при наличии), в том числе: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фамилия, имя, отчество (при наличии);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должность;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контактные телефоны;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адрес электронной почты;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о персональном составе педагогических работников с указанием уровня образования, квалификации и опыта работы, в том числе фамилию, имя, отчество (при наличии) работника, занимаемую должность (должности), преподаваемые дисциплины, ученую степень (при наличии), ученое звание (при наличии), наименование направления подготовки и (или) специальности, данные о повышении квалификации и (или) профессиональной переподготовке (при наличии), общий стаж работы, стаж работы по специальности, для каждой реализуемой образовательной программы, представляемой в форме электронного документа, подписанного электронной подписью руководителя образовательной организации.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958" y="828782"/>
            <a:ext cx="9153525" cy="5962650"/>
            <a:chOff x="-3175" y="895350"/>
            <a:chExt cx="9153525" cy="5962650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908037"/>
              <a:ext cx="9140825" cy="5689600"/>
            </a:xfrm>
            <a:custGeom>
              <a:avLst/>
              <a:gdLst/>
              <a:ahLst/>
              <a:cxnLst/>
              <a:rect l="l" t="t" r="r" b="b"/>
              <a:pathLst>
                <a:path w="9140825" h="5689600">
                  <a:moveTo>
                    <a:pt x="5305869" y="2198344"/>
                  </a:moveTo>
                  <a:lnTo>
                    <a:pt x="0" y="2198344"/>
                  </a:lnTo>
                  <a:lnTo>
                    <a:pt x="0" y="5689308"/>
                  </a:lnTo>
                  <a:lnTo>
                    <a:pt x="5305869" y="5689308"/>
                  </a:lnTo>
                  <a:lnTo>
                    <a:pt x="5305869" y="2198344"/>
                  </a:lnTo>
                  <a:close/>
                </a:path>
                <a:path w="9140825" h="5689600">
                  <a:moveTo>
                    <a:pt x="5305869" y="0"/>
                  </a:moveTo>
                  <a:lnTo>
                    <a:pt x="0" y="0"/>
                  </a:lnTo>
                  <a:lnTo>
                    <a:pt x="0" y="2160244"/>
                  </a:lnTo>
                  <a:lnTo>
                    <a:pt x="5305869" y="2160244"/>
                  </a:lnTo>
                  <a:lnTo>
                    <a:pt x="5305869" y="0"/>
                  </a:lnTo>
                  <a:close/>
                </a:path>
                <a:path w="9140825" h="5689600">
                  <a:moveTo>
                    <a:pt x="9140825" y="0"/>
                  </a:moveTo>
                  <a:lnTo>
                    <a:pt x="5305882" y="0"/>
                  </a:lnTo>
                  <a:lnTo>
                    <a:pt x="5305882" y="2160244"/>
                  </a:lnTo>
                  <a:lnTo>
                    <a:pt x="9140825" y="2160244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09057" y="3106381"/>
              <a:ext cx="3835400" cy="3439160"/>
            </a:xfrm>
            <a:custGeom>
              <a:avLst/>
              <a:gdLst/>
              <a:ahLst/>
              <a:cxnLst/>
              <a:rect l="l" t="t" r="r" b="b"/>
              <a:pathLst>
                <a:path w="3835400" h="3439159">
                  <a:moveTo>
                    <a:pt x="0" y="3438880"/>
                  </a:moveTo>
                  <a:lnTo>
                    <a:pt x="3834942" y="3438880"/>
                  </a:lnTo>
                  <a:lnTo>
                    <a:pt x="3834942" y="0"/>
                  </a:lnTo>
                  <a:lnTo>
                    <a:pt x="0" y="0"/>
                  </a:lnTo>
                  <a:lnTo>
                    <a:pt x="0" y="3438880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09057" y="901700"/>
              <a:ext cx="0" cy="5643880"/>
            </a:xfrm>
            <a:custGeom>
              <a:avLst/>
              <a:gdLst/>
              <a:ahLst/>
              <a:cxnLst/>
              <a:rect l="l" t="t" r="r" b="b"/>
              <a:pathLst>
                <a:path h="5643880">
                  <a:moveTo>
                    <a:pt x="0" y="0"/>
                  </a:moveTo>
                  <a:lnTo>
                    <a:pt x="0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068281"/>
              <a:ext cx="9144000" cy="38100"/>
            </a:xfrm>
            <a:custGeom>
              <a:avLst/>
              <a:gdLst/>
              <a:ahLst/>
              <a:cxnLst/>
              <a:rect l="l" t="t" r="r" b="b"/>
              <a:pathLst>
                <a:path w="9144000" h="38100">
                  <a:moveTo>
                    <a:pt x="0" y="0"/>
                  </a:move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5" y="901700"/>
              <a:ext cx="9140825" cy="5702300"/>
            </a:xfrm>
            <a:custGeom>
              <a:avLst/>
              <a:gdLst/>
              <a:ahLst/>
              <a:cxnLst/>
              <a:rect l="l" t="t" r="r" b="b"/>
              <a:pathLst>
                <a:path w="9140825" h="5702300">
                  <a:moveTo>
                    <a:pt x="0" y="5643562"/>
                  </a:moveTo>
                  <a:lnTo>
                    <a:pt x="0" y="5702007"/>
                  </a:lnTo>
                </a:path>
                <a:path w="9140825" h="5702300">
                  <a:moveTo>
                    <a:pt x="0" y="0"/>
                  </a:moveTo>
                  <a:lnTo>
                    <a:pt x="0" y="5643562"/>
                  </a:lnTo>
                </a:path>
                <a:path w="9140825" h="5702300">
                  <a:moveTo>
                    <a:pt x="9140825" y="5643562"/>
                  </a:moveTo>
                  <a:lnTo>
                    <a:pt x="9140825" y="5702007"/>
                  </a:lnTo>
                </a:path>
                <a:path w="9140825" h="5702300">
                  <a:moveTo>
                    <a:pt x="9140825" y="0"/>
                  </a:moveTo>
                  <a:lnTo>
                    <a:pt x="9140825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51318" y="83858"/>
            <a:ext cx="644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 </a:t>
            </a:r>
            <a:r>
              <a:rPr sz="2400" spc="-15" dirty="0"/>
              <a:t>"Руководство.</a:t>
            </a:r>
            <a:r>
              <a:rPr sz="2400" spc="-65" dirty="0"/>
              <a:t> </a:t>
            </a:r>
            <a:r>
              <a:rPr sz="2400" spc="-10" dirty="0"/>
              <a:t>Педагогический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2057844" y="449618"/>
            <a:ext cx="5033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(научно-педагогический)</a:t>
            </a:r>
            <a:r>
              <a:rPr sz="24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состав"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58" y="889254"/>
            <a:ext cx="514921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руководителе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 организации,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его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заместителях, руководителях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филиалов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организации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их  наличии),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том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числе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фамилию, имя,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отчество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наличии)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руководителя, его заместителей,  должность руководителя,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его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заместителей,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контактные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телефоны,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адреса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электронной</a:t>
            </a:r>
            <a:r>
              <a:rPr sz="16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почты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4883" y="1161454"/>
            <a:ext cx="28797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ctr">
              <a:lnSpc>
                <a:spcPct val="115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забывайте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размещать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подробную информацию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заместителях</a:t>
            </a:r>
            <a:r>
              <a:rPr sz="16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руководителя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55" y="3068042"/>
            <a:ext cx="510476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персональном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составе  педагогических работников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указанием уровня  образования,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квалификации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опыта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работы,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 </a:t>
            </a: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том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числе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фамилию, имя,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отчество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наличии)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работника,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занимаемую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должность (должности),  преподаваемые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дисциплины, ученую степень  (при наличии), ученое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звание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наличии),  наименование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направления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подготовки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(или)  специальности, данные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повышении  квалификации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(или)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профессиональной 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переподготовке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(при наличии), общий стаж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работы,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стаж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работы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6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специальности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6002" y="3044035"/>
            <a:ext cx="3620135" cy="225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39370" algn="ctr">
              <a:lnSpc>
                <a:spcPct val="115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Внимание: указывайте </a:t>
            </a:r>
            <a:r>
              <a:rPr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 </a:t>
            </a:r>
            <a:r>
              <a:rPr sz="1600" b="1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полную</a:t>
            </a:r>
            <a:r>
              <a:rPr sz="1600" b="1" spc="-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indent="-635" algn="ctr">
              <a:lnSpc>
                <a:spcPct val="115000"/>
              </a:lnSpc>
            </a:pPr>
            <a:r>
              <a:rPr sz="1600" b="1" spc="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sz="1600" b="1" spc="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sz="1600" b="1" spc="-2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sz="1600" b="1" spc="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 </a:t>
            </a:r>
            <a:r>
              <a:rPr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квалификации, </a:t>
            </a:r>
            <a:r>
              <a:rPr sz="1600" b="1" spc="-3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sz="1600" b="1" spc="2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sz="1600" b="1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</a:t>
            </a:r>
            <a:r>
              <a:rPr sz="1600" b="1" spc="-23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</a:t>
            </a:r>
            <a:r>
              <a:rPr sz="1600" b="1" spc="-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sz="1600" b="1" spc="-2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sz="1600" b="1" spc="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</a:t>
            </a:r>
            <a:r>
              <a:rPr sz="1600" b="1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курсов, </a:t>
            </a:r>
            <a:r>
              <a:rPr sz="1600" b="1" spc="2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sz="1600" b="1" spc="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sz="1600" b="1" spc="2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sz="1600" b="1" spc="-6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6350" y="6538912"/>
            <a:ext cx="9156700" cy="325755"/>
            <a:chOff x="-6350" y="6538912"/>
            <a:chExt cx="9156700" cy="325755"/>
          </a:xfrm>
        </p:grpSpPr>
        <p:sp>
          <p:nvSpPr>
            <p:cNvPr id="17" name="object 17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6350" y="6485445"/>
            <a:ext cx="9156700" cy="379095"/>
            <a:chOff x="-6350" y="6485445"/>
            <a:chExt cx="9156700" cy="379095"/>
          </a:xfrm>
        </p:grpSpPr>
        <p:sp>
          <p:nvSpPr>
            <p:cNvPr id="4" name="object 4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9140825" y="331787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5" y="6505575"/>
              <a:ext cx="9140825" cy="12700"/>
            </a:xfrm>
            <a:custGeom>
              <a:avLst/>
              <a:gdLst/>
              <a:ahLst/>
              <a:cxnLst/>
              <a:rect l="l" t="t" r="r" b="b"/>
              <a:pathLst>
                <a:path w="9140825" h="12700">
                  <a:moveTo>
                    <a:pt x="0" y="12700"/>
                  </a:moveTo>
                  <a:lnTo>
                    <a:pt x="9140825" y="12700"/>
                  </a:lnTo>
                  <a:lnTo>
                    <a:pt x="914082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43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8127" y="83858"/>
            <a:ext cx="8503285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2290" marR="969010" indent="-70675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"Руководство. 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Педагогический  (научно-педагогический) состав"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85"/>
              </a:spcBef>
              <a:tabLst>
                <a:tab pos="6690995" algn="l"/>
              </a:tabLst>
            </a:pPr>
            <a:r>
              <a:rPr sz="2400" b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2400" b="1" spc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педагогических</a:t>
            </a:r>
            <a:r>
              <a:rPr sz="2400" b="1" spc="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работниках	</a:t>
            </a:r>
            <a:r>
              <a:rPr sz="2400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может</a:t>
            </a:r>
            <a:r>
              <a:rPr sz="2400" b="1" spc="-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быть  </a:t>
            </a:r>
            <a:r>
              <a:rPr sz="2400" b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представлена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как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 виде </a:t>
            </a:r>
            <a:r>
              <a:rPr sz="2400" b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таблицы,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так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 в виде</a:t>
            </a:r>
            <a:r>
              <a:rPr sz="24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текста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387" y="2438463"/>
            <a:ext cx="3740785" cy="2018030"/>
          </a:xfrm>
          <a:custGeom>
            <a:avLst/>
            <a:gdLst/>
            <a:ahLst/>
            <a:cxnLst/>
            <a:rect l="l" t="t" r="r" b="b"/>
            <a:pathLst>
              <a:path w="3740785" h="2018029">
                <a:moveTo>
                  <a:pt x="3740721" y="0"/>
                </a:moveTo>
                <a:lnTo>
                  <a:pt x="3740721" y="0"/>
                </a:lnTo>
                <a:lnTo>
                  <a:pt x="0" y="0"/>
                </a:lnTo>
                <a:lnTo>
                  <a:pt x="0" y="1261872"/>
                </a:lnTo>
                <a:lnTo>
                  <a:pt x="0" y="1639760"/>
                </a:lnTo>
                <a:lnTo>
                  <a:pt x="0" y="2017649"/>
                </a:lnTo>
                <a:lnTo>
                  <a:pt x="347560" y="2017649"/>
                </a:lnTo>
                <a:lnTo>
                  <a:pt x="3740721" y="2017649"/>
                </a:lnTo>
                <a:lnTo>
                  <a:pt x="3740721" y="1639760"/>
                </a:lnTo>
                <a:lnTo>
                  <a:pt x="3740721" y="1261872"/>
                </a:lnTo>
                <a:lnTo>
                  <a:pt x="3740721" y="0"/>
                </a:lnTo>
                <a:close/>
              </a:path>
            </a:pathLst>
          </a:custGeom>
          <a:solidFill>
            <a:srgbClr val="E7E9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3037" y="2054225"/>
          <a:ext cx="8228323" cy="2395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5"/>
                <a:gridCol w="1148715"/>
                <a:gridCol w="748030"/>
                <a:gridCol w="748030"/>
                <a:gridCol w="748029"/>
                <a:gridCol w="748029"/>
                <a:gridCol w="748029"/>
                <a:gridCol w="748029"/>
                <a:gridCol w="748029"/>
                <a:gridCol w="748029"/>
                <a:gridCol w="748029"/>
              </a:tblGrid>
              <a:tr h="377888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261872"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№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п/п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ФИО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 marR="220345">
                        <a:lnSpc>
                          <a:spcPct val="115000"/>
                        </a:lnSpc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ги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чес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го  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работника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Должность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Преподава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 marR="110490">
                        <a:lnSpc>
                          <a:spcPct val="115000"/>
                        </a:lnSpc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емые 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дисци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лин  ы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Ученая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степень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Ученое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звание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Квалифика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 marR="161290">
                        <a:lnSpc>
                          <a:spcPct val="115000"/>
                        </a:lnSpc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ционная 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т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ия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Наименова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 marR="52070">
                        <a:lnSpc>
                          <a:spcPct val="115000"/>
                        </a:lnSpc>
                      </a:pP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ние  н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апра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вл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ни  я  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подготовки 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 (или)  с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ци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л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ь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но  сти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данные</a:t>
                      </a:r>
                      <a:r>
                        <a:rPr sz="900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 marR="71120">
                        <a:lnSpc>
                          <a:spcPct val="115000"/>
                        </a:lnSpc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по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вы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ше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нии  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квалифика 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ции и (или)  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профессио  нальной  переподгот  овке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общий</a:t>
                      </a:r>
                      <a:r>
                        <a:rPr sz="900" spc="-4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стаж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52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работы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стаж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54610" marR="56515">
                        <a:lnSpc>
                          <a:spcPct val="115000"/>
                        </a:lnSpc>
                      </a:pP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работы по  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пе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ци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л</a:t>
                      </a:r>
                      <a:r>
                        <a:rPr sz="900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ь</a:t>
                      </a:r>
                      <a:r>
                        <a:rPr sz="9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но  сти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</a:tr>
              <a:tr h="377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</a:tr>
              <a:tr h="377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79387" y="3414509"/>
            <a:ext cx="3351695" cy="294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www.education.shkollegi.info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" y="152400"/>
            <a:ext cx="8610600" cy="553998"/>
          </a:xfrm>
        </p:spPr>
        <p:txBody>
          <a:bodyPr/>
          <a:lstStyle/>
          <a:p>
            <a:pPr algn="ctr"/>
            <a:r>
              <a:rPr lang="ru-RU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919" y="1075626"/>
            <a:ext cx="8392160" cy="4722495"/>
          </a:xfrm>
        </p:spPr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Конституция </a:t>
            </a:r>
            <a:r>
              <a:rPr lang="ru-RU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Федерации.</a:t>
            </a:r>
            <a:endParaRPr lang="ru-RU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ru-RU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Гражданский кодекс Российской Федерации </a:t>
            </a:r>
            <a:endParaRPr lang="ru-RU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от 18 декабря 2006 г. </a:t>
            </a:r>
            <a:r>
              <a:rPr lang="ru-RU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№ 230-ФЗ</a:t>
            </a:r>
            <a:r>
              <a:rPr lang="ru-RU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 IV.</a:t>
            </a:r>
            <a:endParaRPr lang="ru-RU" u="sng" dirty="0">
              <a:solidFill>
                <a:srgbClr val="190DB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Специальные требования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52872-2012 Интернет-ресурсы. Требования доступности для инвалидов по зрению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(Дата введения 01.01.2014)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Материально-техническое обеспечение и оснащенность образовательного процесса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539978"/>
          </a:xfrm>
        </p:spPr>
        <p:txBody>
          <a:bodyPr/>
          <a:lstStyle/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 о материально-техническом обеспечении образовательной деятельности, представляемую в форме электронного документа, подписанного электронной подписью руководителя образовательной организации, в том числе сведения о наличии: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оборудованных учебных кабинетов;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объектов для проведения практических занятий;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библиотек(и);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объектов спорта;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 обучения и воспитания;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питания обучающихся;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охраны здоровья обучающихся;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доступа к информационным системам и информационно-телекоммуникационным сетям;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электронных образовательных ресурсов, к которым обеспечивается доступ обучающихся, в том числе: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собственных электронных образовательных и информационных ресурсов (при наличии);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сторонних электронных образовательных и информационных ресурсов (при наличии).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895350"/>
            <a:ext cx="9156700" cy="5962650"/>
            <a:chOff x="-6350" y="895350"/>
            <a:chExt cx="9156700" cy="5962650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6511925"/>
              <a:ext cx="9140825" cy="309880"/>
            </a:xfrm>
            <a:custGeom>
              <a:avLst/>
              <a:gdLst/>
              <a:ahLst/>
              <a:cxnLst/>
              <a:rect l="l" t="t" r="r" b="b"/>
              <a:pathLst>
                <a:path w="9140825" h="309879">
                  <a:moveTo>
                    <a:pt x="0" y="309562"/>
                  </a:moveTo>
                  <a:lnTo>
                    <a:pt x="9140825" y="309562"/>
                  </a:lnTo>
                  <a:lnTo>
                    <a:pt x="9140825" y="0"/>
                  </a:lnTo>
                  <a:lnTo>
                    <a:pt x="0" y="0"/>
                  </a:lnTo>
                  <a:lnTo>
                    <a:pt x="0" y="309562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08037"/>
              <a:ext cx="9144000" cy="2670175"/>
            </a:xfrm>
            <a:custGeom>
              <a:avLst/>
              <a:gdLst/>
              <a:ahLst/>
              <a:cxnLst/>
              <a:rect l="l" t="t" r="r" b="b"/>
              <a:pathLst>
                <a:path w="9144000" h="2670175">
                  <a:moveTo>
                    <a:pt x="5307723" y="1764690"/>
                  </a:moveTo>
                  <a:lnTo>
                    <a:pt x="0" y="1764690"/>
                  </a:lnTo>
                  <a:lnTo>
                    <a:pt x="0" y="2669794"/>
                  </a:lnTo>
                  <a:lnTo>
                    <a:pt x="5307723" y="2669794"/>
                  </a:lnTo>
                  <a:lnTo>
                    <a:pt x="5307723" y="1764690"/>
                  </a:lnTo>
                  <a:close/>
                </a:path>
                <a:path w="9144000" h="2670175">
                  <a:moveTo>
                    <a:pt x="9144000" y="0"/>
                  </a:moveTo>
                  <a:lnTo>
                    <a:pt x="5307723" y="0"/>
                  </a:lnTo>
                  <a:lnTo>
                    <a:pt x="0" y="0"/>
                  </a:lnTo>
                  <a:lnTo>
                    <a:pt x="0" y="1726590"/>
                  </a:lnTo>
                  <a:lnTo>
                    <a:pt x="5307723" y="1726590"/>
                  </a:lnTo>
                  <a:lnTo>
                    <a:pt x="9144000" y="17265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07723" y="2672727"/>
              <a:ext cx="3836670" cy="905510"/>
            </a:xfrm>
            <a:custGeom>
              <a:avLst/>
              <a:gdLst/>
              <a:ahLst/>
              <a:cxnLst/>
              <a:rect l="l" t="t" r="r" b="b"/>
              <a:pathLst>
                <a:path w="3836670" h="905510">
                  <a:moveTo>
                    <a:pt x="0" y="905103"/>
                  </a:moveTo>
                  <a:lnTo>
                    <a:pt x="3836276" y="905103"/>
                  </a:lnTo>
                  <a:lnTo>
                    <a:pt x="3836276" y="0"/>
                  </a:lnTo>
                  <a:lnTo>
                    <a:pt x="0" y="0"/>
                  </a:lnTo>
                  <a:lnTo>
                    <a:pt x="0" y="905103"/>
                  </a:lnTo>
                  <a:close/>
                </a:path>
              </a:pathLst>
            </a:custGeom>
            <a:solidFill>
              <a:srgbClr val="CCC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3577831"/>
              <a:ext cx="5307965" cy="842010"/>
            </a:xfrm>
            <a:custGeom>
              <a:avLst/>
              <a:gdLst/>
              <a:ahLst/>
              <a:cxnLst/>
              <a:rect l="l" t="t" r="r" b="b"/>
              <a:pathLst>
                <a:path w="5307965" h="842010">
                  <a:moveTo>
                    <a:pt x="5307723" y="0"/>
                  </a:moveTo>
                  <a:lnTo>
                    <a:pt x="0" y="0"/>
                  </a:lnTo>
                  <a:lnTo>
                    <a:pt x="0" y="841400"/>
                  </a:lnTo>
                  <a:lnTo>
                    <a:pt x="5307723" y="841400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07723" y="3577831"/>
              <a:ext cx="3836670" cy="2967990"/>
            </a:xfrm>
            <a:custGeom>
              <a:avLst/>
              <a:gdLst/>
              <a:ahLst/>
              <a:cxnLst/>
              <a:rect l="l" t="t" r="r" b="b"/>
              <a:pathLst>
                <a:path w="3836670" h="2967990">
                  <a:moveTo>
                    <a:pt x="0" y="2967431"/>
                  </a:moveTo>
                  <a:lnTo>
                    <a:pt x="3836276" y="2967431"/>
                  </a:lnTo>
                  <a:lnTo>
                    <a:pt x="3836276" y="0"/>
                  </a:lnTo>
                  <a:lnTo>
                    <a:pt x="0" y="0"/>
                  </a:lnTo>
                  <a:lnTo>
                    <a:pt x="0" y="2967431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4419219"/>
              <a:ext cx="5307965" cy="2402840"/>
            </a:xfrm>
            <a:custGeom>
              <a:avLst/>
              <a:gdLst/>
              <a:ahLst/>
              <a:cxnLst/>
              <a:rect l="l" t="t" r="r" b="b"/>
              <a:pathLst>
                <a:path w="5307965" h="2402840">
                  <a:moveTo>
                    <a:pt x="5307723" y="0"/>
                  </a:moveTo>
                  <a:lnTo>
                    <a:pt x="0" y="0"/>
                  </a:lnTo>
                  <a:lnTo>
                    <a:pt x="0" y="2402268"/>
                  </a:lnTo>
                  <a:lnTo>
                    <a:pt x="5307723" y="2402268"/>
                  </a:lnTo>
                  <a:lnTo>
                    <a:pt x="5307723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07723" y="901700"/>
              <a:ext cx="0" cy="5643880"/>
            </a:xfrm>
            <a:custGeom>
              <a:avLst/>
              <a:gdLst/>
              <a:ahLst/>
              <a:cxnLst/>
              <a:rect l="l" t="t" r="r" b="b"/>
              <a:pathLst>
                <a:path h="5643880">
                  <a:moveTo>
                    <a:pt x="0" y="0"/>
                  </a:moveTo>
                  <a:lnTo>
                    <a:pt x="0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2634627"/>
              <a:ext cx="9144000" cy="1791335"/>
            </a:xfrm>
            <a:custGeom>
              <a:avLst/>
              <a:gdLst/>
              <a:ahLst/>
              <a:cxnLst/>
              <a:rect l="l" t="t" r="r" b="b"/>
              <a:pathLst>
                <a:path w="9144000" h="1791335">
                  <a:moveTo>
                    <a:pt x="5314073" y="1778254"/>
                  </a:moveTo>
                  <a:lnTo>
                    <a:pt x="0" y="1778254"/>
                  </a:lnTo>
                  <a:lnTo>
                    <a:pt x="0" y="1790954"/>
                  </a:lnTo>
                  <a:lnTo>
                    <a:pt x="5314073" y="1790954"/>
                  </a:lnTo>
                  <a:lnTo>
                    <a:pt x="5314073" y="1778254"/>
                  </a:lnTo>
                  <a:close/>
                </a:path>
                <a:path w="9144000" h="1791335">
                  <a:moveTo>
                    <a:pt x="9144000" y="936853"/>
                  </a:moveTo>
                  <a:lnTo>
                    <a:pt x="0" y="936853"/>
                  </a:lnTo>
                  <a:lnTo>
                    <a:pt x="0" y="949553"/>
                  </a:lnTo>
                  <a:lnTo>
                    <a:pt x="9144000" y="949553"/>
                  </a:lnTo>
                  <a:lnTo>
                    <a:pt x="9144000" y="936853"/>
                  </a:lnTo>
                  <a:close/>
                </a:path>
                <a:path w="9144000" h="1791335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901700"/>
              <a:ext cx="9144000" cy="5926455"/>
            </a:xfrm>
            <a:custGeom>
              <a:avLst/>
              <a:gdLst/>
              <a:ahLst/>
              <a:cxnLst/>
              <a:rect l="l" t="t" r="r" b="b"/>
              <a:pathLst>
                <a:path w="9144000" h="5926455">
                  <a:moveTo>
                    <a:pt x="0" y="5643562"/>
                  </a:moveTo>
                  <a:lnTo>
                    <a:pt x="0" y="5926137"/>
                  </a:lnTo>
                </a:path>
                <a:path w="9144000" h="5926455">
                  <a:moveTo>
                    <a:pt x="0" y="0"/>
                  </a:moveTo>
                  <a:lnTo>
                    <a:pt x="0" y="5643562"/>
                  </a:lnTo>
                </a:path>
                <a:path w="9144000" h="5926455">
                  <a:moveTo>
                    <a:pt x="9144000" y="5643562"/>
                  </a:moveTo>
                  <a:lnTo>
                    <a:pt x="9144000" y="5926137"/>
                  </a:lnTo>
                </a:path>
                <a:path w="9144000" h="5926455">
                  <a:moveTo>
                    <a:pt x="9144000" y="0"/>
                  </a:moveTo>
                  <a:lnTo>
                    <a:pt x="9144000" y="56435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2491" y="146341"/>
            <a:ext cx="6867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Подраздел </a:t>
            </a:r>
            <a:r>
              <a:rPr spc="-10" dirty="0"/>
              <a:t>"Материально-техническое обеспечение</a:t>
            </a:r>
            <a:r>
              <a:rPr spc="80" dirty="0"/>
              <a:t> </a:t>
            </a:r>
            <a:r>
              <a:rPr spc="-5" dirty="0"/>
              <a:t>и</a:t>
            </a:r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55877" y="451091"/>
            <a:ext cx="7333615" cy="156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831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оснащенность образовательного</a:t>
            </a:r>
            <a:r>
              <a:rPr sz="20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процесса"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2620010">
              <a:lnSpc>
                <a:spcPct val="115000"/>
              </a:lnSpc>
              <a:spcBef>
                <a:spcPts val="87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Сведения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наличии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оборудованных учебных  кабинетов, объектов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проведения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практических занятий,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библиотек, объектов  спорта, средств обучения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воспитания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77" y="2611424"/>
            <a:ext cx="454850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условиях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охраны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здоровья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77" y="3535513"/>
            <a:ext cx="448500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доступе к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информационным  системам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информационно-  телекоммуникационным</a:t>
            </a: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сетям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4233" y="3839066"/>
            <a:ext cx="3483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41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Если </a:t>
            </a: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доступ </a:t>
            </a:r>
            <a:r>
              <a:rPr sz="1600" spc="-3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отсутствует, </a:t>
            </a:r>
            <a:r>
              <a:rPr sz="16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то  </a:t>
            </a:r>
            <a:r>
              <a:rPr sz="16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необходимо сделать </a:t>
            </a: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6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этом</a:t>
            </a:r>
            <a:r>
              <a:rPr sz="1600" spc="4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3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акцент.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5996" y="4570687"/>
            <a:ext cx="369824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Пример: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«Доступ к </a:t>
            </a: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информационным системам  </a:t>
            </a: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информационно-  телекоммуникационным </a:t>
            </a:r>
            <a:r>
              <a:rPr sz="16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сетям,  </a:t>
            </a: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электронные </a:t>
            </a:r>
            <a:r>
              <a:rPr sz="16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образовательные  </a:t>
            </a: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ресурсы, </a:t>
            </a: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 </a:t>
            </a:r>
            <a:r>
              <a:rPr sz="16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которым </a:t>
            </a:r>
            <a:r>
              <a:rPr sz="1600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обеспечивается  </a:t>
            </a: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доступ </a:t>
            </a:r>
            <a:r>
              <a:rPr sz="16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r>
              <a:rPr sz="1600" spc="-3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635" algn="ctr">
              <a:lnSpc>
                <a:spcPts val="1915"/>
              </a:lnSpc>
            </a:pPr>
            <a:r>
              <a:rPr sz="16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6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предусмотрены»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77" y="4399582"/>
            <a:ext cx="4910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электронных образовательных  ресурсах,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которым обеспечивается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доступ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«Стипендии и иные виды материальной поддержки»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386090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"Стипендии и иные виды материальной поддержки" создается при предоставлении стипендии и иных мер социальной поддержки обучающимся (воспитанникам).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информацию, представляемую в форме электронного документа, подписанного электронной подписью руководителя образовательной организации: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наличии и условиях предоставления обучающимся стипендий;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мерах социальной поддержки;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наличии общежития, интерната;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жилых помещений в общежитии, интернате для иногородних обучающихся;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формировании платы за проживание в общежитии;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трудоустройстве выпускников.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62901"/>
            <a:ext cx="9230032" cy="5956300"/>
            <a:chOff x="0" y="901699"/>
            <a:chExt cx="9144457" cy="5956300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6511925"/>
              <a:ext cx="9140825" cy="292159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9140825" y="331787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6508750"/>
              <a:ext cx="9140825" cy="6350"/>
            </a:xfrm>
            <a:custGeom>
              <a:avLst/>
              <a:gdLst/>
              <a:ahLst/>
              <a:cxnLst/>
              <a:rect l="l" t="t" r="r" b="b"/>
              <a:pathLst>
                <a:path w="9140825" h="6350">
                  <a:moveTo>
                    <a:pt x="0" y="0"/>
                  </a:moveTo>
                  <a:lnTo>
                    <a:pt x="4270197" y="0"/>
                  </a:lnTo>
                </a:path>
                <a:path w="9140825" h="6350">
                  <a:moveTo>
                    <a:pt x="0" y="6350"/>
                  </a:moveTo>
                  <a:lnTo>
                    <a:pt x="9140825" y="6350"/>
                  </a:lnTo>
                </a:path>
              </a:pathLst>
            </a:custGeom>
            <a:ln w="635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908037"/>
              <a:ext cx="9140825" cy="5604510"/>
            </a:xfrm>
            <a:custGeom>
              <a:avLst/>
              <a:gdLst/>
              <a:ahLst/>
              <a:cxnLst/>
              <a:rect l="l" t="t" r="r" b="b"/>
              <a:pathLst>
                <a:path w="9140825" h="5604509">
                  <a:moveTo>
                    <a:pt x="4270184" y="1261783"/>
                  </a:moveTo>
                  <a:lnTo>
                    <a:pt x="0" y="1261783"/>
                  </a:lnTo>
                  <a:lnTo>
                    <a:pt x="0" y="3510381"/>
                  </a:lnTo>
                  <a:lnTo>
                    <a:pt x="0" y="5603887"/>
                  </a:lnTo>
                  <a:lnTo>
                    <a:pt x="4270184" y="5603887"/>
                  </a:lnTo>
                  <a:lnTo>
                    <a:pt x="4270184" y="3510381"/>
                  </a:lnTo>
                  <a:lnTo>
                    <a:pt x="4270184" y="1261783"/>
                  </a:lnTo>
                  <a:close/>
                </a:path>
                <a:path w="9140825" h="5604509">
                  <a:moveTo>
                    <a:pt x="4270184" y="0"/>
                  </a:moveTo>
                  <a:lnTo>
                    <a:pt x="0" y="0"/>
                  </a:lnTo>
                  <a:lnTo>
                    <a:pt x="0" y="1242720"/>
                  </a:lnTo>
                  <a:lnTo>
                    <a:pt x="4270184" y="1242720"/>
                  </a:lnTo>
                  <a:lnTo>
                    <a:pt x="4270184" y="0"/>
                  </a:lnTo>
                  <a:close/>
                </a:path>
                <a:path w="9140825" h="5604509">
                  <a:moveTo>
                    <a:pt x="9140825" y="12"/>
                  </a:moveTo>
                  <a:lnTo>
                    <a:pt x="4270197" y="12"/>
                  </a:lnTo>
                  <a:lnTo>
                    <a:pt x="4270197" y="3491331"/>
                  </a:lnTo>
                  <a:lnTo>
                    <a:pt x="9140825" y="3491331"/>
                  </a:lnTo>
                  <a:lnTo>
                    <a:pt x="9140825" y="12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73372" y="4437469"/>
              <a:ext cx="4871085" cy="2074545"/>
            </a:xfrm>
            <a:custGeom>
              <a:avLst/>
              <a:gdLst/>
              <a:ahLst/>
              <a:cxnLst/>
              <a:rect l="l" t="t" r="r" b="b"/>
              <a:pathLst>
                <a:path w="4871084" h="2074545">
                  <a:moveTo>
                    <a:pt x="0" y="2074456"/>
                  </a:moveTo>
                  <a:lnTo>
                    <a:pt x="4870627" y="2074456"/>
                  </a:lnTo>
                  <a:lnTo>
                    <a:pt x="4870627" y="0"/>
                  </a:lnTo>
                  <a:lnTo>
                    <a:pt x="0" y="0"/>
                  </a:lnTo>
                  <a:lnTo>
                    <a:pt x="0" y="2074456"/>
                  </a:lnTo>
                  <a:close/>
                </a:path>
              </a:pathLst>
            </a:custGeom>
            <a:solidFill>
              <a:srgbClr val="E7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73359" y="901700"/>
              <a:ext cx="0" cy="1230630"/>
            </a:xfrm>
            <a:custGeom>
              <a:avLst/>
              <a:gdLst/>
              <a:ahLst/>
              <a:cxnLst/>
              <a:rect l="l" t="t" r="r" b="b"/>
              <a:pathLst>
                <a:path h="1230630">
                  <a:moveTo>
                    <a:pt x="0" y="0"/>
                  </a:moveTo>
                  <a:lnTo>
                    <a:pt x="0" y="12300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73359" y="2131720"/>
              <a:ext cx="0" cy="2306320"/>
            </a:xfrm>
            <a:custGeom>
              <a:avLst/>
              <a:gdLst/>
              <a:ahLst/>
              <a:cxnLst/>
              <a:rect l="l" t="t" r="r" b="b"/>
              <a:pathLst>
                <a:path h="2306320">
                  <a:moveTo>
                    <a:pt x="0" y="0"/>
                  </a:moveTo>
                  <a:lnTo>
                    <a:pt x="0" y="230574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73359" y="4437469"/>
              <a:ext cx="0" cy="2080895"/>
            </a:xfrm>
            <a:custGeom>
              <a:avLst/>
              <a:gdLst/>
              <a:ahLst/>
              <a:cxnLst/>
              <a:rect l="l" t="t" r="r" b="b"/>
              <a:pathLst>
                <a:path h="2080895">
                  <a:moveTo>
                    <a:pt x="0" y="0"/>
                  </a:moveTo>
                  <a:lnTo>
                    <a:pt x="0" y="208080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2131720"/>
              <a:ext cx="9144000" cy="2306320"/>
            </a:xfrm>
            <a:custGeom>
              <a:avLst/>
              <a:gdLst/>
              <a:ahLst/>
              <a:cxnLst/>
              <a:rect l="l" t="t" r="r" b="b"/>
              <a:pathLst>
                <a:path w="9144000" h="2306320">
                  <a:moveTo>
                    <a:pt x="4292409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292409" y="38100"/>
                  </a:lnTo>
                  <a:lnTo>
                    <a:pt x="4292409" y="0"/>
                  </a:lnTo>
                  <a:close/>
                </a:path>
                <a:path w="9144000" h="2306320">
                  <a:moveTo>
                    <a:pt x="9144000" y="2267648"/>
                  </a:moveTo>
                  <a:lnTo>
                    <a:pt x="4254309" y="2267648"/>
                  </a:lnTo>
                  <a:lnTo>
                    <a:pt x="4254309" y="2280348"/>
                  </a:lnTo>
                  <a:lnTo>
                    <a:pt x="0" y="2280348"/>
                  </a:lnTo>
                  <a:lnTo>
                    <a:pt x="0" y="2293048"/>
                  </a:lnTo>
                  <a:lnTo>
                    <a:pt x="4254309" y="2293048"/>
                  </a:lnTo>
                  <a:lnTo>
                    <a:pt x="4254309" y="2305748"/>
                  </a:lnTo>
                  <a:lnTo>
                    <a:pt x="9144000" y="2305748"/>
                  </a:lnTo>
                  <a:lnTo>
                    <a:pt x="9144000" y="2267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75" y="901700"/>
              <a:ext cx="0" cy="5616575"/>
            </a:xfrm>
            <a:custGeom>
              <a:avLst/>
              <a:gdLst/>
              <a:ahLst/>
              <a:cxnLst/>
              <a:rect l="l" t="t" r="r" b="b"/>
              <a:pathLst>
                <a:path h="5616575">
                  <a:moveTo>
                    <a:pt x="0" y="0"/>
                  </a:moveTo>
                  <a:lnTo>
                    <a:pt x="0" y="56165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901699"/>
              <a:ext cx="9144000" cy="5616575"/>
            </a:xfrm>
            <a:custGeom>
              <a:avLst/>
              <a:gdLst/>
              <a:ahLst/>
              <a:cxnLst/>
              <a:rect l="l" t="t" r="r" b="b"/>
              <a:pathLst>
                <a:path w="9144000" h="5616575">
                  <a:moveTo>
                    <a:pt x="9144000" y="5603875"/>
                  </a:moveTo>
                  <a:lnTo>
                    <a:pt x="0" y="5603875"/>
                  </a:lnTo>
                  <a:lnTo>
                    <a:pt x="0" y="5616575"/>
                  </a:lnTo>
                  <a:lnTo>
                    <a:pt x="9144000" y="5616575"/>
                  </a:lnTo>
                  <a:lnTo>
                    <a:pt x="9144000" y="5603875"/>
                  </a:lnTo>
                  <a:close/>
                </a:path>
                <a:path w="9144000" h="5616575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50606" y="83858"/>
            <a:ext cx="564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 "Стипендии </a:t>
            </a:r>
            <a:r>
              <a:rPr sz="2400" dirty="0"/>
              <a:t>и иные</a:t>
            </a:r>
            <a:r>
              <a:rPr sz="2400" spc="-90" dirty="0"/>
              <a:t> </a:t>
            </a:r>
            <a:r>
              <a:rPr sz="2400" dirty="0"/>
              <a:t>виды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2521750" y="449618"/>
            <a:ext cx="4105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материальной</a:t>
            </a:r>
            <a:r>
              <a:rPr sz="24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поддержки"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52" y="869894"/>
            <a:ext cx="317436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наличии и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условиях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предоставления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стипендий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76261" y="869894"/>
            <a:ext cx="466534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Если данный 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раздел </a:t>
            </a:r>
            <a:r>
              <a:rPr sz="14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пуст,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необходимо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сделать 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акцент на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отсутствие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стипендий,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общежитий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иных  мер социальной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поддержки.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2992" y="1840183"/>
            <a:ext cx="4152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Пример: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tabLst>
                <a:tab pos="315468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«В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4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тв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ии</a:t>
            </a:r>
            <a:r>
              <a:rPr sz="1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4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u="heavy" spc="-5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ипен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воспитанникам (обучающимся)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предоставляются».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2706" y="2907030"/>
            <a:ext cx="475234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364617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«В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4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тв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ии</a:t>
            </a:r>
            <a:r>
              <a:rPr sz="14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4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u="heavy" spc="-5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бщ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жи</a:t>
            </a:r>
            <a:r>
              <a:rPr sz="1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я,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интерната </a:t>
            </a:r>
            <a:r>
              <a:rPr sz="14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нет.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Иные виды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материальной поддержки  обучающимся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4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предоставляются».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052" y="2112615"/>
            <a:ext cx="385572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наличии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общежития,  интерната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количестве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жилых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помещений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общежитии,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интернате для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иногородних  обучающихся, формировании платы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проживание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общежитии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иных видов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материальной поддержки</a:t>
            </a:r>
            <a:r>
              <a:rPr sz="1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52" y="4412545"/>
            <a:ext cx="41059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трудоустройстве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выпускников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4125" y="4380232"/>
            <a:ext cx="4728210" cy="145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15000"/>
              </a:lnSpc>
              <a:spcBef>
                <a:spcPts val="100"/>
              </a:spcBef>
            </a:pP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Данный </a:t>
            </a:r>
            <a:r>
              <a:rPr sz="1400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раздел </a:t>
            </a:r>
            <a:r>
              <a:rPr sz="14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актуален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для учреждений СПО и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ВПО. 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Учреждения </a:t>
            </a:r>
            <a:r>
              <a:rPr sz="1400" spc="-6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ДОУ,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ДОД,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школы, </a:t>
            </a:r>
            <a:r>
              <a:rPr sz="1400" spc="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как </a:t>
            </a:r>
            <a:r>
              <a:rPr sz="1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правило,</a:t>
            </a:r>
            <a:r>
              <a:rPr sz="1400" spc="6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указывают: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269875" marR="261620" algn="ctr">
              <a:lnSpc>
                <a:spcPts val="2480"/>
              </a:lnSpc>
              <a:spcBef>
                <a:spcPts val="80"/>
              </a:spcBef>
              <a:tabLst>
                <a:tab pos="3477895" algn="l"/>
              </a:tabLst>
            </a:pPr>
            <a:r>
              <a:rPr sz="1800" i="1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«Трудоустройство </a:t>
            </a:r>
            <a:r>
              <a:rPr sz="1800" i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выпускников после  окончания</a:t>
            </a:r>
            <a:r>
              <a:rPr sz="1800" i="1" u="heavy" spc="-5" dirty="0">
                <a:solidFill>
                  <a:srgbClr val="000066"/>
                </a:solidFill>
                <a:uFill>
                  <a:solidFill>
                    <a:srgbClr val="000065"/>
                  </a:solidFill>
                </a:uFill>
                <a:latin typeface="Arial" panose="020B0604020202020204"/>
                <a:cs typeface="Arial" panose="020B0604020202020204"/>
              </a:rPr>
              <a:t> 	</a:t>
            </a:r>
            <a:r>
              <a:rPr sz="1800" i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  предусмотрено».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«Платные образовательные услуги»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170646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 о порядке оказания платных образовательных услуг, а также копии документов: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о порядке оказания платных образовательных услуг, в том числе образец договора об оказании платных образовательных услуг;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об утверждении стоимости обучения по каждой образовательной программе;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об установлении размера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за содержание детей в образовательной организации, реализующей образовательные программы начального общего, основного общего или среднего общего образования, если в такой образовательной организации созданы условия для проживания обучающихся в интернате, либо за осуществление присмотра и ухода за детьми в группах продленного дня в образовательной организации, реализующей образовательные программы начального общего, основного общего или среднего общего образования.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917575"/>
            <a:ext cx="9169400" cy="5940425"/>
            <a:chOff x="-19050" y="917575"/>
            <a:chExt cx="9169400" cy="5946775"/>
          </a:xfrm>
        </p:grpSpPr>
        <p:sp>
          <p:nvSpPr>
            <p:cNvPr id="3" name="object 3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9140825" y="331787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50" y="930274"/>
              <a:ext cx="9137650" cy="5927725"/>
            </a:xfrm>
            <a:custGeom>
              <a:avLst/>
              <a:gdLst/>
              <a:ahLst/>
              <a:cxnLst/>
              <a:rect l="l" t="t" r="r" b="b"/>
              <a:pathLst>
                <a:path w="9137650" h="5927725">
                  <a:moveTo>
                    <a:pt x="5305869" y="0"/>
                  </a:moveTo>
                  <a:lnTo>
                    <a:pt x="0" y="0"/>
                  </a:lnTo>
                  <a:lnTo>
                    <a:pt x="0" y="783526"/>
                  </a:lnTo>
                  <a:lnTo>
                    <a:pt x="0" y="1331493"/>
                  </a:lnTo>
                  <a:lnTo>
                    <a:pt x="0" y="1801177"/>
                  </a:lnTo>
                  <a:lnTo>
                    <a:pt x="0" y="2448547"/>
                  </a:lnTo>
                  <a:lnTo>
                    <a:pt x="0" y="5927725"/>
                  </a:lnTo>
                  <a:lnTo>
                    <a:pt x="5305869" y="5927725"/>
                  </a:lnTo>
                  <a:lnTo>
                    <a:pt x="5305869" y="2448547"/>
                  </a:lnTo>
                  <a:lnTo>
                    <a:pt x="5305869" y="1801177"/>
                  </a:lnTo>
                  <a:lnTo>
                    <a:pt x="5305869" y="1331493"/>
                  </a:lnTo>
                  <a:lnTo>
                    <a:pt x="5305869" y="783526"/>
                  </a:lnTo>
                  <a:lnTo>
                    <a:pt x="5305869" y="0"/>
                  </a:lnTo>
                  <a:close/>
                </a:path>
                <a:path w="9137650" h="5927725">
                  <a:moveTo>
                    <a:pt x="9137650" y="0"/>
                  </a:moveTo>
                  <a:lnTo>
                    <a:pt x="5305882" y="0"/>
                  </a:lnTo>
                  <a:lnTo>
                    <a:pt x="5305882" y="5927725"/>
                  </a:lnTo>
                  <a:lnTo>
                    <a:pt x="9137650" y="5927725"/>
                  </a:lnTo>
                  <a:lnTo>
                    <a:pt x="913765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12232" y="923925"/>
              <a:ext cx="0" cy="770890"/>
            </a:xfrm>
            <a:custGeom>
              <a:avLst/>
              <a:gdLst/>
              <a:ahLst/>
              <a:cxnLst/>
              <a:rect l="l" t="t" r="r" b="b"/>
              <a:pathLst>
                <a:path h="770889">
                  <a:moveTo>
                    <a:pt x="0" y="0"/>
                  </a:moveTo>
                  <a:lnTo>
                    <a:pt x="0" y="7708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93182" y="1694764"/>
              <a:ext cx="38100" cy="4830445"/>
            </a:xfrm>
            <a:custGeom>
              <a:avLst/>
              <a:gdLst/>
              <a:ahLst/>
              <a:cxnLst/>
              <a:rect l="l" t="t" r="r" b="b"/>
              <a:pathLst>
                <a:path w="38100" h="4830445">
                  <a:moveTo>
                    <a:pt x="0" y="4829860"/>
                  </a:moveTo>
                  <a:lnTo>
                    <a:pt x="38100" y="482986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4829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1713801"/>
              <a:ext cx="5331460" cy="0"/>
            </a:xfrm>
            <a:custGeom>
              <a:avLst/>
              <a:gdLst/>
              <a:ahLst/>
              <a:cxnLst/>
              <a:rect l="l" t="t" r="r" b="b"/>
              <a:pathLst>
                <a:path w="5331460">
                  <a:moveTo>
                    <a:pt x="0" y="0"/>
                  </a:moveTo>
                  <a:lnTo>
                    <a:pt x="533128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2261768"/>
              <a:ext cx="5331460" cy="0"/>
            </a:xfrm>
            <a:custGeom>
              <a:avLst/>
              <a:gdLst/>
              <a:ahLst/>
              <a:cxnLst/>
              <a:rect l="l" t="t" r="r" b="b"/>
              <a:pathLst>
                <a:path w="5331460">
                  <a:moveTo>
                    <a:pt x="0" y="0"/>
                  </a:moveTo>
                  <a:lnTo>
                    <a:pt x="533128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2731452"/>
              <a:ext cx="5331460" cy="0"/>
            </a:xfrm>
            <a:custGeom>
              <a:avLst/>
              <a:gdLst/>
              <a:ahLst/>
              <a:cxnLst/>
              <a:rect l="l" t="t" r="r" b="b"/>
              <a:pathLst>
                <a:path w="5331460">
                  <a:moveTo>
                    <a:pt x="0" y="0"/>
                  </a:moveTo>
                  <a:lnTo>
                    <a:pt x="533128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3378822"/>
              <a:ext cx="5331460" cy="0"/>
            </a:xfrm>
            <a:custGeom>
              <a:avLst/>
              <a:gdLst/>
              <a:ahLst/>
              <a:cxnLst/>
              <a:rect l="l" t="t" r="r" b="b"/>
              <a:pathLst>
                <a:path w="5331460">
                  <a:moveTo>
                    <a:pt x="0" y="0"/>
                  </a:moveTo>
                  <a:lnTo>
                    <a:pt x="533128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923924"/>
              <a:ext cx="9144000" cy="5600700"/>
            </a:xfrm>
            <a:custGeom>
              <a:avLst/>
              <a:gdLst/>
              <a:ahLst/>
              <a:cxnLst/>
              <a:rect l="l" t="t" r="r" b="b"/>
              <a:pathLst>
                <a:path w="9144000" h="5600700">
                  <a:moveTo>
                    <a:pt x="91440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600700"/>
                  </a:lnTo>
                  <a:lnTo>
                    <a:pt x="12700" y="5600700"/>
                  </a:lnTo>
                  <a:lnTo>
                    <a:pt x="1270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6861175"/>
              <a:ext cx="5293360" cy="0"/>
            </a:xfrm>
            <a:custGeom>
              <a:avLst/>
              <a:gdLst/>
              <a:ahLst/>
              <a:cxnLst/>
              <a:rect l="l" t="t" r="r" b="b"/>
              <a:pathLst>
                <a:path w="5293360">
                  <a:moveTo>
                    <a:pt x="0" y="0"/>
                  </a:moveTo>
                  <a:lnTo>
                    <a:pt x="5293182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34540" y="83858"/>
            <a:ext cx="5562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93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5" dirty="0"/>
              <a:t>"Платные </a:t>
            </a:r>
            <a:r>
              <a:rPr sz="2400" spc="-10" dirty="0"/>
              <a:t>образовательные</a:t>
            </a:r>
            <a:r>
              <a:rPr sz="2400" spc="-20" dirty="0"/>
              <a:t> услуги"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402491" y="1714626"/>
            <a:ext cx="3654425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4295" algn="ctr">
              <a:lnSpc>
                <a:spcPct val="115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Если платные </a:t>
            </a:r>
            <a:r>
              <a:rPr sz="2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услуги  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учреждением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  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оказываются, </a:t>
            </a:r>
            <a:r>
              <a:rPr sz="2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  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следует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сделать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2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это  </a:t>
            </a:r>
            <a:r>
              <a:rPr sz="24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акцент,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указав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24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сайте: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34010" marR="326390" algn="ctr">
              <a:lnSpc>
                <a:spcPct val="115000"/>
              </a:lnSpc>
            </a:pP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«Учреждение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не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оказывает</a:t>
            </a:r>
            <a:r>
              <a:rPr sz="24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платные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</a:rPr>
              <a:t>услуги»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36" y="892119"/>
            <a:ext cx="5161915" cy="526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">
              <a:lnSpc>
                <a:spcPct val="115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Информация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порядке оказания платных образовательных  услуг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Договор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оказание платных образовательных</a:t>
            </a:r>
            <a:r>
              <a:rPr sz="1400" b="1" spc="5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услуг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12700" marR="521970">
              <a:lnSpc>
                <a:spcPct val="220000"/>
              </a:lnSpc>
              <a:spcBef>
                <a:spcPts val="620"/>
              </a:spcBef>
            </a:pP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Положение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оказании платных образовательных услуг  Стоимость платных образовательных</a:t>
            </a:r>
            <a:r>
              <a:rPr sz="1400" b="1" spc="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услуг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Документ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установлении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размера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платы, взимаемой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родителей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(законных представителей) за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присмотр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1400" b="1" spc="-2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уход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за  детьми, осваивающими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образовательные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программы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дошкольного образования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в организациях, осуществляющих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образовательную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деятельность, за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содержание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детей в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образовательной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организации, реализующей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образовательные 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программы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начального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общего,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основного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или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среднего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 образования, </a:t>
            </a:r>
            <a:r>
              <a:rPr sz="14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если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в такой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образовательной 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организации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созданы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условия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проживания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обучающихся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в 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интернате, либо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за осуществление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присмотра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1400" b="1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ухода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за детьми  в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группах продленного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дня в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образовательной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организации,  реализующей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образовательные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программы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начального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общего, 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основного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 </a:t>
            </a:r>
            <a:r>
              <a:rPr sz="14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или </a:t>
            </a:r>
            <a:r>
              <a:rPr sz="14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среднего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общего</a:t>
            </a:r>
            <a:r>
              <a:rPr sz="1400" b="1" spc="11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образования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369332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«Финансово-хозяйственная деятельность»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462760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"Финансово-хозяйственная деятельность".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информацию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 по итогам финансового года;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копию плана финансово-хозяйственной деятельности образовательной организации, утвержденного в установленном законодательством Российской Федерации порядке, или бюджетной сметы образовательной организации.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1700"/>
            <a:ext cx="9144000" cy="5942330"/>
            <a:chOff x="0" y="901700"/>
            <a:chExt cx="9144000" cy="5942330"/>
          </a:xfrm>
        </p:grpSpPr>
        <p:sp>
          <p:nvSpPr>
            <p:cNvPr id="4" name="object 4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901700"/>
              <a:ext cx="0" cy="5629275"/>
            </a:xfrm>
            <a:custGeom>
              <a:avLst/>
              <a:gdLst/>
              <a:ahLst/>
              <a:cxnLst/>
              <a:rect l="l" t="t" r="r" b="b"/>
              <a:pathLst>
                <a:path h="5629275">
                  <a:moveTo>
                    <a:pt x="0" y="0"/>
                  </a:moveTo>
                  <a:lnTo>
                    <a:pt x="0" y="56292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8261" y="83858"/>
            <a:ext cx="5972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</a:t>
            </a:r>
            <a:r>
              <a:rPr sz="2400" spc="-70" dirty="0"/>
              <a:t> </a:t>
            </a:r>
            <a:r>
              <a:rPr sz="2400" spc="-10" dirty="0"/>
              <a:t>"Финансово-хозяйственная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33826" y="449618"/>
            <a:ext cx="2282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ея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ель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24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ть"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75" y="901700"/>
          <a:ext cx="9141459" cy="5630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6060"/>
                <a:gridCol w="3835399"/>
              </a:tblGrid>
              <a:tr h="323143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Информация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объеме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67945" marR="139700">
                        <a:lnSpc>
                          <a:spcPct val="115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деятельности,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финансовое обеспечение 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которой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осуществляется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за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счет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бюджетных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ассигнований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федерального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бюджета,  бюджетов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субъектов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Российской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Федерации, местных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бюджетов,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по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договорам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образовании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за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счет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средств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физических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(или)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юридических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лиц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</a:tr>
              <a:tr h="23986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Информация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поступлении финансовых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67945" marR="274955">
                        <a:lnSpc>
                          <a:spcPct val="115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материальных средств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об их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расходовании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по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итогам финансового</a:t>
                      </a:r>
                      <a:r>
                        <a:rPr sz="1800" b="1" spc="7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года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4307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Информация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о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поступлении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и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45415" marR="140970" indent="2540" algn="ctr">
                        <a:lnSpc>
                          <a:spcPct val="115000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расходовании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финансовых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и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материальных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средствах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–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это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не план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ФХД!!!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9400" marR="271145" algn="ctr">
                        <a:lnSpc>
                          <a:spcPct val="115000"/>
                        </a:lnSpc>
                      </a:pPr>
                      <a:r>
                        <a:rPr sz="1800" b="1" spc="-100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Необходимо </a:t>
                      </a:r>
                      <a:r>
                        <a:rPr sz="1800" b="1" spc="-110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разместить </a:t>
                      </a:r>
                      <a:r>
                        <a:rPr sz="1800" b="1" spc="-145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отчет</a:t>
                      </a:r>
                      <a:r>
                        <a:rPr sz="1800" b="1" spc="-295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за  </a:t>
                      </a:r>
                      <a:r>
                        <a:rPr sz="1800" b="1" spc="-85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прошлый </a:t>
                      </a:r>
                      <a:r>
                        <a:rPr sz="1800" b="1" spc="-95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календарный</a:t>
                      </a:r>
                      <a:r>
                        <a:rPr sz="1800" b="1" spc="-200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800" b="1" spc="-135" dirty="0">
                          <a:solidFill>
                            <a:srgbClr val="000066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год</a:t>
                      </a:r>
                      <a:endParaRPr sz="18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4307F"/>
                      </a:solidFill>
                      <a:prstDash val="solid"/>
                    </a:lnB>
                    <a:solidFill>
                      <a:srgbClr val="CCCFE3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369332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Подраздел «Вакантные места для приема (перевода)»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386090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"Вакантные места для приема (перевода)".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 о количестве вакантных мест для приема (перевода) обучающихся (на места, финансируемые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лиц), в том числе: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вакантных мест для приема (перевода) по каждой образовательной программе: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вакантных мест для приема (перевода) по каждой специальности;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вакантных мест для приема (перевода) по каждому направлению подготовки;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вакантных мест для приема (перевода) по каждой профессии.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1699"/>
            <a:ext cx="9144000" cy="5942331"/>
            <a:chOff x="0" y="901699"/>
            <a:chExt cx="9144000" cy="5942331"/>
          </a:xfrm>
        </p:grpSpPr>
        <p:sp>
          <p:nvSpPr>
            <p:cNvPr id="4" name="object 4"/>
            <p:cNvSpPr/>
            <p:nvPr/>
          </p:nvSpPr>
          <p:spPr>
            <a:xfrm>
              <a:off x="3175" y="6511925"/>
              <a:ext cx="9140825" cy="332105"/>
            </a:xfrm>
            <a:custGeom>
              <a:avLst/>
              <a:gdLst/>
              <a:ahLst/>
              <a:cxnLst/>
              <a:rect l="l" t="t" r="r" b="b"/>
              <a:pathLst>
                <a:path w="9140825" h="332104">
                  <a:moveTo>
                    <a:pt x="9140825" y="331787"/>
                  </a:moveTo>
                  <a:lnTo>
                    <a:pt x="0" y="3317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908049"/>
              <a:ext cx="9140825" cy="5584825"/>
            </a:xfrm>
            <a:custGeom>
              <a:avLst/>
              <a:gdLst/>
              <a:ahLst/>
              <a:cxnLst/>
              <a:rect l="l" t="t" r="r" b="b"/>
              <a:pathLst>
                <a:path w="9140825" h="5584825">
                  <a:moveTo>
                    <a:pt x="5305869" y="0"/>
                  </a:moveTo>
                  <a:lnTo>
                    <a:pt x="0" y="0"/>
                  </a:lnTo>
                  <a:lnTo>
                    <a:pt x="0" y="5584825"/>
                  </a:lnTo>
                  <a:lnTo>
                    <a:pt x="5305869" y="5584825"/>
                  </a:lnTo>
                  <a:lnTo>
                    <a:pt x="5305869" y="0"/>
                  </a:lnTo>
                  <a:close/>
                </a:path>
                <a:path w="9140825" h="5584825">
                  <a:moveTo>
                    <a:pt x="9140825" y="0"/>
                  </a:moveTo>
                  <a:lnTo>
                    <a:pt x="5305882" y="0"/>
                  </a:lnTo>
                  <a:lnTo>
                    <a:pt x="5305882" y="5584825"/>
                  </a:lnTo>
                  <a:lnTo>
                    <a:pt x="9140825" y="5584825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09057" y="901700"/>
              <a:ext cx="0" cy="5629275"/>
            </a:xfrm>
            <a:custGeom>
              <a:avLst/>
              <a:gdLst/>
              <a:ahLst/>
              <a:cxnLst/>
              <a:rect l="l" t="t" r="r" b="b"/>
              <a:pathLst>
                <a:path h="5629275">
                  <a:moveTo>
                    <a:pt x="0" y="0"/>
                  </a:moveTo>
                  <a:lnTo>
                    <a:pt x="0" y="56292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5" y="901700"/>
              <a:ext cx="0" cy="5629275"/>
            </a:xfrm>
            <a:custGeom>
              <a:avLst/>
              <a:gdLst/>
              <a:ahLst/>
              <a:cxnLst/>
              <a:rect l="l" t="t" r="r" b="b"/>
              <a:pathLst>
                <a:path h="5629275">
                  <a:moveTo>
                    <a:pt x="0" y="0"/>
                  </a:moveTo>
                  <a:lnTo>
                    <a:pt x="0" y="56292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901699"/>
              <a:ext cx="9144000" cy="5622925"/>
            </a:xfrm>
            <a:custGeom>
              <a:avLst/>
              <a:gdLst/>
              <a:ahLst/>
              <a:cxnLst/>
              <a:rect l="l" t="t" r="r" b="b"/>
              <a:pathLst>
                <a:path w="9144000" h="5622925">
                  <a:moveTo>
                    <a:pt x="9144000" y="5591175"/>
                  </a:moveTo>
                  <a:lnTo>
                    <a:pt x="0" y="5591175"/>
                  </a:lnTo>
                  <a:lnTo>
                    <a:pt x="0" y="5622925"/>
                  </a:lnTo>
                  <a:lnTo>
                    <a:pt x="9144000" y="5622925"/>
                  </a:lnTo>
                  <a:lnTo>
                    <a:pt x="9144000" y="5591175"/>
                  </a:lnTo>
                  <a:close/>
                </a:path>
                <a:path w="9144000" h="5622925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81036" y="83858"/>
            <a:ext cx="6386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Подраздел "Вакантные </a:t>
            </a:r>
            <a:r>
              <a:rPr sz="2400" spc="-10" dirty="0"/>
              <a:t>места </a:t>
            </a:r>
            <a:r>
              <a:rPr sz="2400" dirty="0"/>
              <a:t>для</a:t>
            </a:r>
            <a:r>
              <a:rPr sz="2400" spc="-30" dirty="0"/>
              <a:t> </a:t>
            </a:r>
            <a:r>
              <a:rPr sz="2400" spc="-15" dirty="0"/>
              <a:t>приема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670084" y="449618"/>
            <a:ext cx="18091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ере</a:t>
            </a:r>
            <a:r>
              <a:rPr sz="24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во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а)"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57" y="865993"/>
            <a:ext cx="5161915" cy="254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количестве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вакантных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приема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(перевода)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 каждой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программе,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профессии,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специальности,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направлению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подготовки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(на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места,  финансируемые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счет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бюджетных ассигнований  федерального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бюджета, бюджетов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субъектов 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Российской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Федерации, местных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бюджетов,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договорам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образовании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счет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средств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физических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(или) юридических</a:t>
            </a:r>
            <a:r>
              <a:rPr sz="16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лиц)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5097" y="865586"/>
            <a:ext cx="290385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875" marR="5080" indent="-765810">
              <a:lnSpc>
                <a:spcPct val="115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Если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вакантных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 </a:t>
            </a:r>
            <a:r>
              <a:rPr sz="16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нет,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указывается: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8487" y="1706868"/>
            <a:ext cx="31172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«Вакантные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места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приема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(перевода)</a:t>
            </a:r>
            <a:r>
              <a:rPr sz="16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 </a:t>
            </a:r>
            <a:r>
              <a:rPr sz="16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6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      </a:t>
            </a:r>
            <a:r>
              <a:rPr sz="1600" spc="10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отсутствуют»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7210" y="2828510"/>
            <a:ext cx="34810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000"/>
              </a:lnSpc>
              <a:spcBef>
                <a:spcPts val="100"/>
              </a:spcBef>
            </a:pPr>
            <a:r>
              <a:rPr sz="16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Примечание: очень </a:t>
            </a:r>
            <a:r>
              <a:rPr sz="1600" b="1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часто</a:t>
            </a:r>
            <a:r>
              <a:rPr sz="1600" b="1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организации  </a:t>
            </a:r>
            <a:r>
              <a:rPr sz="1600" b="1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указывают:</a:t>
            </a:r>
            <a:endParaRPr sz="1600">
              <a:latin typeface="Trebuchet MS" panose="020B0603020202020204"/>
              <a:cs typeface="Trebuchet MS" panose="020B0603020202020204"/>
            </a:endParaRPr>
          </a:p>
          <a:p>
            <a:pPr marL="42545" algn="ctr">
              <a:lnSpc>
                <a:spcPct val="100000"/>
              </a:lnSpc>
              <a:spcBef>
                <a:spcPts val="290"/>
              </a:spcBef>
            </a:pPr>
            <a:r>
              <a:rPr sz="1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«0</a:t>
            </a:r>
            <a:r>
              <a:rPr sz="1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 panose="020B0604020202020204"/>
                <a:cs typeface="Arial" panose="020B0604020202020204"/>
              </a:rPr>
              <a:t>1.05.2016 - Вакантных </a:t>
            </a:r>
            <a:r>
              <a:rPr sz="14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 panose="020B0604020202020204"/>
                <a:cs typeface="Arial" panose="020B0604020202020204"/>
              </a:rPr>
              <a:t>мест</a:t>
            </a:r>
            <a:r>
              <a:rPr sz="1400" b="1" u="heavy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 panose="020B0604020202020204"/>
                <a:cs typeface="Arial" panose="020B0604020202020204"/>
              </a:rPr>
              <a:t>нет».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8507" y="3919418"/>
            <a:ext cx="3479165" cy="174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15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Считаем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такую фразу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совсем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корректной,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поскольку необходимо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обновлять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информацию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вакантных 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местах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течение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10 дней с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момента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изменения.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Поэтому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правильнее </a:t>
            </a:r>
            <a:r>
              <a:rPr sz="14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будет 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указать: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«Вакантных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мест </a:t>
            </a:r>
            <a:r>
              <a:rPr sz="1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нет» </a:t>
            </a:r>
            <a:r>
              <a:rPr sz="1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без  указания </a:t>
            </a:r>
            <a:r>
              <a:rPr sz="1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даты.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7428" y="44321"/>
            <a:ext cx="87287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Федеральные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законы, регулирующие </a:t>
            </a:r>
            <a:r>
              <a:rPr sz="2000" b="1" spc="-15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открытость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информационную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0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доступность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</a:t>
            </a:r>
            <a:r>
              <a:rPr lang="ru-RU"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организаций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89" y="1007998"/>
            <a:ext cx="7315836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29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декабря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2012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6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273-ФЗ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>
              <a:lnSpc>
                <a:spcPct val="100000"/>
              </a:lnSpc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«Об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образовании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в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Российской</a:t>
            </a:r>
            <a:r>
              <a:rPr sz="2000" b="1" u="heavy" spc="4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Федерации»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27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июля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2006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6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152-ФЗ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>
              <a:lnSpc>
                <a:spcPct val="100000"/>
              </a:lnSpc>
            </a:pP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персональных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данных»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29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декабря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2010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5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436-ФЗ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marR="503555">
              <a:lnSpc>
                <a:spcPct val="100000"/>
              </a:lnSpc>
            </a:pP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защите детей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информации,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причиняющей вред их </a:t>
            </a:r>
            <a:r>
              <a:rPr sz="2000" b="1" spc="-5" dirty="0">
                <a:solidFill>
                  <a:srgbClr val="0000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здоровью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</a:t>
            </a:r>
            <a:r>
              <a:rPr sz="2000" b="1" u="heavy" spc="2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развитию»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27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июля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2006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6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149-ФЗ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marR="5080">
              <a:lnSpc>
                <a:spcPct val="100000"/>
              </a:lnSpc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«Об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информации, информационных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технологиях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 о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защите </a:t>
            </a:r>
            <a:r>
              <a:rPr sz="2000" b="1" spc="-10" dirty="0">
                <a:solidFill>
                  <a:srgbClr val="0000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информации»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9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февраля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2009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4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8-ФЗ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marR="409575">
              <a:lnSpc>
                <a:spcPct val="100000"/>
              </a:lnSpc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«Об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обеспечении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доступа к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информации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деятельности </a:t>
            </a:r>
            <a:r>
              <a:rPr sz="2000" b="1" spc="-5" dirty="0">
                <a:solidFill>
                  <a:srgbClr val="0000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государственных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органов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и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органов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местного </a:t>
            </a:r>
            <a:r>
              <a:rPr sz="2000" b="1" spc="-10" dirty="0">
                <a:solidFill>
                  <a:srgbClr val="0000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самоуправления»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marR="700405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12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января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1996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7-ФЗ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 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некоммерческих</a:t>
            </a:r>
            <a:r>
              <a:rPr sz="2000" b="1" u="heavy" spc="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организациях»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8450" algn="l"/>
              </a:tabLst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закон </a:t>
            </a:r>
            <a:r>
              <a:rPr sz="2000" b="1" u="heavy" spc="-3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от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3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ноября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2006 </a:t>
            </a:r>
            <a:r>
              <a:rPr sz="2000" b="1" u="heavy" spc="-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года </a:t>
            </a:r>
            <a:r>
              <a:rPr sz="2000" b="1" u="heavy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№</a:t>
            </a:r>
            <a:r>
              <a:rPr sz="2000" b="1" u="heavy" spc="7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174-ФЗ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298450">
              <a:lnSpc>
                <a:spcPct val="100000"/>
              </a:lnSpc>
            </a:pP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«Об </a:t>
            </a:r>
            <a:r>
              <a:rPr sz="2000" b="1" u="heavy" spc="-10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автономных</a:t>
            </a:r>
            <a:r>
              <a:rPr sz="2000" b="1" u="heavy" spc="1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heavy" spc="-5" dirty="0">
                <a:solidFill>
                  <a:srgbClr val="000056"/>
                </a:solidFill>
                <a:uFill>
                  <a:solidFill>
                    <a:srgbClr val="000056"/>
                  </a:solidFill>
                </a:uFill>
                <a:latin typeface="Arial" panose="020B0604020202020204"/>
                <a:cs typeface="Arial" panose="020B0604020202020204"/>
              </a:rPr>
              <a:t>учреждениях»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02525" y="1052512"/>
            <a:ext cx="1588135" cy="5209540"/>
            <a:chOff x="7502525" y="1052512"/>
            <a:chExt cx="1588135" cy="5209540"/>
          </a:xfrm>
        </p:grpSpPr>
        <p:sp>
          <p:nvSpPr>
            <p:cNvPr id="12" name="object 12"/>
            <p:cNvSpPr/>
            <p:nvPr/>
          </p:nvSpPr>
          <p:spPr>
            <a:xfrm>
              <a:off x="7504112" y="1052512"/>
              <a:ext cx="1586191" cy="273977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02525" y="3808412"/>
              <a:ext cx="1572196" cy="2453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561249" y="6569710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0717" y="6603049"/>
            <a:ext cx="314528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www.education.shkollegi.info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Доступная среда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(Обязательно с 1 января 2021 г.)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4985980"/>
          </a:xfrm>
        </p:spPr>
        <p:txBody>
          <a:bodyPr/>
          <a:lstStyle/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 о специальных условиях для обучения инвалидов и лиц с ограниченными возможностями здоровья, в том числе: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специально оборудованных учебных кабинетах;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объектах для проведения практических занятий, приспособленных для использования инвалидами и лицами с ограниченными возможностями здоровья;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библиотеке(ах), приспособленных для использования инвалидами и лицами с ограниченными возможностями здоровья;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объектах спорта, приспособленных для использования инвалидами и лицами с ограниченными возможностями здоровья;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средствах обучения и воспитания, приспособленных для использования инвалидами и лицами с ограниченными возможностями здоровья;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обеспечении беспрепятственного доступа в здания образовательной организации;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специальных условиях питания;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специальных условиях охраны здоровья;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Доступная среда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(Обязательно с 1 января 2021 г.)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274564"/>
            <a:ext cx="8839200" cy="4308872"/>
          </a:xfrm>
        </p:spPr>
        <p:txBody>
          <a:bodyPr/>
          <a:lstStyle/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доступе к информационным системам и информационно-телекоммуникационным сетям, приспособленных для использования инвалидами и лицами с ограниченными возможностями здоровья;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электронных образовательных ресурсах, к которым обеспечивается доступ инвалидов и лиц с ограниченными возможностями здоровья;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наличии специальных технических средств обучения коллективного и индивидуального пользования;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наличии условий для беспрепятственного доступа в общежитие, интернат;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количестве жилых помещений в общежитии, интернате, приспособленных для использования инвалидами и лицами с ограниченными возможностями здоровья.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«Международное сотрудничество»</a:t>
            </a:r>
            <a:b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(Обязательно с 1 января 2021 г.)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3785652"/>
          </a:xfrm>
        </p:spPr>
        <p:txBody>
          <a:bodyPr/>
          <a:lstStyle/>
          <a:p>
            <a:pPr indent="342900" algn="just">
              <a:spcBef>
                <a:spcPts val="12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 "Международное сотрудничество".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страница подраздела должна содержать информацию: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заключенных и планируемых к заключению договорах с иностранными и (или) международными организациями по вопросам образования и науки (при наличии);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2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международной аккредитации образовательных программ (при наличии).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рекомендуемые подразделы</a:t>
            </a:r>
            <a:b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(страницы)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86800" cy="4978286"/>
          </a:xfrm>
        </p:spPr>
        <p:txBody>
          <a:bodyPr/>
          <a:lstStyle/>
          <a:p>
            <a:pPr algn="ctr" fontAlgn="base">
              <a:lnSpc>
                <a:spcPts val="21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аздел «Противодействие коррупции»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lnSpc>
                <a:spcPts val="21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190DB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Рекомендуемый состав:</a:t>
            </a:r>
            <a:endParaRPr lang="ru-RU" sz="2200" dirty="0">
              <a:solidFill>
                <a:srgbClr val="190DB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2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«Нормативные правовые и иные акты в сфере противодействия коррупции»</a:t>
            </a:r>
            <a:endParaRPr lang="ru-RU" sz="22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2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«Методические материалы»</a:t>
            </a:r>
            <a:endParaRPr lang="ru-RU" sz="22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2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«Формы документов, связанных с противодействием коррупции, для заполнения»</a:t>
            </a:r>
            <a:endParaRPr lang="ru-RU" sz="22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200" dirty="0">
                <a:solidFill>
                  <a:srgbClr val="190DB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«Обратная связь для сообщений о фактах коррупции»</a:t>
            </a:r>
            <a:endParaRPr lang="ru-RU" sz="2200" dirty="0">
              <a:solidFill>
                <a:srgbClr val="190DB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200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</a:t>
            </a:r>
            <a:r>
              <a:rPr lang="ru-RU" sz="1800" dirty="0">
                <a:solidFill>
                  <a:srgbClr val="190DB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 необходимости:</a:t>
            </a:r>
            <a:endParaRPr lang="ru-RU" sz="1800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«Сведения о доходах, расходах, об имуществе и обязательствах имущественного характера»</a:t>
            </a:r>
            <a:endParaRPr lang="ru-RU" sz="18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«Комиссия по соблюдению требований к служебному поведению и урегулированию конфликта интересов (аттестационная комиссия)»</a:t>
            </a:r>
            <a:endParaRPr lang="ru-RU" sz="18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65" y="152400"/>
            <a:ext cx="8839200" cy="7386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рекомендуемые подразделы</a:t>
            </a:r>
            <a:b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(страницы)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632311"/>
          </a:xfrm>
        </p:spPr>
        <p:txBody>
          <a:bodyPr/>
          <a:lstStyle/>
          <a:p>
            <a:pPr algn="ctr" fontAlgn="base">
              <a:lnSpc>
                <a:spcPts val="2100"/>
              </a:lnSpc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аздел «Обращения граждан»</a:t>
            </a:r>
            <a:endParaRPr lang="ru-RU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100"/>
              </a:lnSpc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Рекомендуемый состав: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акты, регулирующие порядок рассмотрения обращений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на сайт (+ здесь должна быть ссылка на «Политику обработки ПД»)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обращения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ts val="21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рассмотрении обращений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100"/>
              </a:lnSpc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Рекомендации: </a:t>
            </a:r>
            <a:r>
              <a:rPr lang="ru-RU" sz="1600" u="sng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"/>
              </a:rPr>
              <a:t>https://1drv.ms/w/s!Aos1BlRgSHxgkAGrKYBLVhFyS7O2?e=ZPYptG</a:t>
            </a:r>
            <a:endParaRPr lang="ru-RU" sz="16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100"/>
              </a:lnSpc>
            </a:pPr>
            <a:endParaRPr lang="ru-RU" sz="1800" b="1" dirty="0">
              <a:solidFill>
                <a:srgbClr val="190DB3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21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безопасность</a:t>
            </a:r>
            <a:endParaRPr lang="ru-RU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100"/>
              </a:lnSpc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Рекомендуемый состав: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Локальные акты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Нормативное регулирование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Педагогам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Ученикам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Родителям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безопасные сайты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100"/>
              </a:lnSpc>
            </a:pPr>
            <a:r>
              <a:rPr lang="ru-RU" sz="1800" dirty="0">
                <a:solidFill>
                  <a:srgbClr val="190DB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См. здесь: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https://1drv.ms/b/s!Aos1BlRgSHxgj38AyibeOoapsJvO?e=Lzscuz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9691" y="43751"/>
            <a:ext cx="59632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latin typeface="Arial" panose="020B0604020202020204"/>
                <a:cs typeface="Arial" panose="020B0604020202020204"/>
              </a:rPr>
              <a:t>Порядок </a:t>
            </a:r>
            <a:r>
              <a:rPr sz="2800" b="0" spc="-10" dirty="0">
                <a:latin typeface="Arial" panose="020B0604020202020204"/>
                <a:cs typeface="Arial" panose="020B0604020202020204"/>
              </a:rPr>
              <a:t>размещения </a:t>
            </a:r>
            <a:r>
              <a:rPr sz="2800" b="0" dirty="0">
                <a:latin typeface="Arial" panose="020B0604020202020204"/>
                <a:cs typeface="Arial" panose="020B0604020202020204"/>
              </a:rPr>
              <a:t>и</a:t>
            </a:r>
            <a:r>
              <a:rPr sz="2800" b="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0" spc="-10" dirty="0">
                <a:latin typeface="Arial" panose="020B0604020202020204"/>
                <a:cs typeface="Arial" panose="020B0604020202020204"/>
              </a:rPr>
              <a:t>обновления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959" y="470420"/>
            <a:ext cx="8035290" cy="475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информации на</a:t>
            </a:r>
            <a:r>
              <a:rPr sz="2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сайте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31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 panose="020B0604020202020204"/>
              <a:cs typeface="Arial" panose="020B0604020202020204"/>
            </a:endParaRPr>
          </a:p>
          <a:p>
            <a:pPr marL="12065" marR="5080" indent="5080" algn="ctr">
              <a:lnSpc>
                <a:spcPct val="100000"/>
              </a:lnSpc>
            </a:pPr>
            <a:r>
              <a:rPr sz="2800" spc="-2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Образовательная </a:t>
            </a:r>
            <a:r>
              <a:rPr sz="2800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организация </a:t>
            </a:r>
            <a:r>
              <a:rPr sz="2800" spc="-2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обновляет  </a:t>
            </a:r>
            <a:r>
              <a:rPr sz="2800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сведения, </a:t>
            </a:r>
            <a:r>
              <a:rPr sz="2800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размещенные </a:t>
            </a:r>
            <a:r>
              <a:rPr sz="2800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2800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сайте </a:t>
            </a:r>
            <a:r>
              <a:rPr sz="2800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ОО, не  </a:t>
            </a:r>
            <a:r>
              <a:rPr sz="2800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позднее </a:t>
            </a:r>
            <a:r>
              <a:rPr sz="2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10 </a:t>
            </a:r>
            <a:r>
              <a:rPr sz="2800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рабочих </a:t>
            </a:r>
            <a:r>
              <a:rPr sz="2800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дней </a:t>
            </a:r>
            <a:r>
              <a:rPr sz="28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после их </a:t>
            </a:r>
            <a:r>
              <a:rPr sz="2800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изменений 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(п. </a:t>
            </a:r>
            <a:r>
              <a:rPr sz="240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6 </a:t>
            </a:r>
            <a:r>
              <a:rPr sz="2400" spc="-1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Постановления Правительства РФ </a:t>
            </a:r>
            <a:r>
              <a:rPr sz="2400" spc="-3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10 </a:t>
            </a:r>
            <a:r>
              <a:rPr sz="2400" spc="-2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июля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2013  </a:t>
            </a:r>
            <a:r>
              <a:rPr sz="2400" spc="-3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года </a:t>
            </a:r>
            <a:r>
              <a:rPr sz="240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№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582 «Об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утверждении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Правил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размещения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на  официальном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сайте </a:t>
            </a:r>
            <a:r>
              <a:rPr sz="2400" spc="-2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образовательной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sz="240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в  информационно-коммуникационной </a:t>
            </a:r>
            <a:r>
              <a:rPr sz="2400" spc="-2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сети </a:t>
            </a:r>
            <a:r>
              <a:rPr sz="2400" spc="-1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«Интернет» </a:t>
            </a:r>
            <a:r>
              <a:rPr sz="240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и 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обновления </a:t>
            </a:r>
            <a:r>
              <a:rPr sz="2400" spc="-5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информации об </a:t>
            </a:r>
            <a:r>
              <a:rPr sz="2400" spc="-2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образовательной  </a:t>
            </a:r>
            <a:r>
              <a:rPr sz="2400" spc="-10" dirty="0">
                <a:solidFill>
                  <a:srgbClr val="2045AE"/>
                </a:solidFill>
                <a:latin typeface="Arial" panose="020B0604020202020204"/>
                <a:cs typeface="Arial" panose="020B0604020202020204"/>
              </a:rPr>
              <a:t>организации»)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0150" y="45880"/>
            <a:ext cx="8843010" cy="5539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6485" marR="12623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Обязаны государственные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муниципальные 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образовательные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вести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версию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sz="18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  слабовидящих?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3020060" algn="ctr">
              <a:lnSpc>
                <a:spcPct val="200000"/>
              </a:lnSpc>
              <a:spcBef>
                <a:spcPts val="465"/>
              </a:spcBef>
            </a:pPr>
            <a:r>
              <a:rPr lang="ru-RU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800" b="1" spc="-15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бязаны</a:t>
            </a:r>
            <a:r>
              <a:rPr sz="1800"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 1 </a:t>
            </a:r>
            <a:r>
              <a:rPr sz="1800"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января </a:t>
            </a:r>
            <a:r>
              <a:rPr sz="18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2016 </a:t>
            </a:r>
            <a:r>
              <a:rPr sz="1800"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года.  </a:t>
            </a:r>
            <a:endParaRPr lang="ru-RU" sz="1800" b="1" spc="-15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  <a:p>
            <a:pPr marR="3020060"/>
            <a:r>
              <a:rPr b="1" spc="-1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Требование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содержится </a:t>
            </a:r>
            <a:r>
              <a:rPr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b="1" spc="-1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следующих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д</a:t>
            </a:r>
            <a:r>
              <a:rPr b="1" spc="-1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окументах</a:t>
            </a:r>
            <a:r>
              <a:rPr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b="1" spc="-15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Arial" panose="020B0604020202020204"/>
              <a:cs typeface="Arial" panose="020B0604020202020204"/>
            </a:endParaRPr>
          </a:p>
          <a:p>
            <a:pPr marL="355600" marR="480695" indent="-342900">
              <a:lnSpc>
                <a:spcPct val="115000"/>
              </a:lnSpc>
            </a:pP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Письмо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Федеральной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службы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надзору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сфере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образования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науки </a:t>
            </a:r>
            <a:r>
              <a:rPr sz="1800" b="1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25  </a:t>
            </a:r>
            <a:r>
              <a:rPr sz="18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марта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2015 </a:t>
            </a:r>
            <a:r>
              <a:rPr sz="1800" b="1" spc="-114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г.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800" b="1" spc="1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07-675</a:t>
            </a:r>
            <a:endParaRPr sz="1800" b="1" dirty="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15000"/>
              </a:lnSpc>
            </a:pP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закон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Российской Федерации </a:t>
            </a:r>
            <a:r>
              <a:rPr sz="1800" b="1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31 декабря 2014 </a:t>
            </a:r>
            <a:r>
              <a:rPr sz="1800" b="1" spc="-114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г.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N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531-ФЗ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«О 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внесении изменений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статьи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13 и 14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Федерального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закона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«Об информации,  информационных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технологиях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о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защите информации»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Кодекс Российской  Федерации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административных</a:t>
            </a:r>
            <a:r>
              <a:rPr sz="1800" b="1" spc="-3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правонарушениях»</a:t>
            </a:r>
            <a:endParaRPr sz="1800" b="1" dirty="0">
              <a:latin typeface="Arial" panose="020B0604020202020204"/>
              <a:cs typeface="Arial" panose="020B0604020202020204"/>
            </a:endParaRPr>
          </a:p>
          <a:p>
            <a:pPr marL="355600" marR="446405" indent="-342900">
              <a:lnSpc>
                <a:spcPct val="115000"/>
              </a:lnSpc>
            </a:pP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закон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Российской Федерации </a:t>
            </a:r>
            <a:r>
              <a:rPr sz="1800" b="1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1 декабря 2014 </a:t>
            </a:r>
            <a:r>
              <a:rPr sz="1800" b="1" spc="-114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г.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N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419-ФЗ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«О 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внесении изменений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отдельные </a:t>
            </a:r>
            <a:r>
              <a:rPr sz="18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законодательные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акты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Российской  Федерации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 вопросам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социальной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защиты инвалидов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связи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 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ратификацией Конвенции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правах</a:t>
            </a:r>
            <a:r>
              <a:rPr sz="1800" b="1" spc="-5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инвалидов»</a:t>
            </a:r>
            <a:endParaRPr sz="1800" b="1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Конвенция </a:t>
            </a:r>
            <a:r>
              <a:rPr sz="18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правах</a:t>
            </a:r>
            <a:r>
              <a:rPr sz="1800" b="1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инвалидов</a:t>
            </a:r>
            <a:endParaRPr sz="18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0717" y="6626942"/>
            <a:ext cx="3194444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www.education.shkollegi.info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2590" y="83858"/>
            <a:ext cx="8253095" cy="5268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935" marR="569595" indent="-211645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Какие 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требования </a:t>
            </a:r>
            <a:r>
              <a:rPr sz="24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предъявляются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 </a:t>
            </a:r>
            <a:r>
              <a:rPr sz="24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версии</a:t>
            </a:r>
            <a:r>
              <a:rPr lang="ru-RU"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сайта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слабовидящих.</a:t>
            </a:r>
            <a:endParaRPr sz="2400" b="1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Arial" panose="020B0604020202020204"/>
              <a:cs typeface="Arial" panose="020B0604020202020204"/>
            </a:endParaRPr>
          </a:p>
          <a:p>
            <a:pPr marL="12700" marR="86995">
              <a:lnSpc>
                <a:spcPct val="100000"/>
              </a:lnSpc>
            </a:pPr>
            <a:r>
              <a:rPr sz="2400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Требования </a:t>
            </a:r>
            <a:r>
              <a:rPr sz="2400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записаны </a:t>
            </a:r>
            <a:r>
              <a:rPr sz="240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2400" b="1" spc="-2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ГОСТ </a:t>
            </a:r>
            <a:r>
              <a:rPr sz="24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 </a:t>
            </a:r>
            <a:r>
              <a:rPr sz="2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52872-2012 «Интернет-  </a:t>
            </a:r>
            <a:r>
              <a:rPr sz="2400" b="1"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ресурсы. </a:t>
            </a:r>
            <a:r>
              <a:rPr sz="2400" b="1"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Требования </a:t>
            </a:r>
            <a:r>
              <a:rPr sz="2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доступности </a:t>
            </a:r>
            <a:r>
              <a:rPr sz="24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для </a:t>
            </a:r>
            <a:r>
              <a:rPr sz="2400" b="1"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инвалидов </a:t>
            </a:r>
            <a:r>
              <a:rPr sz="2400" b="1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  </a:t>
            </a:r>
            <a:r>
              <a:rPr sz="2400" b="1"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зрению»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Основные </a:t>
            </a:r>
            <a:r>
              <a:rPr sz="2400" b="1" spc="-2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положения</a:t>
            </a:r>
            <a:r>
              <a:rPr sz="2400" b="1" spc="-4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ГОСТ: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Возможность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изменить </a:t>
            </a: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размер</a:t>
            </a:r>
            <a:r>
              <a:rPr sz="2400" spc="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шрифта.</a:t>
            </a:r>
            <a:endParaRPr sz="24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Возможность </a:t>
            </a:r>
            <a:r>
              <a:rPr sz="2400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преобразовать </a:t>
            </a: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все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иллюстрации </a:t>
            </a:r>
            <a:r>
              <a:rPr sz="240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черно-  </a:t>
            </a:r>
            <a:r>
              <a:rPr sz="2400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белый </a:t>
            </a:r>
            <a:r>
              <a:rPr sz="2400" spc="-4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вариант,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либо </a:t>
            </a:r>
            <a:r>
              <a:rPr sz="2400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отключить</a:t>
            </a:r>
            <a:r>
              <a:rPr sz="2400" spc="6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иллюстрации.</a:t>
            </a:r>
            <a:endParaRPr sz="24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Все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иллюстрации </a:t>
            </a:r>
            <a:r>
              <a:rPr sz="2400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должны </a:t>
            </a:r>
            <a:r>
              <a:rPr sz="2400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иметь </a:t>
            </a: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текстовое</a:t>
            </a:r>
            <a:r>
              <a:rPr sz="2400" spc="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описание.</a:t>
            </a:r>
            <a:endParaRPr sz="24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Возможность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смены фона</a:t>
            </a:r>
            <a:r>
              <a:rPr sz="2400" spc="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страницы</a:t>
            </a:r>
            <a:endParaRPr sz="24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4411" y="6556216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8600" y="1100963"/>
            <a:ext cx="8610600" cy="492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44675" indent="-34290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Дополнительная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информация должна  формировать </a:t>
            </a:r>
            <a:r>
              <a:rPr sz="24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индивидуальный </a:t>
            </a:r>
            <a:r>
              <a:rPr sz="2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образ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конкретного</a:t>
            </a:r>
            <a:r>
              <a:rPr sz="2400" b="1" spc="-3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2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ОУ.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b="1" spc="-2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Уместны </a:t>
            </a: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такие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формы, </a:t>
            </a: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как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методическая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копилка,  сведения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достижениях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субъектов 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образовательного </a:t>
            </a: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процесса,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архивные  материалы,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текущая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информация </a:t>
            </a: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об 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образовательной, общественной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2400" b="1" spc="-2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культурной 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деятельности 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конкретного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учреждения.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355600" marR="148590" indent="-342900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Контент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sz="2400" b="1" spc="-2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должен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быть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направлен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2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удовлетворение </a:t>
            </a:r>
            <a:r>
              <a:rPr sz="2400" b="1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информационных </a:t>
            </a:r>
            <a:r>
              <a:rPr sz="2400"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потребностей  целевой аудитории</a:t>
            </a:r>
            <a:r>
              <a:rPr sz="2400" b="1" spc="-1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sz="2400" b="1" spc="-2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которой </a:t>
            </a:r>
            <a:r>
              <a:rPr sz="2400" b="1" spc="-2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являются </a:t>
            </a:r>
            <a:r>
              <a:rPr sz="2400" b="1" spc="-1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родители,  учащиеся </a:t>
            </a:r>
            <a:r>
              <a:rPr sz="24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2400" b="1" spc="-5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 учителя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Дополнительная </a:t>
            </a:r>
            <a:r>
              <a:rPr lang="ru-RU" sz="2800" b="1" spc="-1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информация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982" y="24320"/>
            <a:ext cx="5205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Требования </a:t>
            </a:r>
            <a:r>
              <a:rPr sz="2400" dirty="0"/>
              <a:t>к</a:t>
            </a:r>
            <a:r>
              <a:rPr sz="2400" spc="-25" dirty="0"/>
              <a:t> </a:t>
            </a:r>
            <a:r>
              <a:rPr sz="2400" spc="-10" dirty="0"/>
              <a:t>функционированию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17677" y="390080"/>
            <a:ext cx="796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официального </a:t>
            </a:r>
            <a:r>
              <a:rPr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sz="2400" b="1" spc="-1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2400" b="1" spc="-6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24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126" y="1571916"/>
            <a:ext cx="8581074" cy="4413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95"/>
              </a:spcBef>
              <a:buClr>
                <a:srgbClr val="B3B3B3"/>
              </a:buClr>
              <a:buSzPct val="80000"/>
              <a:buFont typeface="Wingdings" panose="05000000000000000000"/>
              <a:buChar char=""/>
              <a:tabLst>
                <a:tab pos="288925" algn="l"/>
              </a:tabLst>
            </a:pP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Наличие </a:t>
            </a:r>
            <a:r>
              <a:rPr sz="2200" b="1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всей требуемой</a:t>
            </a:r>
            <a:r>
              <a:rPr sz="2200" b="1" spc="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информации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5080" indent="-635">
              <a:lnSpc>
                <a:spcPct val="100000"/>
              </a:lnSpc>
              <a:buClr>
                <a:srgbClr val="B3B3B3"/>
              </a:buClr>
              <a:buFont typeface="Wingdings" panose="05000000000000000000"/>
              <a:buChar char=""/>
              <a:tabLst>
                <a:tab pos="341630" algn="l"/>
              </a:tabLst>
            </a:pPr>
            <a:r>
              <a:rPr sz="22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Соответствие информации,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размещенной на сайте, </a:t>
            </a:r>
            <a:r>
              <a:rPr sz="2200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целям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200" b="1" spc="-10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lang="ru-RU"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деятельности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Clr>
                <a:srgbClr val="B3B3B3"/>
              </a:buClr>
              <a:buFont typeface="Wingdings" panose="05000000000000000000"/>
              <a:buChar char=""/>
              <a:tabLst>
                <a:tab pos="354330" algn="l"/>
                <a:tab pos="354965" algn="l"/>
              </a:tabLst>
            </a:pPr>
            <a:r>
              <a:rPr sz="22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Регулярное </a:t>
            </a: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обновление</a:t>
            </a:r>
            <a:r>
              <a:rPr sz="2200" b="1" spc="3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информации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4330" indent="-342265">
              <a:lnSpc>
                <a:spcPct val="100000"/>
              </a:lnSpc>
              <a:buClr>
                <a:srgbClr val="B3B3B3"/>
              </a:buClr>
              <a:buFont typeface="Wingdings" panose="05000000000000000000"/>
              <a:buChar char=""/>
              <a:tabLst>
                <a:tab pos="354330" algn="l"/>
                <a:tab pos="354965" algn="l"/>
              </a:tabLst>
            </a:pPr>
            <a:r>
              <a:rPr sz="2200" b="1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Удобная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для </a:t>
            </a:r>
            <a:r>
              <a:rPr sz="22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пользователя</a:t>
            </a:r>
            <a:r>
              <a:rPr sz="2200" b="1" spc="4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навигация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4330" indent="-342265">
              <a:lnSpc>
                <a:spcPct val="100000"/>
              </a:lnSpc>
              <a:buClr>
                <a:srgbClr val="B3B3B3"/>
              </a:buClr>
              <a:buFont typeface="Wingdings" panose="05000000000000000000"/>
              <a:buChar char=""/>
              <a:tabLst>
                <a:tab pos="354330" algn="l"/>
                <a:tab pos="354965" algn="l"/>
              </a:tabLst>
            </a:pP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Активность </a:t>
            </a:r>
            <a:r>
              <a:rPr sz="2200" b="1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всех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разделов</a:t>
            </a:r>
            <a:r>
              <a:rPr sz="2200" b="1" spc="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сайта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559435" indent="-635">
              <a:lnSpc>
                <a:spcPct val="100000"/>
              </a:lnSpc>
              <a:buClr>
                <a:srgbClr val="B3B3B3"/>
              </a:buClr>
              <a:buFont typeface="Wingdings" panose="05000000000000000000"/>
              <a:buChar char=""/>
              <a:tabLst>
                <a:tab pos="354330" algn="l"/>
                <a:tab pos="354965" algn="l"/>
              </a:tabLst>
            </a:pP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Отсутствие ссылок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неработающие </a:t>
            </a:r>
            <a:r>
              <a:rPr sz="22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запрещенные  </a:t>
            </a:r>
            <a:r>
              <a:rPr sz="22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Интернет-ресурсы</a:t>
            </a:r>
            <a:endParaRPr sz="22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4411" y="6556216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4782"/>
            <a:ext cx="8686800" cy="492443"/>
          </a:xfrm>
        </p:spPr>
        <p:txBody>
          <a:bodyPr/>
          <a:lstStyle/>
          <a:p>
            <a:pPr algn="ctr"/>
            <a:r>
              <a:rPr lang="ru-RU" sz="3200" dirty="0"/>
              <a:t>Основные подзаконные акты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075625"/>
            <a:ext cx="8610600" cy="5241290"/>
          </a:xfrm>
        </p:spPr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11.07.2020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№ 1038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организации».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10 июля 2013 г.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582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 редакции от 30.03.2019) г. Москва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Рособрнадзора № 785 от 29.05.2014 (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 редакции от 07.04.2020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(изменения Приказ Рособрнадзора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от 27.11.2017 № 1968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1155"/>
            <a:ext cx="9027160" cy="891540"/>
          </a:xfrm>
          <a:custGeom>
            <a:avLst/>
            <a:gdLst/>
            <a:ahLst/>
            <a:cxnLst/>
            <a:rect l="l" t="t" r="r" b="b"/>
            <a:pathLst>
              <a:path w="9027160" h="891540">
                <a:moveTo>
                  <a:pt x="182791" y="713041"/>
                </a:moveTo>
                <a:lnTo>
                  <a:pt x="0" y="713041"/>
                </a:lnTo>
                <a:lnTo>
                  <a:pt x="0" y="891019"/>
                </a:lnTo>
                <a:lnTo>
                  <a:pt x="182791" y="891019"/>
                </a:lnTo>
                <a:lnTo>
                  <a:pt x="182791" y="713041"/>
                </a:lnTo>
                <a:close/>
              </a:path>
              <a:path w="9027160" h="891540">
                <a:moveTo>
                  <a:pt x="182791" y="487451"/>
                </a:moveTo>
                <a:lnTo>
                  <a:pt x="0" y="487451"/>
                </a:lnTo>
                <a:lnTo>
                  <a:pt x="0" y="663879"/>
                </a:lnTo>
                <a:lnTo>
                  <a:pt x="182791" y="663879"/>
                </a:lnTo>
                <a:lnTo>
                  <a:pt x="182791" y="487451"/>
                </a:lnTo>
                <a:close/>
              </a:path>
              <a:path w="9027160" h="891540">
                <a:moveTo>
                  <a:pt x="182791" y="267322"/>
                </a:moveTo>
                <a:lnTo>
                  <a:pt x="0" y="267322"/>
                </a:lnTo>
                <a:lnTo>
                  <a:pt x="0" y="443738"/>
                </a:lnTo>
                <a:lnTo>
                  <a:pt x="182791" y="443738"/>
                </a:lnTo>
                <a:lnTo>
                  <a:pt x="182791" y="267322"/>
                </a:lnTo>
                <a:close/>
              </a:path>
              <a:path w="9027160" h="891540">
                <a:moveTo>
                  <a:pt x="182791" y="43294"/>
                </a:moveTo>
                <a:lnTo>
                  <a:pt x="0" y="43294"/>
                </a:lnTo>
                <a:lnTo>
                  <a:pt x="0" y="221272"/>
                </a:lnTo>
                <a:lnTo>
                  <a:pt x="182791" y="221272"/>
                </a:lnTo>
                <a:lnTo>
                  <a:pt x="182791" y="43294"/>
                </a:lnTo>
                <a:close/>
              </a:path>
              <a:path w="9027160" h="891540">
                <a:moveTo>
                  <a:pt x="422440" y="487451"/>
                </a:moveTo>
                <a:lnTo>
                  <a:pt x="239661" y="487451"/>
                </a:lnTo>
                <a:lnTo>
                  <a:pt x="239661" y="663879"/>
                </a:lnTo>
                <a:lnTo>
                  <a:pt x="422440" y="663879"/>
                </a:lnTo>
                <a:lnTo>
                  <a:pt x="422440" y="487451"/>
                </a:lnTo>
                <a:close/>
              </a:path>
              <a:path w="9027160" h="891540">
                <a:moveTo>
                  <a:pt x="422440" y="267322"/>
                </a:moveTo>
                <a:lnTo>
                  <a:pt x="239661" y="267322"/>
                </a:lnTo>
                <a:lnTo>
                  <a:pt x="239661" y="443738"/>
                </a:lnTo>
                <a:lnTo>
                  <a:pt x="422440" y="443738"/>
                </a:lnTo>
                <a:lnTo>
                  <a:pt x="422440" y="267322"/>
                </a:lnTo>
                <a:close/>
              </a:path>
              <a:path w="9027160" h="891540">
                <a:moveTo>
                  <a:pt x="422440" y="43294"/>
                </a:moveTo>
                <a:lnTo>
                  <a:pt x="239661" y="43294"/>
                </a:lnTo>
                <a:lnTo>
                  <a:pt x="239661" y="221272"/>
                </a:lnTo>
                <a:lnTo>
                  <a:pt x="422440" y="221272"/>
                </a:lnTo>
                <a:lnTo>
                  <a:pt x="422440" y="43294"/>
                </a:lnTo>
                <a:close/>
              </a:path>
              <a:path w="9027160" h="891540">
                <a:moveTo>
                  <a:pt x="643432" y="267322"/>
                </a:moveTo>
                <a:lnTo>
                  <a:pt x="460641" y="267322"/>
                </a:lnTo>
                <a:lnTo>
                  <a:pt x="460641" y="443738"/>
                </a:lnTo>
                <a:lnTo>
                  <a:pt x="643432" y="443738"/>
                </a:lnTo>
                <a:lnTo>
                  <a:pt x="643432" y="267322"/>
                </a:lnTo>
                <a:close/>
              </a:path>
              <a:path w="9027160" h="891540">
                <a:moveTo>
                  <a:pt x="643432" y="43294"/>
                </a:moveTo>
                <a:lnTo>
                  <a:pt x="460641" y="43294"/>
                </a:lnTo>
                <a:lnTo>
                  <a:pt x="460641" y="221272"/>
                </a:lnTo>
                <a:lnTo>
                  <a:pt x="643432" y="221272"/>
                </a:lnTo>
                <a:lnTo>
                  <a:pt x="643432" y="43294"/>
                </a:lnTo>
                <a:close/>
              </a:path>
              <a:path w="9027160" h="891540">
                <a:moveTo>
                  <a:pt x="863600" y="43294"/>
                </a:moveTo>
                <a:lnTo>
                  <a:pt x="680808" y="43294"/>
                </a:lnTo>
                <a:lnTo>
                  <a:pt x="680808" y="221272"/>
                </a:lnTo>
                <a:lnTo>
                  <a:pt x="863600" y="221272"/>
                </a:lnTo>
                <a:lnTo>
                  <a:pt x="863600" y="43294"/>
                </a:lnTo>
                <a:close/>
              </a:path>
              <a:path w="9027160" h="891540">
                <a:moveTo>
                  <a:pt x="8345233" y="690816"/>
                </a:moveTo>
                <a:lnTo>
                  <a:pt x="8162442" y="690816"/>
                </a:lnTo>
                <a:lnTo>
                  <a:pt x="8162442" y="868794"/>
                </a:lnTo>
                <a:lnTo>
                  <a:pt x="8345233" y="868794"/>
                </a:lnTo>
                <a:lnTo>
                  <a:pt x="8345233" y="690816"/>
                </a:lnTo>
                <a:close/>
              </a:path>
              <a:path w="9027160" h="891540">
                <a:moveTo>
                  <a:pt x="8566213" y="690816"/>
                </a:moveTo>
                <a:lnTo>
                  <a:pt x="8383422" y="690816"/>
                </a:lnTo>
                <a:lnTo>
                  <a:pt x="8383422" y="868794"/>
                </a:lnTo>
                <a:lnTo>
                  <a:pt x="8566213" y="868794"/>
                </a:lnTo>
                <a:lnTo>
                  <a:pt x="8566213" y="690816"/>
                </a:lnTo>
                <a:close/>
              </a:path>
              <a:path w="9027160" h="891540">
                <a:moveTo>
                  <a:pt x="8566213" y="448056"/>
                </a:moveTo>
                <a:lnTo>
                  <a:pt x="8383422" y="448056"/>
                </a:lnTo>
                <a:lnTo>
                  <a:pt x="8383422" y="624471"/>
                </a:lnTo>
                <a:lnTo>
                  <a:pt x="8566213" y="624471"/>
                </a:lnTo>
                <a:lnTo>
                  <a:pt x="8566213" y="448056"/>
                </a:lnTo>
                <a:close/>
              </a:path>
              <a:path w="9027160" h="891540">
                <a:moveTo>
                  <a:pt x="8787193" y="690816"/>
                </a:moveTo>
                <a:lnTo>
                  <a:pt x="8604402" y="690816"/>
                </a:lnTo>
                <a:lnTo>
                  <a:pt x="8604402" y="868794"/>
                </a:lnTo>
                <a:lnTo>
                  <a:pt x="8787193" y="868794"/>
                </a:lnTo>
                <a:lnTo>
                  <a:pt x="8787193" y="690816"/>
                </a:lnTo>
                <a:close/>
              </a:path>
              <a:path w="9027160" h="891540">
                <a:moveTo>
                  <a:pt x="8787193" y="448056"/>
                </a:moveTo>
                <a:lnTo>
                  <a:pt x="8604402" y="448056"/>
                </a:lnTo>
                <a:lnTo>
                  <a:pt x="8604402" y="624471"/>
                </a:lnTo>
                <a:lnTo>
                  <a:pt x="8787193" y="624471"/>
                </a:lnTo>
                <a:lnTo>
                  <a:pt x="8787193" y="448056"/>
                </a:lnTo>
                <a:close/>
              </a:path>
              <a:path w="9027160" h="891540">
                <a:moveTo>
                  <a:pt x="8787193" y="206857"/>
                </a:moveTo>
                <a:lnTo>
                  <a:pt x="8604402" y="206857"/>
                </a:lnTo>
                <a:lnTo>
                  <a:pt x="8604402" y="383260"/>
                </a:lnTo>
                <a:lnTo>
                  <a:pt x="8787193" y="383260"/>
                </a:lnTo>
                <a:lnTo>
                  <a:pt x="8787193" y="206857"/>
                </a:lnTo>
                <a:close/>
              </a:path>
              <a:path w="9027160" h="891540">
                <a:moveTo>
                  <a:pt x="9026855" y="670521"/>
                </a:moveTo>
                <a:lnTo>
                  <a:pt x="8844051" y="670521"/>
                </a:lnTo>
                <a:lnTo>
                  <a:pt x="8844051" y="848499"/>
                </a:lnTo>
                <a:lnTo>
                  <a:pt x="9026855" y="848499"/>
                </a:lnTo>
                <a:lnTo>
                  <a:pt x="9026855" y="670521"/>
                </a:lnTo>
                <a:close/>
              </a:path>
              <a:path w="9027160" h="891540">
                <a:moveTo>
                  <a:pt x="9026855" y="426974"/>
                </a:moveTo>
                <a:lnTo>
                  <a:pt x="8844051" y="426974"/>
                </a:lnTo>
                <a:lnTo>
                  <a:pt x="8844051" y="603389"/>
                </a:lnTo>
                <a:lnTo>
                  <a:pt x="9026855" y="603389"/>
                </a:lnTo>
                <a:lnTo>
                  <a:pt x="9026855" y="426974"/>
                </a:lnTo>
                <a:close/>
              </a:path>
              <a:path w="9027160" h="891540">
                <a:moveTo>
                  <a:pt x="9026855" y="206857"/>
                </a:moveTo>
                <a:lnTo>
                  <a:pt x="8844051" y="206857"/>
                </a:lnTo>
                <a:lnTo>
                  <a:pt x="8844051" y="383260"/>
                </a:lnTo>
                <a:lnTo>
                  <a:pt x="9026855" y="383260"/>
                </a:lnTo>
                <a:lnTo>
                  <a:pt x="9026855" y="206857"/>
                </a:lnTo>
                <a:close/>
              </a:path>
              <a:path w="9027160" h="891540">
                <a:moveTo>
                  <a:pt x="9026855" y="0"/>
                </a:moveTo>
                <a:lnTo>
                  <a:pt x="8844051" y="0"/>
                </a:lnTo>
                <a:lnTo>
                  <a:pt x="8844051" y="177965"/>
                </a:lnTo>
                <a:lnTo>
                  <a:pt x="9026855" y="177965"/>
                </a:lnTo>
                <a:lnTo>
                  <a:pt x="9026855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8600" y="1231199"/>
            <a:ext cx="8610600" cy="529375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Информация размещается </a:t>
            </a:r>
            <a:r>
              <a:rPr sz="24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официальном </a:t>
            </a:r>
            <a:r>
              <a:rPr sz="24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сайте</a:t>
            </a:r>
            <a:r>
              <a:rPr sz="2400" b="1" spc="8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ОО:</a:t>
            </a:r>
            <a:endParaRPr sz="24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20040" indent="-307975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текстовой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форме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20040" indent="-307975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табличной</a:t>
            </a:r>
            <a:r>
              <a:rPr sz="1800" b="1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форме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20040" indent="-307975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форме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копий</a:t>
            </a:r>
            <a:r>
              <a:rPr sz="1800" b="1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документов.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24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Используемые технологические </a:t>
            </a:r>
            <a:r>
              <a:rPr sz="24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24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программные </a:t>
            </a:r>
            <a:r>
              <a:rPr sz="24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средства </a:t>
            </a:r>
            <a:r>
              <a:rPr sz="24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должны  </a:t>
            </a:r>
            <a:r>
              <a:rPr sz="24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обеспечивать:</a:t>
            </a:r>
            <a:endParaRPr sz="24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130810" algn="just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доступ </a:t>
            </a:r>
            <a:r>
              <a:rPr sz="1800" b="1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пользователей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для ознакомления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размещенной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сайтах  информацией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основе </a:t>
            </a:r>
            <a:r>
              <a:rPr sz="18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свободного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общедоступного программного  обеспечения;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51435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защиту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информации </a:t>
            </a:r>
            <a:r>
              <a:rPr sz="1800" b="1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уничтожения, модификации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блокирования 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доступа к ней, а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также </a:t>
            </a:r>
            <a:r>
              <a:rPr sz="1800" b="1" spc="-2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иных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неправомерных действий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отношении 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такой</a:t>
            </a:r>
            <a:r>
              <a:rPr sz="1800" b="1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информации;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462915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"/>
              <a:tabLst>
                <a:tab pos="320675" algn="l"/>
              </a:tabLst>
            </a:pP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возможность </a:t>
            </a:r>
            <a:r>
              <a:rPr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копирования информации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резервный </a:t>
            </a:r>
            <a:r>
              <a:rPr sz="18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носитель, 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обеспечивающий </a:t>
            </a:r>
            <a:r>
              <a:rPr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ее</a:t>
            </a:r>
            <a:r>
              <a:rPr sz="1800" b="1" spc="-3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восстановление</a:t>
            </a:r>
            <a:endParaRPr sz="1800" b="1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4411" y="6556216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5986" y="6569710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www.education.shkollegi.info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размещения информации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4" y="289911"/>
            <a:ext cx="8686800" cy="430887"/>
          </a:xfrm>
        </p:spPr>
        <p:txBody>
          <a:bodyPr/>
          <a:lstStyle/>
          <a:p>
            <a:pPr algn="ctr"/>
            <a:r>
              <a:rPr lang="ru-RU" sz="2800" dirty="0"/>
              <a:t>Технические вопросы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738" y="1076325"/>
            <a:ext cx="8984226" cy="554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98755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Файлы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документов представлены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Сайте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форматах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Portable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Document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Files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(.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pdf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),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Microsoft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10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Word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Microsofr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Excel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(.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doc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lang="ru-RU" b="1" spc="1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docx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, 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xls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, 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xlsx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),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Open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Document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Files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(.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odt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lang="ru-RU" b="1" spc="4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ods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).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227965">
              <a:lnSpc>
                <a:spcPct val="100000"/>
              </a:lnSpc>
            </a:pP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Максимальный размер размещаемого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файла не превышает 15 </a:t>
            </a:r>
            <a:r>
              <a:rPr lang="ru-RU" b="1" spc="-10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мб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. 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(Если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размер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файла превышает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максимальное значение,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то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он 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должен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быть разделен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несколько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частей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(файлов),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размер 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которых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должен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превышать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максимальное значение размера  файла)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196215">
              <a:lnSpc>
                <a:spcPct val="100000"/>
              </a:lnSpc>
              <a:spcBef>
                <a:spcPts val="5"/>
              </a:spcBef>
            </a:pP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Сканирование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документа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выполнено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разрешением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менее 75 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dpi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Отсканированный текст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электронной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копии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документа</a:t>
            </a:r>
            <a:r>
              <a:rPr lang="ru-RU" b="1" spc="114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читаем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 marR="186690">
              <a:lnSpc>
                <a:spcPct val="102000"/>
              </a:lnSpc>
              <a:spcBef>
                <a:spcPts val="625"/>
              </a:spcBef>
            </a:pP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Информация, представляется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Сайте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текстовом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(или) 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табличном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формате,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обеспечивающем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ее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автоматическую 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обработку (машиночитаемый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формат)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целях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повторного  использования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без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предварительного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изменения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человеком. 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Все страницы официального Сайта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содержат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специальную </a:t>
            </a:r>
            <a:r>
              <a:rPr lang="ru-RU" b="1" spc="-5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html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-  </a:t>
            </a:r>
            <a:r>
              <a:rPr lang="ru-RU" b="1" spc="-2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разметку,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позволяющую однозначно</a:t>
            </a:r>
            <a:r>
              <a:rPr lang="ru-RU" b="1" spc="9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идентифицировать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информацию, подлежащую обязательному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размещению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Сайте.  Данные,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размеченные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указанной </a:t>
            </a:r>
            <a:r>
              <a:rPr lang="ru-RU" b="1" spc="-10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html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-разметкой, должны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быть  доступны для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просмотра </a:t>
            </a: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посетителями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соответствующих 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страницах специального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раздела.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lang="ru-RU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Отсутствие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запрещенной рекламы </a:t>
            </a:r>
            <a:r>
              <a:rPr lang="ru-RU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lang="ru-RU" b="1" spc="3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сайте.</a:t>
            </a:r>
            <a:endParaRPr lang="ru-RU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76428"/>
            <a:ext cx="7315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Требования к </a:t>
            </a:r>
            <a:r>
              <a:rPr lang="ru-RU" sz="2800" dirty="0"/>
              <a:t>размещению информации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14400"/>
            <a:ext cx="8915400" cy="5090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marR="520065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не должен содержать неработающие ссылки. В случае  необходимости, посетителю должна выдаваться информация, что  раздел находится в стадии разработки;</a:t>
            </a:r>
            <a:endParaRPr sz="20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marR="107696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тексты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на сайте не должны содержать грамматических и  стилистических ошибок, быть достоверными и актуальными;</a:t>
            </a:r>
            <a:endParaRPr sz="20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marR="12065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сайте не должно быть </a:t>
            </a:r>
            <a:r>
              <a:rPr sz="2000" b="1" i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рекламных объявлений 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(текстовых или  визуально-текстовых) или контекстной рекламы, содержание которой  не отвечает моральным и нравственным нормам;</a:t>
            </a:r>
            <a:endParaRPr sz="20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dirty="0" err="1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сайте не должно быть </a:t>
            </a:r>
            <a:r>
              <a:rPr sz="2000" b="1" i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внешних ссылок </a:t>
            </a:r>
            <a:r>
              <a:rPr sz="20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порталы/сайты/интернет-  страницы, которые не отвечают моральным и нравственным нормам  и содержат системные уязвимости, вирусное ПО, материалы,  нарушающие права третьих лиц, в том числе авторские</a:t>
            </a:r>
            <a:endParaRPr sz="20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166" y="81470"/>
            <a:ext cx="6870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Требования </a:t>
            </a:r>
            <a:r>
              <a:rPr sz="2400" dirty="0"/>
              <a:t>к </a:t>
            </a:r>
            <a:r>
              <a:rPr sz="2400" spc="-10" dirty="0"/>
              <a:t>содержательному</a:t>
            </a:r>
            <a:r>
              <a:rPr sz="2400" spc="-55" dirty="0"/>
              <a:t> </a:t>
            </a:r>
            <a:r>
              <a:rPr sz="2400" spc="-10" dirty="0"/>
              <a:t>наполнению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31964" y="447230"/>
            <a:ext cx="796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официального </a:t>
            </a:r>
            <a:r>
              <a:rPr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sz="2400" b="1" spc="-1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2400" b="1" spc="-6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24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090" y="159061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9090" y="183445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9090" y="232213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9090" y="256597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9092" y="2809824"/>
            <a:ext cx="139444" cy="14248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9090" y="329749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9090" y="3785171"/>
            <a:ext cx="139445" cy="1424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32752" y="1052448"/>
            <a:ext cx="8422005" cy="400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Документ </a:t>
            </a:r>
            <a:r>
              <a:rPr sz="1800" b="1" spc="-10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(информация)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377825">
              <a:lnSpc>
                <a:spcPct val="100000"/>
              </a:lnSpc>
              <a:spcBef>
                <a:spcPts val="1455"/>
              </a:spcBef>
            </a:pP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находится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соответствующем </a:t>
            </a:r>
            <a:r>
              <a:rPr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разделе</a:t>
            </a:r>
            <a:r>
              <a:rPr spc="3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сайта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49885" marR="5080" indent="27940">
              <a:lnSpc>
                <a:spcPct val="100000"/>
              </a:lnSpc>
            </a:pP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 нему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обеспечен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быстрый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доступ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(не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более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трех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кликов-переходов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мыши с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главной 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страницы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до искомой</a:t>
            </a:r>
            <a:r>
              <a:rPr spc="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информации)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77825">
              <a:lnSpc>
                <a:spcPct val="100000"/>
              </a:lnSpc>
            </a:pP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имеет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название, позволяющее идентифицировать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его</a:t>
            </a:r>
            <a:r>
              <a:rPr spc="9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содержание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49885" marR="91440" indent="27940">
              <a:lnSpc>
                <a:spcPct val="100000"/>
              </a:lnSpc>
            </a:pP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форматы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файлов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позволяют открывать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их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любой операционной системе (*doc)  содержание документа </a:t>
            </a:r>
            <a:r>
              <a:rPr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соответствует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его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названию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назначению,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не </a:t>
            </a: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противоречит 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другим документам,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размещенным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pc="3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сайте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49885" marR="681990" indent="27940">
              <a:lnSpc>
                <a:spcPct val="100000"/>
              </a:lnSpc>
            </a:pP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текст документа оформлен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полном объеме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(с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титульным листом), читаем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хорошо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различим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77825">
              <a:lnSpc>
                <a:spcPct val="100000"/>
              </a:lnSpc>
            </a:pPr>
            <a:r>
              <a:rPr spc="-1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является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действующим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pc="-2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соответствует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правилам </a:t>
            </a:r>
            <a:r>
              <a:rPr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pc="-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нормам </a:t>
            </a:r>
            <a:r>
              <a:rPr spc="-10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русского</a:t>
            </a:r>
            <a:r>
              <a:rPr spc="5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5" dirty="0">
                <a:solidFill>
                  <a:srgbClr val="000066"/>
                </a:solidFill>
                <a:latin typeface="Arial" panose="020B0604020202020204"/>
                <a:cs typeface="Arial" panose="020B0604020202020204"/>
              </a:rPr>
              <a:t>языка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Arial" panose="020B0604020202020204"/>
              <a:cs typeface="Arial" panose="020B0604020202020204"/>
            </a:endParaRPr>
          </a:p>
          <a:p>
            <a:pPr marL="13335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Реквизиты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документа могут размещаться 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виде: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6350" y="5089525"/>
            <a:ext cx="9156700" cy="1774825"/>
            <a:chOff x="-6350" y="5089525"/>
            <a:chExt cx="9156700" cy="1774825"/>
          </a:xfrm>
        </p:grpSpPr>
        <p:sp>
          <p:nvSpPr>
            <p:cNvPr id="13" name="object 13"/>
            <p:cNvSpPr/>
            <p:nvPr/>
          </p:nvSpPr>
          <p:spPr>
            <a:xfrm>
              <a:off x="4652962" y="5094287"/>
              <a:ext cx="4114787" cy="1457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2883" y="5089525"/>
              <a:ext cx="4537071" cy="266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19250" y="5373690"/>
              <a:ext cx="215900" cy="360680"/>
            </a:xfrm>
            <a:custGeom>
              <a:avLst/>
              <a:gdLst/>
              <a:ahLst/>
              <a:cxnLst/>
              <a:rect l="l" t="t" r="r" b="b"/>
              <a:pathLst>
                <a:path w="215900" h="360679">
                  <a:moveTo>
                    <a:pt x="161925" y="0"/>
                  </a:moveTo>
                  <a:lnTo>
                    <a:pt x="53975" y="0"/>
                  </a:lnTo>
                  <a:lnTo>
                    <a:pt x="53975" y="270268"/>
                  </a:lnTo>
                  <a:lnTo>
                    <a:pt x="0" y="270268"/>
                  </a:lnTo>
                  <a:lnTo>
                    <a:pt x="107950" y="360362"/>
                  </a:lnTo>
                  <a:lnTo>
                    <a:pt x="215900" y="270268"/>
                  </a:lnTo>
                  <a:lnTo>
                    <a:pt x="161925" y="270268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16562" y="5779584"/>
              <a:ext cx="1923247" cy="5151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19250" y="5373690"/>
              <a:ext cx="215900" cy="360680"/>
            </a:xfrm>
            <a:custGeom>
              <a:avLst/>
              <a:gdLst/>
              <a:ahLst/>
              <a:cxnLst/>
              <a:rect l="l" t="t" r="r" b="b"/>
              <a:pathLst>
                <a:path w="215900" h="360679">
                  <a:moveTo>
                    <a:pt x="0" y="270268"/>
                  </a:moveTo>
                  <a:lnTo>
                    <a:pt x="53975" y="270268"/>
                  </a:lnTo>
                  <a:lnTo>
                    <a:pt x="53975" y="0"/>
                  </a:lnTo>
                  <a:lnTo>
                    <a:pt x="161925" y="0"/>
                  </a:lnTo>
                  <a:lnTo>
                    <a:pt x="161925" y="270268"/>
                  </a:lnTo>
                  <a:lnTo>
                    <a:pt x="215900" y="270268"/>
                  </a:lnTo>
                  <a:lnTo>
                    <a:pt x="107950" y="360362"/>
                  </a:lnTo>
                  <a:lnTo>
                    <a:pt x="0" y="270268"/>
                  </a:lnTo>
                  <a:close/>
                </a:path>
              </a:pathLst>
            </a:custGeom>
            <a:ln w="127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6546850"/>
              <a:ext cx="9144000" cy="311150"/>
            </a:xfrm>
            <a:custGeom>
              <a:avLst/>
              <a:gdLst/>
              <a:ahLst/>
              <a:cxnLst/>
              <a:rect l="l" t="t" r="r" b="b"/>
              <a:pathLst>
                <a:path w="9144000" h="311150">
                  <a:moveTo>
                    <a:pt x="0" y="0"/>
                  </a:moveTo>
                  <a:lnTo>
                    <a:pt x="9144000" y="0"/>
                  </a:lnTo>
                  <a:lnTo>
                    <a:pt x="9144000" y="31115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-3175" y="6546850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1150"/>
                  </a:lnTo>
                </a:path>
              </a:pathLst>
            </a:custGeom>
            <a:ln w="635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9144000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44000" y="3333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0" y="0"/>
                  </a:moveTo>
                  <a:lnTo>
                    <a:pt x="9144000" y="0"/>
                  </a:lnTo>
                  <a:lnTo>
                    <a:pt x="9144000" y="333375"/>
                  </a:lnTo>
                  <a:lnTo>
                    <a:pt x="0" y="3333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485445"/>
            <a:ext cx="9156700" cy="379095"/>
            <a:chOff x="-6350" y="6485445"/>
            <a:chExt cx="9156700" cy="379095"/>
          </a:xfrm>
        </p:grpSpPr>
        <p:sp>
          <p:nvSpPr>
            <p:cNvPr id="3" name="object 3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9144000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44000" y="3333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0" y="0"/>
                  </a:moveTo>
                  <a:lnTo>
                    <a:pt x="9144000" y="0"/>
                  </a:lnTo>
                  <a:lnTo>
                    <a:pt x="9144000" y="333375"/>
                  </a:lnTo>
                  <a:lnTo>
                    <a:pt x="0" y="3333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2577" y="198209"/>
            <a:ext cx="35071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Требования </a:t>
            </a:r>
            <a:r>
              <a:rPr sz="2800" dirty="0"/>
              <a:t>к</a:t>
            </a:r>
            <a:r>
              <a:rPr sz="2800" spc="-60" dirty="0"/>
              <a:t> </a:t>
            </a:r>
            <a:r>
              <a:rPr sz="2800" spc="20" dirty="0"/>
              <a:t>сайту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561249" y="6569710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28600" y="1075626"/>
            <a:ext cx="8762999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6570" marR="661035" indent="-4572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"/>
              <a:tabLst>
                <a:tab pos="495300" algn="l"/>
                <a:tab pos="496570" algn="l"/>
              </a:tabLst>
            </a:pPr>
            <a:r>
              <a:rPr sz="2400" spc="-15" dirty="0"/>
              <a:t>Механизмы, </a:t>
            </a:r>
            <a:r>
              <a:rPr sz="2400" dirty="0"/>
              <a:t>упрощающие </a:t>
            </a:r>
            <a:r>
              <a:rPr sz="2400" dirty="0">
                <a:solidFill>
                  <a:srgbClr val="C00000"/>
                </a:solidFill>
              </a:rPr>
              <a:t>поиск </a:t>
            </a:r>
            <a:r>
              <a:rPr sz="2400" dirty="0"/>
              <a:t> </a:t>
            </a:r>
            <a:r>
              <a:rPr sz="2400" spc="-25" dirty="0"/>
              <a:t>необходимой </a:t>
            </a:r>
            <a:r>
              <a:rPr sz="2400" spc="-15" dirty="0"/>
              <a:t>информации </a:t>
            </a:r>
            <a:r>
              <a:rPr sz="2400" spc="-5" dirty="0"/>
              <a:t>(поисковыми  </a:t>
            </a:r>
            <a:r>
              <a:rPr sz="2400" dirty="0"/>
              <a:t>сервисами)</a:t>
            </a:r>
            <a:endParaRPr sz="2400" dirty="0"/>
          </a:p>
          <a:p>
            <a:pPr marL="496570" marR="873760" indent="-457200">
              <a:lnSpc>
                <a:spcPct val="100000"/>
              </a:lnSpc>
              <a:buFont typeface="Wingdings" panose="05000000000000000000"/>
              <a:buChar char=""/>
              <a:tabLst>
                <a:tab pos="495300" algn="l"/>
                <a:tab pos="496570" algn="l"/>
              </a:tabLst>
            </a:pPr>
            <a:r>
              <a:rPr sz="2400" spc="-15" dirty="0">
                <a:solidFill>
                  <a:srgbClr val="C00000"/>
                </a:solidFill>
              </a:rPr>
              <a:t>Информация </a:t>
            </a:r>
            <a:r>
              <a:rPr sz="2400" dirty="0"/>
              <a:t>по </a:t>
            </a:r>
            <a:r>
              <a:rPr sz="2400" spc="-30" dirty="0"/>
              <a:t>всем </a:t>
            </a:r>
            <a:r>
              <a:rPr sz="2400" spc="-10" dirty="0"/>
              <a:t>направлениям  </a:t>
            </a:r>
            <a:r>
              <a:rPr sz="2400" spc="-5" dirty="0"/>
              <a:t>деятельности ОО, </a:t>
            </a:r>
            <a:r>
              <a:rPr sz="2400" spc="-15" dirty="0"/>
              <a:t>получении широкого  </a:t>
            </a:r>
            <a:r>
              <a:rPr sz="2400" spc="-5" dirty="0"/>
              <a:t>спектра</a:t>
            </a:r>
            <a:r>
              <a:rPr sz="2400" spc="-10" dirty="0"/>
              <a:t> </a:t>
            </a:r>
            <a:r>
              <a:rPr sz="2400" spc="-25" dirty="0"/>
              <a:t>услуг</a:t>
            </a:r>
            <a:endParaRPr sz="2400" spc="-25" dirty="0"/>
          </a:p>
          <a:p>
            <a:pPr marL="496570" marR="1034415" indent="-457200">
              <a:lnSpc>
                <a:spcPct val="100000"/>
              </a:lnSpc>
              <a:buFont typeface="Wingdings" panose="05000000000000000000"/>
              <a:buChar char=""/>
              <a:tabLst>
                <a:tab pos="495300" algn="l"/>
                <a:tab pos="496570" algn="l"/>
              </a:tabLst>
            </a:pPr>
            <a:r>
              <a:rPr sz="2400" spc="-35" dirty="0">
                <a:solidFill>
                  <a:srgbClr val="C00000"/>
                </a:solidFill>
              </a:rPr>
              <a:t>Удобство </a:t>
            </a:r>
            <a:r>
              <a:rPr sz="2400" spc="-15" dirty="0"/>
              <a:t>пользователям </a:t>
            </a:r>
            <a:r>
              <a:rPr sz="2400" spc="-5" dirty="0"/>
              <a:t>при </a:t>
            </a:r>
            <a:r>
              <a:rPr sz="2400" spc="-15" dirty="0"/>
              <a:t>работе </a:t>
            </a:r>
            <a:r>
              <a:rPr sz="2400" dirty="0"/>
              <a:t>с  </a:t>
            </a:r>
            <a:r>
              <a:rPr sz="2400" spc="-10" dirty="0"/>
              <a:t>информацией</a:t>
            </a:r>
            <a:endParaRPr sz="2400" spc="-10" dirty="0"/>
          </a:p>
          <a:p>
            <a:pPr marL="496570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"/>
              <a:tabLst>
                <a:tab pos="495300" algn="l"/>
                <a:tab pos="496570" algn="l"/>
              </a:tabLst>
            </a:pPr>
            <a:r>
              <a:rPr sz="2400" spc="-25" dirty="0"/>
              <a:t>Возможность </a:t>
            </a:r>
            <a:r>
              <a:rPr sz="2400" spc="-5" dirty="0"/>
              <a:t>для </a:t>
            </a:r>
            <a:r>
              <a:rPr sz="2400" spc="-5" dirty="0">
                <a:solidFill>
                  <a:srgbClr val="C00000"/>
                </a:solidFill>
              </a:rPr>
              <a:t>общения </a:t>
            </a:r>
            <a:r>
              <a:rPr sz="2400" spc="-20" dirty="0"/>
              <a:t>пользователей </a:t>
            </a:r>
            <a:r>
              <a:rPr sz="2400" dirty="0"/>
              <a:t>с  </a:t>
            </a:r>
            <a:r>
              <a:rPr sz="2400" spc="-5" dirty="0"/>
              <a:t>администрацией </a:t>
            </a:r>
            <a:r>
              <a:rPr sz="2400" dirty="0"/>
              <a:t>и </a:t>
            </a:r>
            <a:r>
              <a:rPr sz="2400" spc="-5" dirty="0" err="1"/>
              <a:t>педагогами</a:t>
            </a:r>
            <a:r>
              <a:rPr sz="2400" spc="5" dirty="0"/>
              <a:t> </a:t>
            </a:r>
            <a:r>
              <a:rPr sz="2400" spc="-5" dirty="0"/>
              <a:t>ОО</a:t>
            </a:r>
            <a:endParaRPr lang="ru-RU" sz="2400" spc="-5" dirty="0"/>
          </a:p>
          <a:p>
            <a:pPr marL="39370" marR="5080">
              <a:lnSpc>
                <a:spcPct val="100000"/>
              </a:lnSpc>
              <a:buClr>
                <a:srgbClr val="C00000"/>
              </a:buClr>
              <a:tabLst>
                <a:tab pos="495300" algn="l"/>
                <a:tab pos="496570" algn="l"/>
              </a:tabLst>
            </a:pPr>
            <a:endParaRPr lang="ru-RU" sz="2400" dirty="0"/>
          </a:p>
          <a:p>
            <a:pPr marL="39370" marR="5080">
              <a:lnSpc>
                <a:spcPct val="100000"/>
              </a:lnSpc>
              <a:buClr>
                <a:srgbClr val="C00000"/>
              </a:buClr>
              <a:tabLst>
                <a:tab pos="495300" algn="l"/>
                <a:tab pos="496570" algn="l"/>
              </a:tabLst>
            </a:pPr>
            <a:r>
              <a:rPr lang="ru-RU" sz="2400" dirty="0">
                <a:solidFill>
                  <a:srgbClr val="190DB3"/>
                </a:solidFill>
              </a:rPr>
              <a:t>Полезные ресурсы для создания и оптимизации сайтов образовательных организаций</a:t>
            </a:r>
            <a:endParaRPr lang="ru-RU" sz="2400" dirty="0">
              <a:solidFill>
                <a:srgbClr val="190DB3"/>
              </a:solidFill>
            </a:endParaRPr>
          </a:p>
          <a:p>
            <a:pPr marL="39370" marR="5080">
              <a:buClr>
                <a:srgbClr val="C00000"/>
              </a:buClr>
              <a:tabLst>
                <a:tab pos="495300" algn="l"/>
                <a:tab pos="496570" algn="l"/>
              </a:tabLst>
            </a:pPr>
            <a:r>
              <a:rPr lang="en-US" sz="2400" dirty="0">
                <a:solidFill>
                  <a:srgbClr val="190DB3"/>
                </a:solidFill>
              </a:rPr>
              <a:t>http://rfeducation.ru/saity/dlya_schkoly/</a:t>
            </a:r>
            <a:endParaRPr lang="ru-RU" sz="2400" dirty="0">
              <a:solidFill>
                <a:srgbClr val="190DB3"/>
              </a:solidFill>
            </a:endParaRPr>
          </a:p>
          <a:p>
            <a:pPr marL="39370" marR="5080">
              <a:lnSpc>
                <a:spcPct val="100000"/>
              </a:lnSpc>
              <a:buClr>
                <a:srgbClr val="C00000"/>
              </a:buClr>
              <a:tabLst>
                <a:tab pos="495300" algn="l"/>
                <a:tab pos="496570" algn="l"/>
              </a:tabLst>
            </a:pPr>
            <a:endParaRPr sz="2400"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-6350" y="6503987"/>
            <a:ext cx="9156700" cy="346075"/>
            <a:chOff x="-6350" y="6503987"/>
            <a:chExt cx="9156700" cy="346075"/>
          </a:xfrm>
        </p:grpSpPr>
        <p:sp>
          <p:nvSpPr>
            <p:cNvPr id="10" name="object 10"/>
            <p:cNvSpPr/>
            <p:nvPr/>
          </p:nvSpPr>
          <p:spPr>
            <a:xfrm>
              <a:off x="0" y="6510337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9144000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44000" y="3333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6510337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0" y="0"/>
                  </a:moveTo>
                  <a:lnTo>
                    <a:pt x="9144000" y="0"/>
                  </a:lnTo>
                  <a:lnTo>
                    <a:pt x="9144000" y="333375"/>
                  </a:lnTo>
                  <a:lnTo>
                    <a:pt x="0" y="3333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655986" y="6555423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6350" y="6538912"/>
            <a:ext cx="9156700" cy="325755"/>
            <a:chOff x="-6350" y="6538912"/>
            <a:chExt cx="9156700" cy="325755"/>
          </a:xfrm>
        </p:grpSpPr>
        <p:sp>
          <p:nvSpPr>
            <p:cNvPr id="14" name="object 14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9144000" y="0"/>
                  </a:moveTo>
                  <a:lnTo>
                    <a:pt x="0" y="0"/>
                  </a:lnTo>
                  <a:lnTo>
                    <a:pt x="0" y="312737"/>
                  </a:lnTo>
                  <a:lnTo>
                    <a:pt x="9144000" y="3127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6545262"/>
              <a:ext cx="9144000" cy="313055"/>
            </a:xfrm>
            <a:custGeom>
              <a:avLst/>
              <a:gdLst/>
              <a:ahLst/>
              <a:cxnLst/>
              <a:rect l="l" t="t" r="r" b="b"/>
              <a:pathLst>
                <a:path w="9144000" h="313054">
                  <a:moveTo>
                    <a:pt x="0" y="0"/>
                  </a:moveTo>
                  <a:lnTo>
                    <a:pt x="9144000" y="0"/>
                  </a:lnTo>
                  <a:lnTo>
                    <a:pt x="9144000" y="312737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" y="44450"/>
            <a:ext cx="182880" cy="178435"/>
          </a:xfrm>
          <a:custGeom>
            <a:avLst/>
            <a:gdLst/>
            <a:ahLst/>
            <a:cxnLst/>
            <a:rect l="l" t="t" r="r" b="b"/>
            <a:pathLst>
              <a:path w="182879" h="178435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111" y="44449"/>
            <a:ext cx="403860" cy="178435"/>
          </a:xfrm>
          <a:custGeom>
            <a:avLst/>
            <a:gdLst/>
            <a:ahLst/>
            <a:cxnLst/>
            <a:rect l="l" t="t" r="r" b="b"/>
            <a:pathLst>
              <a:path w="403859" h="178435">
                <a:moveTo>
                  <a:pt x="182778" y="0"/>
                </a:moveTo>
                <a:lnTo>
                  <a:pt x="0" y="0"/>
                </a:lnTo>
                <a:lnTo>
                  <a:pt x="0" y="177977"/>
                </a:lnTo>
                <a:lnTo>
                  <a:pt x="182778" y="177977"/>
                </a:lnTo>
                <a:lnTo>
                  <a:pt x="182778" y="0"/>
                </a:lnTo>
                <a:close/>
              </a:path>
              <a:path w="403859" h="178435">
                <a:moveTo>
                  <a:pt x="403771" y="0"/>
                </a:moveTo>
                <a:lnTo>
                  <a:pt x="220980" y="0"/>
                </a:lnTo>
                <a:lnTo>
                  <a:pt x="220980" y="177977"/>
                </a:lnTo>
                <a:lnTo>
                  <a:pt x="403771" y="177977"/>
                </a:lnTo>
                <a:lnTo>
                  <a:pt x="40377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450" y="268477"/>
            <a:ext cx="182880" cy="176530"/>
          </a:xfrm>
          <a:custGeom>
            <a:avLst/>
            <a:gdLst/>
            <a:ahLst/>
            <a:cxnLst/>
            <a:rect l="l" t="t" r="r" b="b"/>
            <a:pathLst>
              <a:path w="18287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111" y="268477"/>
            <a:ext cx="403860" cy="176530"/>
          </a:xfrm>
          <a:custGeom>
            <a:avLst/>
            <a:gdLst/>
            <a:ahLst/>
            <a:cxnLst/>
            <a:rect l="l" t="t" r="r" b="b"/>
            <a:pathLst>
              <a:path w="403859" h="176529">
                <a:moveTo>
                  <a:pt x="182778" y="0"/>
                </a:moveTo>
                <a:lnTo>
                  <a:pt x="0" y="0"/>
                </a:lnTo>
                <a:lnTo>
                  <a:pt x="0" y="176415"/>
                </a:lnTo>
                <a:lnTo>
                  <a:pt x="182778" y="176415"/>
                </a:lnTo>
                <a:lnTo>
                  <a:pt x="182778" y="0"/>
                </a:lnTo>
                <a:close/>
              </a:path>
              <a:path w="403859" h="176529">
                <a:moveTo>
                  <a:pt x="403771" y="0"/>
                </a:moveTo>
                <a:lnTo>
                  <a:pt x="220980" y="0"/>
                </a:lnTo>
                <a:lnTo>
                  <a:pt x="220980" y="176415"/>
                </a:lnTo>
                <a:lnTo>
                  <a:pt x="403771" y="176415"/>
                </a:lnTo>
                <a:lnTo>
                  <a:pt x="40377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5258" y="44450"/>
            <a:ext cx="182880" cy="178435"/>
          </a:xfrm>
          <a:custGeom>
            <a:avLst/>
            <a:gdLst/>
            <a:ahLst/>
            <a:cxnLst/>
            <a:rect l="l" t="t" r="r" b="b"/>
            <a:pathLst>
              <a:path w="182880" h="178435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111" y="488607"/>
            <a:ext cx="182880" cy="176530"/>
          </a:xfrm>
          <a:custGeom>
            <a:avLst/>
            <a:gdLst/>
            <a:ahLst/>
            <a:cxnLst/>
            <a:rect l="l" t="t" r="r" b="b"/>
            <a:pathLst>
              <a:path w="18287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450" y="488607"/>
            <a:ext cx="182880" cy="176530"/>
          </a:xfrm>
          <a:custGeom>
            <a:avLst/>
            <a:gdLst/>
            <a:ahLst/>
            <a:cxnLst/>
            <a:rect l="l" t="t" r="r" b="b"/>
            <a:pathLst>
              <a:path w="18287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450" y="714197"/>
            <a:ext cx="182880" cy="178435"/>
          </a:xfrm>
          <a:custGeom>
            <a:avLst/>
            <a:gdLst/>
            <a:ahLst/>
            <a:cxnLst/>
            <a:rect l="l" t="t" r="r" b="b"/>
            <a:pathLst>
              <a:path w="182879" h="178434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88514" y="671677"/>
            <a:ext cx="182880" cy="178435"/>
          </a:xfrm>
          <a:custGeom>
            <a:avLst/>
            <a:gdLst/>
            <a:ahLst/>
            <a:cxnLst/>
            <a:rect l="l" t="t" r="r" b="b"/>
            <a:pathLst>
              <a:path w="182879" h="178434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27873" y="691971"/>
            <a:ext cx="403860" cy="178435"/>
          </a:xfrm>
          <a:custGeom>
            <a:avLst/>
            <a:gdLst/>
            <a:ahLst/>
            <a:cxnLst/>
            <a:rect l="l" t="t" r="r" b="b"/>
            <a:pathLst>
              <a:path w="403859" h="178434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  <a:path w="403859" h="178434">
                <a:moveTo>
                  <a:pt x="403771" y="0"/>
                </a:moveTo>
                <a:lnTo>
                  <a:pt x="220980" y="0"/>
                </a:lnTo>
                <a:lnTo>
                  <a:pt x="220980" y="177977"/>
                </a:lnTo>
                <a:lnTo>
                  <a:pt x="403771" y="177977"/>
                </a:lnTo>
                <a:lnTo>
                  <a:pt x="40377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88514" y="428129"/>
            <a:ext cx="182880" cy="176530"/>
          </a:xfrm>
          <a:custGeom>
            <a:avLst/>
            <a:gdLst/>
            <a:ahLst/>
            <a:cxnLst/>
            <a:rect l="l" t="t" r="r" b="b"/>
            <a:pathLst>
              <a:path w="18287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27873" y="449211"/>
            <a:ext cx="403860" cy="176530"/>
          </a:xfrm>
          <a:custGeom>
            <a:avLst/>
            <a:gdLst/>
            <a:ahLst/>
            <a:cxnLst/>
            <a:rect l="l" t="t" r="r" b="b"/>
            <a:pathLst>
              <a:path w="40385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  <a:path w="403859" h="176529">
                <a:moveTo>
                  <a:pt x="403771" y="0"/>
                </a:moveTo>
                <a:lnTo>
                  <a:pt x="220980" y="0"/>
                </a:lnTo>
                <a:lnTo>
                  <a:pt x="220980" y="176415"/>
                </a:lnTo>
                <a:lnTo>
                  <a:pt x="403771" y="176415"/>
                </a:lnTo>
                <a:lnTo>
                  <a:pt x="40377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06892" y="691972"/>
            <a:ext cx="182880" cy="178435"/>
          </a:xfrm>
          <a:custGeom>
            <a:avLst/>
            <a:gdLst/>
            <a:ahLst/>
            <a:cxnLst/>
            <a:rect l="l" t="t" r="r" b="b"/>
            <a:pathLst>
              <a:path w="182879" h="178434">
                <a:moveTo>
                  <a:pt x="182791" y="0"/>
                </a:moveTo>
                <a:lnTo>
                  <a:pt x="0" y="0"/>
                </a:lnTo>
                <a:lnTo>
                  <a:pt x="0" y="177977"/>
                </a:lnTo>
                <a:lnTo>
                  <a:pt x="182791" y="177977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48852" y="208000"/>
            <a:ext cx="182880" cy="176530"/>
          </a:xfrm>
          <a:custGeom>
            <a:avLst/>
            <a:gdLst/>
            <a:ahLst/>
            <a:cxnLst/>
            <a:rect l="l" t="t" r="r" b="b"/>
            <a:pathLst>
              <a:path w="182879" h="176529">
                <a:moveTo>
                  <a:pt x="182791" y="0"/>
                </a:moveTo>
                <a:lnTo>
                  <a:pt x="0" y="0"/>
                </a:lnTo>
                <a:lnTo>
                  <a:pt x="0" y="176415"/>
                </a:lnTo>
                <a:lnTo>
                  <a:pt x="182791" y="176415"/>
                </a:lnTo>
                <a:lnTo>
                  <a:pt x="182791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88501" y="1155"/>
            <a:ext cx="182880" cy="383540"/>
          </a:xfrm>
          <a:custGeom>
            <a:avLst/>
            <a:gdLst/>
            <a:ahLst/>
            <a:cxnLst/>
            <a:rect l="l" t="t" r="r" b="b"/>
            <a:pathLst>
              <a:path w="182879" h="383540">
                <a:moveTo>
                  <a:pt x="182803" y="206857"/>
                </a:moveTo>
                <a:lnTo>
                  <a:pt x="0" y="206857"/>
                </a:lnTo>
                <a:lnTo>
                  <a:pt x="0" y="383260"/>
                </a:lnTo>
                <a:lnTo>
                  <a:pt x="182803" y="383260"/>
                </a:lnTo>
                <a:lnTo>
                  <a:pt x="182803" y="206857"/>
                </a:lnTo>
                <a:close/>
              </a:path>
              <a:path w="182879" h="383540">
                <a:moveTo>
                  <a:pt x="182803" y="0"/>
                </a:moveTo>
                <a:lnTo>
                  <a:pt x="0" y="0"/>
                </a:lnTo>
                <a:lnTo>
                  <a:pt x="0" y="177965"/>
                </a:lnTo>
                <a:lnTo>
                  <a:pt x="182803" y="177965"/>
                </a:lnTo>
                <a:lnTo>
                  <a:pt x="182803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0" y="6485445"/>
            <a:ext cx="9144000" cy="372745"/>
            <a:chOff x="0" y="6485445"/>
            <a:chExt cx="9144000" cy="372745"/>
          </a:xfrm>
        </p:grpSpPr>
        <p:sp>
          <p:nvSpPr>
            <p:cNvPr id="18" name="object 18"/>
            <p:cNvSpPr/>
            <p:nvPr/>
          </p:nvSpPr>
          <p:spPr>
            <a:xfrm>
              <a:off x="1768094" y="6485445"/>
              <a:ext cx="5184775" cy="37255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6524625"/>
              <a:ext cx="9144000" cy="333375"/>
            </a:xfrm>
            <a:custGeom>
              <a:avLst/>
              <a:gdLst/>
              <a:ahLst/>
              <a:cxnLst/>
              <a:rect l="l" t="t" r="r" b="b"/>
              <a:pathLst>
                <a:path w="9144000" h="333375">
                  <a:moveTo>
                    <a:pt x="9144000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44000" y="3333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561249" y="6569710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6350" y="895350"/>
            <a:ext cx="9150350" cy="5962650"/>
            <a:chOff x="-6350" y="895350"/>
            <a:chExt cx="9150350" cy="5962650"/>
          </a:xfrm>
        </p:grpSpPr>
        <p:sp>
          <p:nvSpPr>
            <p:cNvPr id="22" name="object 22"/>
            <p:cNvSpPr/>
            <p:nvPr/>
          </p:nvSpPr>
          <p:spPr>
            <a:xfrm>
              <a:off x="0" y="901700"/>
              <a:ext cx="0" cy="5629275"/>
            </a:xfrm>
            <a:custGeom>
              <a:avLst/>
              <a:gdLst/>
              <a:ahLst/>
              <a:cxnLst/>
              <a:rect l="l" t="t" r="r" b="b"/>
              <a:pathLst>
                <a:path h="5629275">
                  <a:moveTo>
                    <a:pt x="0" y="0"/>
                  </a:moveTo>
                  <a:lnTo>
                    <a:pt x="0" y="56292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0" y="90170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7462" y="6529387"/>
              <a:ext cx="9126855" cy="328930"/>
            </a:xfrm>
            <a:custGeom>
              <a:avLst/>
              <a:gdLst/>
              <a:ahLst/>
              <a:cxnLst/>
              <a:rect l="l" t="t" r="r" b="b"/>
              <a:pathLst>
                <a:path w="9126855" h="328929">
                  <a:moveTo>
                    <a:pt x="9126537" y="0"/>
                  </a:moveTo>
                  <a:lnTo>
                    <a:pt x="0" y="0"/>
                  </a:lnTo>
                  <a:lnTo>
                    <a:pt x="0" y="328612"/>
                  </a:lnTo>
                  <a:lnTo>
                    <a:pt x="9126537" y="328612"/>
                  </a:lnTo>
                  <a:lnTo>
                    <a:pt x="9126537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673437" y="6574473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545262"/>
            <a:ext cx="9144000" cy="313055"/>
          </a:xfrm>
          <a:custGeom>
            <a:avLst/>
            <a:gdLst/>
            <a:ahLst/>
            <a:cxnLst/>
            <a:rect l="l" t="t" r="r" b="b"/>
            <a:pathLst>
              <a:path w="9144000" h="313054">
                <a:moveTo>
                  <a:pt x="9144000" y="0"/>
                </a:moveTo>
                <a:lnTo>
                  <a:pt x="0" y="0"/>
                </a:lnTo>
                <a:lnTo>
                  <a:pt x="0" y="312737"/>
                </a:lnTo>
                <a:lnTo>
                  <a:pt x="9144000" y="312737"/>
                </a:lnTo>
                <a:lnTo>
                  <a:pt x="9144000" y="0"/>
                </a:lnTo>
                <a:close/>
              </a:path>
            </a:pathLst>
          </a:custGeom>
          <a:solidFill>
            <a:srgbClr val="2045A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-27304" y="-270289"/>
          <a:ext cx="9126854" cy="662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060"/>
                <a:gridCol w="2689188"/>
                <a:gridCol w="5951606"/>
              </a:tblGrid>
              <a:tr h="375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3130" marR="194310">
                        <a:lnSpc>
                          <a:spcPts val="1485"/>
                        </a:lnSpc>
                      </a:pP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485"/>
                        </a:lnSpc>
                      </a:pP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000066"/>
                    </a:solidFill>
                  </a:tcPr>
                </a:tc>
              </a:tr>
              <a:tr h="304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ts val="1445"/>
                        </a:lnSpc>
                      </a:pP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1445"/>
                        </a:lnSpc>
                      </a:pP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000066"/>
                    </a:solidFill>
                  </a:tcPr>
                </a:tc>
              </a:tr>
              <a:tr h="24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 algn="r">
                        <a:lnSpc>
                          <a:spcPts val="1440"/>
                        </a:lnSpc>
                      </a:pP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20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Ответственность за нарушения</a:t>
                      </a:r>
                      <a:endParaRPr sz="2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</a:tr>
              <a:tr h="380355"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№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п/п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267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Нарушение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Ответственность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</a:tr>
              <a:tr h="319150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2679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Нарушение требований</a:t>
                      </a:r>
                      <a:r>
                        <a:rPr sz="1200" b="1" spc="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83820" marR="605155">
                        <a:lnSpc>
                          <a:spcPct val="115000"/>
                        </a:lnSpc>
                      </a:pP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содержанию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порядку</a:t>
                      </a:r>
                      <a:r>
                        <a:rPr sz="1200" b="1" spc="-6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ведения  сайта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Статьей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29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федерального закона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29 декабря 2012 </a:t>
                      </a:r>
                      <a:r>
                        <a:rPr sz="1200" b="1" spc="-6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г.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N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273-ФЗ</a:t>
                      </a:r>
                      <a:r>
                        <a:rPr sz="1200" b="1" spc="14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«Об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68580" marR="148590">
                        <a:lnSpc>
                          <a:spcPct val="115000"/>
                        </a:lnSpc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образовании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Российской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Федерации»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«Информационная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открытость 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организации»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закреплены требования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содержанию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порядку ведения сайта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организации.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Однако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административная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ответственность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за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нарушение данной нормы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не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предусмотрена.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При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этом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если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данное  нарушение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будет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выявлено,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например,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прокурорской проверкой,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то 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прокуратура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вправе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обратится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суд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заявлением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</a:t>
                      </a:r>
                      <a:r>
                        <a:rPr sz="1200" b="1" spc="114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обязании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68580" marR="53340">
                        <a:lnSpc>
                          <a:spcPct val="115000"/>
                        </a:lnSpc>
                      </a:pP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школы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устранить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нарушения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путем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внесения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 сайт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недостающей  информации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или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обновить её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оплатить судебные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расходы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(госпошлина),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директор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школы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может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быть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привлечен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дисциплинарной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ответственности. Также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к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дисциплинарной 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ответственности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может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быть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привлечены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сотрудники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организации, 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ответственные за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предоставление информации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ее размещение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sz="1200" b="1" spc="1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сайте</a:t>
                      </a:r>
                      <a:endParaRPr sz="12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E3"/>
                    </a:solidFill>
                  </a:tcPr>
                </a:tc>
              </a:tr>
              <a:tr h="11851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4307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2679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Незаконное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размещение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сайте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83820" marR="459105">
                        <a:lnSpc>
                          <a:spcPct val="115000"/>
                        </a:lnSpc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образовательной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 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информации, содержащей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персональные данные, без 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согласия субъекта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персональных  данных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4307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Нарушение установленного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законом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порядка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сбора,</a:t>
                      </a:r>
                      <a:r>
                        <a:rPr sz="1200" b="1" spc="10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хранения,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68580" marR="163195">
                        <a:lnSpc>
                          <a:spcPct val="115000"/>
                        </a:lnSpc>
                      </a:pP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использования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или распространения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информации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гражданах  (персональных данных) предупреждение или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наложение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административного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штрафа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граждан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в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размере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 трехсот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до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пятисот 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рублей;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должностных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лиц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пятисот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до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одной тысячи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рублей;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на 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юридических лиц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- </a:t>
                      </a:r>
                      <a:r>
                        <a:rPr sz="1200" b="1" spc="-2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от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пяти тысяч </a:t>
                      </a:r>
                      <a:r>
                        <a:rPr sz="1200" b="1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до </a:t>
                      </a:r>
                      <a:r>
                        <a:rPr sz="1200" b="1" spc="-1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десяти </a:t>
                      </a:r>
                      <a:r>
                        <a:rPr sz="1200" b="1" spc="-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тысяч</a:t>
                      </a:r>
                      <a:r>
                        <a:rPr sz="1200" b="1" spc="80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000066"/>
                          </a:solidFill>
                          <a:latin typeface="Arial" panose="020B0604020202020204"/>
                          <a:cs typeface="Arial" panose="020B0604020202020204"/>
                        </a:rPr>
                        <a:t>рублей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4307F"/>
                      </a:solidFill>
                      <a:prstDash val="solid"/>
                    </a:lnB>
                    <a:solidFill>
                      <a:srgbClr val="E7E9F2"/>
                    </a:solidFill>
                  </a:tcPr>
                </a:tc>
              </a:tr>
              <a:tr h="295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9050">
                      <a:solidFill>
                        <a:srgbClr val="14307F"/>
                      </a:solidFill>
                      <a:prstDash val="solid"/>
                    </a:lnT>
                    <a:lnB w="12700">
                      <a:solidFill>
                        <a:srgbClr val="14307F"/>
                      </a:solidFill>
                      <a:prstDash val="solid"/>
                    </a:lnB>
                    <a:solidFill>
                      <a:srgbClr val="2045AE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www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4307F"/>
                      </a:solidFill>
                      <a:prstDash val="solid"/>
                    </a:lnT>
                    <a:lnB w="12700">
                      <a:solidFill>
                        <a:srgbClr val="1430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.education.shkollegi.info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4307F"/>
                      </a:solidFill>
                      <a:prstDash val="solid"/>
                    </a:lnT>
                    <a:lnB w="12700">
                      <a:solidFill>
                        <a:srgbClr val="1430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553998"/>
          </a:xfrm>
        </p:spPr>
        <p:txBody>
          <a:bodyPr/>
          <a:lstStyle/>
          <a:p>
            <a:pPr algn="ctr"/>
            <a:r>
              <a:rPr lang="ru-RU" sz="3600" dirty="0"/>
              <a:t>Информационная безопасность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27" y="1066800"/>
            <a:ext cx="8921545" cy="5047536"/>
          </a:xfrm>
        </p:spPr>
        <p:txBody>
          <a:bodyPr/>
          <a:lstStyle/>
          <a:p>
            <a:pPr algn="ctr"/>
            <a:r>
              <a:rPr lang="ru-RU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 и защиты персональных данных педагогов и обучающихся.</a:t>
            </a:r>
            <a:endParaRPr lang="ru-RU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обеспечения информационной безопасности</a:t>
            </a:r>
            <a:endParaRPr lang="ru-RU" sz="24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обеспечения информационной безопасности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защиты персональных данных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критического мышления обучающихся</a:t>
            </a: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ресурсы для поддержки школьной сети  </a:t>
            </a:r>
            <a:endParaRPr lang="ru-RU" sz="2400" i="0" dirty="0">
              <a:solidFill>
                <a:srgbClr val="190DB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657" y="2601696"/>
            <a:ext cx="8450055" cy="4058329"/>
            <a:chOff x="505968" y="2810764"/>
            <a:chExt cx="9881870" cy="4745990"/>
          </a:xfrm>
        </p:grpSpPr>
        <p:sp>
          <p:nvSpPr>
            <p:cNvPr id="3" name="object 3"/>
            <p:cNvSpPr/>
            <p:nvPr/>
          </p:nvSpPr>
          <p:spPr>
            <a:xfrm>
              <a:off x="5547359" y="2880825"/>
              <a:ext cx="4840605" cy="3088005"/>
            </a:xfrm>
            <a:custGeom>
              <a:avLst/>
              <a:gdLst/>
              <a:ahLst/>
              <a:cxnLst/>
              <a:rect l="l" t="t" r="r" b="b"/>
              <a:pathLst>
                <a:path w="4840605" h="3088004">
                  <a:moveTo>
                    <a:pt x="4840224" y="0"/>
                  </a:moveTo>
                  <a:lnTo>
                    <a:pt x="0" y="731562"/>
                  </a:lnTo>
                  <a:lnTo>
                    <a:pt x="0" y="3087666"/>
                  </a:lnTo>
                  <a:lnTo>
                    <a:pt x="4840224" y="2356104"/>
                  </a:lnTo>
                  <a:lnTo>
                    <a:pt x="4840224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2810776"/>
              <a:ext cx="9604375" cy="3557270"/>
            </a:xfrm>
            <a:custGeom>
              <a:avLst/>
              <a:gdLst/>
              <a:ahLst/>
              <a:cxnLst/>
              <a:rect l="l" t="t" r="r" b="b"/>
              <a:pathLst>
                <a:path w="9604375" h="3557270">
                  <a:moveTo>
                    <a:pt x="9128760" y="0"/>
                  </a:moveTo>
                  <a:lnTo>
                    <a:pt x="0" y="0"/>
                  </a:lnTo>
                  <a:lnTo>
                    <a:pt x="0" y="30467"/>
                  </a:lnTo>
                  <a:lnTo>
                    <a:pt x="9128760" y="30467"/>
                  </a:lnTo>
                  <a:lnTo>
                    <a:pt x="9128760" y="0"/>
                  </a:lnTo>
                  <a:close/>
                </a:path>
                <a:path w="9604375" h="3557270">
                  <a:moveTo>
                    <a:pt x="9604235" y="3529584"/>
                  </a:moveTo>
                  <a:lnTo>
                    <a:pt x="478536" y="3529584"/>
                  </a:lnTo>
                  <a:lnTo>
                    <a:pt x="478536" y="3557003"/>
                  </a:lnTo>
                  <a:lnTo>
                    <a:pt x="9604235" y="3557003"/>
                  </a:lnTo>
                  <a:lnTo>
                    <a:pt x="9604235" y="3529584"/>
                  </a:lnTo>
                  <a:close/>
                </a:path>
              </a:pathLst>
            </a:custGeom>
            <a:solidFill>
              <a:srgbClr val="1B80B0"/>
            </a:solid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5" name="object 5"/>
            <p:cNvSpPr/>
            <p:nvPr/>
          </p:nvSpPr>
          <p:spPr>
            <a:xfrm>
              <a:off x="9122663" y="6264148"/>
              <a:ext cx="1264920" cy="129235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1104" y="3113674"/>
            <a:ext cx="3942671" cy="1755939"/>
          </a:xfrm>
          <a:prstGeom prst="rect">
            <a:avLst/>
          </a:prstGeom>
        </p:spPr>
        <p:txBody>
          <a:bodyPr vert="horz" wrap="square" lIns="0" tIns="129232" rIns="0" bIns="0" rtlCol="0">
            <a:spAutoFit/>
          </a:bodyPr>
          <a:lstStyle/>
          <a:p>
            <a:pPr marL="13335">
              <a:spcBef>
                <a:spcPts val="1020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sz="1495" spc="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Локальные</a:t>
            </a:r>
            <a:r>
              <a:rPr sz="1495" spc="107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spc="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акты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39370">
              <a:spcBef>
                <a:spcPts val="930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2. </a:t>
            </a:r>
            <a:r>
              <a:rPr sz="1495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Нормативное</a:t>
            </a:r>
            <a:r>
              <a:rPr sz="1495" spc="137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spc="-9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регулирование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0795">
              <a:spcBef>
                <a:spcPts val="995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4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1495" spc="5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spc="-13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Педагогам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26035">
              <a:spcBef>
                <a:spcPts val="870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4.</a:t>
            </a:r>
            <a:r>
              <a:rPr sz="1495" b="1" spc="5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spc="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Ученикам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0795">
              <a:spcBef>
                <a:spcPts val="935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5.</a:t>
            </a:r>
            <a:r>
              <a:rPr sz="1495" b="1" spc="5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spc="-17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Родителям</a:t>
            </a:r>
            <a:endParaRPr sz="149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74" y="5012149"/>
            <a:ext cx="3741764" cy="24115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1495" b="1" spc="-4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6. </a:t>
            </a:r>
            <a:r>
              <a:rPr sz="1495" spc="-9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Детские безопасные</a:t>
            </a:r>
            <a:r>
              <a:rPr sz="1495" spc="137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сайты</a:t>
            </a:r>
            <a:endParaRPr sz="1495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241" y="5690240"/>
            <a:ext cx="1180684" cy="826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sp>
        <p:nvSpPr>
          <p:cNvPr id="10" name="object 10"/>
          <p:cNvSpPr txBox="1"/>
          <p:nvPr/>
        </p:nvSpPr>
        <p:spPr>
          <a:xfrm>
            <a:off x="1268865" y="5727858"/>
            <a:ext cx="2443468" cy="64575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795" marR="4445" indent="36195">
              <a:lnSpc>
                <a:spcPct val="127000"/>
              </a:lnSpc>
              <a:spcBef>
                <a:spcPts val="85"/>
              </a:spcBef>
            </a:pPr>
            <a:r>
              <a:rPr sz="1710" b="1" spc="-13" dirty="0">
                <a:solidFill>
                  <a:srgbClr val="212167"/>
                </a:solidFill>
                <a:latin typeface="Arial" panose="020B0604020202020204"/>
                <a:cs typeface="Arial" panose="020B0604020202020204"/>
              </a:rPr>
              <a:t>Безопасный</a:t>
            </a:r>
            <a:r>
              <a:rPr sz="1710" b="1" spc="-56" dirty="0">
                <a:solidFill>
                  <a:srgbClr val="21216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710" b="1" spc="-13" dirty="0">
                <a:solidFill>
                  <a:srgbClr val="212167"/>
                </a:solidFill>
                <a:latin typeface="Arial" panose="020B0604020202020204"/>
                <a:cs typeface="Arial" panose="020B0604020202020204"/>
              </a:rPr>
              <a:t>Интернет  </a:t>
            </a:r>
            <a:r>
              <a:rPr sz="1710" b="1" spc="-13" dirty="0">
                <a:latin typeface="Arial" panose="020B0604020202020204"/>
                <a:cs typeface="Arial" panose="020B0604020202020204"/>
                <a:hlinkClick r:id="rId3"/>
              </a:rPr>
              <a:t>www.edu.yar.ru/safety</a:t>
            </a:r>
            <a:endParaRPr sz="171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39062" y="3490467"/>
            <a:ext cx="3594613" cy="1311328"/>
            <a:chOff x="5775959" y="3850132"/>
            <a:chExt cx="4203700" cy="1533525"/>
          </a:xfrm>
        </p:grpSpPr>
        <p:sp>
          <p:nvSpPr>
            <p:cNvPr id="12" name="object 12"/>
            <p:cNvSpPr/>
            <p:nvPr/>
          </p:nvSpPr>
          <p:spPr>
            <a:xfrm>
              <a:off x="8458199" y="3917189"/>
              <a:ext cx="1405127" cy="701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9967" y="3987292"/>
              <a:ext cx="4044695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5207" y="4426204"/>
              <a:ext cx="4041647" cy="292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0447" y="4718812"/>
              <a:ext cx="4044696" cy="365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8735" y="5084572"/>
              <a:ext cx="4026408" cy="73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1783" y="5157724"/>
              <a:ext cx="3282696" cy="731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4831" y="5230876"/>
              <a:ext cx="1798319" cy="883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775959" y="3850132"/>
              <a:ext cx="4203700" cy="1533525"/>
            </a:xfrm>
            <a:custGeom>
              <a:avLst/>
              <a:gdLst/>
              <a:ahLst/>
              <a:cxnLst/>
              <a:rect l="l" t="t" r="r" b="b"/>
              <a:pathLst>
                <a:path w="4203700" h="1533525">
                  <a:moveTo>
                    <a:pt x="4108704" y="0"/>
                  </a:moveTo>
                  <a:lnTo>
                    <a:pt x="27431" y="204215"/>
                  </a:lnTo>
                  <a:lnTo>
                    <a:pt x="0" y="234695"/>
                  </a:lnTo>
                  <a:lnTo>
                    <a:pt x="60960" y="1505711"/>
                  </a:lnTo>
                  <a:lnTo>
                    <a:pt x="64912" y="1516856"/>
                  </a:lnTo>
                  <a:lnTo>
                    <a:pt x="72009" y="1526285"/>
                  </a:lnTo>
                  <a:lnTo>
                    <a:pt x="81962" y="1532286"/>
                  </a:lnTo>
                  <a:lnTo>
                    <a:pt x="94487" y="1533143"/>
                  </a:lnTo>
                  <a:lnTo>
                    <a:pt x="712400" y="1502663"/>
                  </a:lnTo>
                  <a:lnTo>
                    <a:pt x="124967" y="1502663"/>
                  </a:lnTo>
                  <a:lnTo>
                    <a:pt x="91439" y="1472183"/>
                  </a:lnTo>
                  <a:lnTo>
                    <a:pt x="123353" y="1470609"/>
                  </a:lnTo>
                  <a:lnTo>
                    <a:pt x="62648" y="265175"/>
                  </a:lnTo>
                  <a:lnTo>
                    <a:pt x="30479" y="265175"/>
                  </a:lnTo>
                  <a:lnTo>
                    <a:pt x="60960" y="231647"/>
                  </a:lnTo>
                  <a:lnTo>
                    <a:pt x="710692" y="231647"/>
                  </a:lnTo>
                  <a:lnTo>
                    <a:pt x="4079842" y="65580"/>
                  </a:lnTo>
                  <a:lnTo>
                    <a:pt x="4078223" y="33527"/>
                  </a:lnTo>
                  <a:lnTo>
                    <a:pt x="4142378" y="33527"/>
                  </a:lnTo>
                  <a:lnTo>
                    <a:pt x="4142232" y="30479"/>
                  </a:lnTo>
                  <a:lnTo>
                    <a:pt x="4138279" y="18002"/>
                  </a:lnTo>
                  <a:lnTo>
                    <a:pt x="4131182" y="8382"/>
                  </a:lnTo>
                  <a:lnTo>
                    <a:pt x="4121229" y="2190"/>
                  </a:lnTo>
                  <a:lnTo>
                    <a:pt x="4108704" y="0"/>
                  </a:lnTo>
                  <a:close/>
                </a:path>
                <a:path w="4203700" h="1533525">
                  <a:moveTo>
                    <a:pt x="123353" y="1470609"/>
                  </a:moveTo>
                  <a:lnTo>
                    <a:pt x="91439" y="1472183"/>
                  </a:lnTo>
                  <a:lnTo>
                    <a:pt x="124967" y="1502663"/>
                  </a:lnTo>
                  <a:lnTo>
                    <a:pt x="123353" y="1470609"/>
                  </a:lnTo>
                  <a:close/>
                </a:path>
                <a:path w="4203700" h="1533525">
                  <a:moveTo>
                    <a:pt x="4140765" y="1272441"/>
                  </a:moveTo>
                  <a:lnTo>
                    <a:pt x="123353" y="1470609"/>
                  </a:lnTo>
                  <a:lnTo>
                    <a:pt x="124967" y="1502663"/>
                  </a:lnTo>
                  <a:lnTo>
                    <a:pt x="712400" y="1502663"/>
                  </a:lnTo>
                  <a:lnTo>
                    <a:pt x="4172712" y="1331975"/>
                  </a:lnTo>
                  <a:lnTo>
                    <a:pt x="4202979" y="1301495"/>
                  </a:lnTo>
                  <a:lnTo>
                    <a:pt x="4142232" y="1301495"/>
                  </a:lnTo>
                  <a:lnTo>
                    <a:pt x="4140765" y="1272441"/>
                  </a:lnTo>
                  <a:close/>
                </a:path>
                <a:path w="4203700" h="1533525">
                  <a:moveTo>
                    <a:pt x="4169664" y="1271015"/>
                  </a:moveTo>
                  <a:lnTo>
                    <a:pt x="4140765" y="1272441"/>
                  </a:lnTo>
                  <a:lnTo>
                    <a:pt x="4142232" y="1301495"/>
                  </a:lnTo>
                  <a:lnTo>
                    <a:pt x="4169664" y="1271015"/>
                  </a:lnTo>
                  <a:close/>
                </a:path>
                <a:path w="4203700" h="1533525">
                  <a:moveTo>
                    <a:pt x="4201873" y="1271015"/>
                  </a:moveTo>
                  <a:lnTo>
                    <a:pt x="4169664" y="1271015"/>
                  </a:lnTo>
                  <a:lnTo>
                    <a:pt x="4142232" y="1301495"/>
                  </a:lnTo>
                  <a:lnTo>
                    <a:pt x="4202979" y="1301495"/>
                  </a:lnTo>
                  <a:lnTo>
                    <a:pt x="4203192" y="1298447"/>
                  </a:lnTo>
                  <a:lnTo>
                    <a:pt x="4201873" y="1271015"/>
                  </a:lnTo>
                  <a:close/>
                </a:path>
                <a:path w="4203700" h="1533525">
                  <a:moveTo>
                    <a:pt x="4142378" y="33527"/>
                  </a:moveTo>
                  <a:lnTo>
                    <a:pt x="4078223" y="33527"/>
                  </a:lnTo>
                  <a:lnTo>
                    <a:pt x="4111751" y="64007"/>
                  </a:lnTo>
                  <a:lnTo>
                    <a:pt x="4079842" y="65580"/>
                  </a:lnTo>
                  <a:lnTo>
                    <a:pt x="4140765" y="1272441"/>
                  </a:lnTo>
                  <a:lnTo>
                    <a:pt x="4169664" y="1271015"/>
                  </a:lnTo>
                  <a:lnTo>
                    <a:pt x="4201873" y="1271015"/>
                  </a:lnTo>
                  <a:lnTo>
                    <a:pt x="4142378" y="33527"/>
                  </a:lnTo>
                  <a:close/>
                </a:path>
                <a:path w="4203700" h="1533525">
                  <a:moveTo>
                    <a:pt x="60960" y="231647"/>
                  </a:moveTo>
                  <a:lnTo>
                    <a:pt x="30479" y="265175"/>
                  </a:lnTo>
                  <a:lnTo>
                    <a:pt x="62568" y="263594"/>
                  </a:lnTo>
                  <a:lnTo>
                    <a:pt x="60960" y="231647"/>
                  </a:lnTo>
                  <a:close/>
                </a:path>
                <a:path w="4203700" h="1533525">
                  <a:moveTo>
                    <a:pt x="62568" y="263594"/>
                  </a:moveTo>
                  <a:lnTo>
                    <a:pt x="30479" y="265175"/>
                  </a:lnTo>
                  <a:lnTo>
                    <a:pt x="62648" y="265175"/>
                  </a:lnTo>
                  <a:lnTo>
                    <a:pt x="62568" y="263594"/>
                  </a:lnTo>
                  <a:close/>
                </a:path>
                <a:path w="4203700" h="1533525">
                  <a:moveTo>
                    <a:pt x="710692" y="231647"/>
                  </a:moveTo>
                  <a:lnTo>
                    <a:pt x="60960" y="231647"/>
                  </a:lnTo>
                  <a:lnTo>
                    <a:pt x="62568" y="263594"/>
                  </a:lnTo>
                  <a:lnTo>
                    <a:pt x="710692" y="231647"/>
                  </a:lnTo>
                  <a:close/>
                </a:path>
                <a:path w="4203700" h="1533525">
                  <a:moveTo>
                    <a:pt x="4078223" y="33527"/>
                  </a:moveTo>
                  <a:lnTo>
                    <a:pt x="4079842" y="65580"/>
                  </a:lnTo>
                  <a:lnTo>
                    <a:pt x="4111751" y="64007"/>
                  </a:lnTo>
                  <a:lnTo>
                    <a:pt x="4078223" y="33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4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8600" y="901407"/>
            <a:ext cx="8915400" cy="2002011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20955" marR="4445" indent="1905" algn="ctr">
              <a:lnSpc>
                <a:spcPct val="101000"/>
              </a:lnSpc>
              <a:spcBef>
                <a:spcPts val="70"/>
              </a:spcBef>
            </a:pPr>
            <a:r>
              <a:rPr sz="1495" b="1" spc="-9" dirty="0">
                <a:latin typeface="Arial" panose="020B0604020202020204"/>
                <a:cs typeface="Arial" panose="020B0604020202020204"/>
              </a:rPr>
              <a:t>Методические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рекомендации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размещении на информационных стендах,  официальных интернет-сайтах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</a:t>
            </a:r>
            <a:r>
              <a:rPr sz="1495" b="1" spc="-17" dirty="0">
                <a:latin typeface="Arial" panose="020B0604020202020204"/>
                <a:cs typeface="Arial" panose="020B0604020202020204"/>
              </a:rPr>
              <a:t>других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информационных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ресурсах 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общеобразовательных организаций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органов,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осуществляющих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управление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в  сфере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образования, информации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безопасном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поведении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использовании 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сети</a:t>
            </a:r>
            <a:r>
              <a:rPr sz="1495" b="1" spc="51" dirty="0">
                <a:latin typeface="Arial" panose="020B0604020202020204"/>
                <a:cs typeface="Arial" panose="020B0604020202020204"/>
              </a:rPr>
              <a:t>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"Интернет"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857885" marR="835660" indent="-3810" algn="ctr">
              <a:lnSpc>
                <a:spcPct val="101000"/>
              </a:lnSpc>
              <a:spcBef>
                <a:spcPts val="780"/>
              </a:spcBef>
            </a:pPr>
            <a:r>
              <a:rPr sz="1495" b="1" i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Письмо Департамента </a:t>
            </a:r>
            <a:r>
              <a:rPr sz="1495" b="1" i="1" spc="-9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государственной </a:t>
            </a:r>
            <a:r>
              <a:rPr sz="1495" b="1" i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политики в сфере  </a:t>
            </a:r>
            <a:r>
              <a:rPr sz="1495" b="1" i="1" spc="-1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общего </a:t>
            </a:r>
            <a:r>
              <a:rPr sz="1495" b="1" i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образования Министерства образования </a:t>
            </a:r>
            <a:r>
              <a:rPr sz="1495" b="1" i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495" b="1" i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науки </a:t>
            </a:r>
            <a:r>
              <a:rPr sz="1495" b="1" i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РФ  от 14.05.2018 N</a:t>
            </a:r>
            <a:r>
              <a:rPr sz="1495" b="1" i="1" spc="30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i="1" spc="-13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08-1184</a:t>
            </a:r>
            <a:endParaRPr sz="2395" dirty="0">
              <a:latin typeface="Arial" panose="020B0604020202020204"/>
              <a:cs typeface="Arial" panose="020B0604020202020204"/>
            </a:endParaRPr>
          </a:p>
          <a:p>
            <a:pPr marL="10795"/>
            <a:r>
              <a:rPr sz="1710" b="1" u="heavy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/>
                <a:cs typeface="Arial" panose="020B0604020202020204"/>
              </a:rPr>
              <a:t>Раздел сайта </a:t>
            </a:r>
            <a:r>
              <a:rPr sz="1710" b="1" u="heavy" spc="-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/>
                <a:cs typeface="Arial" panose="020B0604020202020204"/>
              </a:rPr>
              <a:t>«Информационная</a:t>
            </a:r>
            <a:r>
              <a:rPr sz="1710" b="1" u="heavy" spc="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710" b="1" u="heavy" spc="-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 panose="020B0604020202020204"/>
                <a:cs typeface="Arial" panose="020B0604020202020204"/>
              </a:rPr>
              <a:t>безопасность»</a:t>
            </a:r>
            <a:endParaRPr sz="17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8947" y="3325832"/>
            <a:ext cx="2984289" cy="212231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795">
              <a:spcBef>
                <a:spcPts val="115"/>
              </a:spcBef>
            </a:pPr>
            <a:r>
              <a:rPr sz="128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ВАЖНО: </a:t>
            </a:r>
            <a:r>
              <a:rPr sz="1285" spc="9" dirty="0">
                <a:latin typeface="Arial" panose="020B0604020202020204"/>
                <a:cs typeface="Arial" panose="020B0604020202020204"/>
              </a:rPr>
              <a:t>Разместите </a:t>
            </a:r>
            <a:r>
              <a:rPr sz="1285" spc="13" dirty="0">
                <a:latin typeface="Arial" panose="020B0604020202020204"/>
                <a:cs typeface="Arial" panose="020B0604020202020204"/>
              </a:rPr>
              <a:t>баннер на</a:t>
            </a:r>
            <a:r>
              <a:rPr sz="1285" spc="68" dirty="0">
                <a:latin typeface="Arial" panose="020B0604020202020204"/>
                <a:cs typeface="Arial" panose="020B0604020202020204"/>
              </a:rPr>
              <a:t> </a:t>
            </a:r>
            <a:r>
              <a:rPr sz="1285" spc="9" dirty="0">
                <a:latin typeface="Arial" panose="020B0604020202020204"/>
                <a:cs typeface="Arial" panose="020B0604020202020204"/>
              </a:rPr>
              <a:t>сайте</a:t>
            </a:r>
            <a:endParaRPr sz="128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04644" y="4741522"/>
            <a:ext cx="2926949" cy="844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sp>
        <p:nvSpPr>
          <p:cNvPr id="23" name="TextBox 22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обеспечения информационной безопасности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2166" y="5922867"/>
            <a:ext cx="312492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2580"/>
              </a:lnSpc>
            </a:pPr>
            <a:r>
              <a:rPr sz="2265" b="1" i="1" spc="-17" dirty="0">
                <a:solidFill>
                  <a:srgbClr val="212167"/>
                </a:solidFill>
                <a:latin typeface="Arial" panose="020B0604020202020204"/>
                <a:cs typeface="Arial" panose="020B0604020202020204"/>
                <a:hlinkClick r:id="rId1"/>
              </a:rPr>
              <a:t>www.edu.yar.ru/safety/</a:t>
            </a:r>
            <a:endParaRPr sz="226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1068744"/>
            <a:ext cx="8839200" cy="5520538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10795" marR="4445" indent="1905" algn="ctr">
              <a:lnSpc>
                <a:spcPct val="101000"/>
              </a:lnSpc>
              <a:spcBef>
                <a:spcPts val="70"/>
              </a:spcBef>
            </a:pPr>
            <a:r>
              <a:rPr sz="1495" b="1" spc="-9" dirty="0">
                <a:latin typeface="Arial" panose="020B0604020202020204"/>
                <a:cs typeface="Arial" panose="020B0604020202020204"/>
              </a:rPr>
              <a:t>Методические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рекомендации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размещении на информационных стендах,  официальных интернет-сайтах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</a:t>
            </a:r>
            <a:r>
              <a:rPr sz="1495" b="1" spc="-17" dirty="0">
                <a:latin typeface="Arial" panose="020B0604020202020204"/>
                <a:cs typeface="Arial" panose="020B0604020202020204"/>
              </a:rPr>
              <a:t>других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информационных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ресурсах 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общеобразовательных организаций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органов,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осуществляющих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управление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в  сфере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образования, информации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безопасном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поведении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использовании 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сети</a:t>
            </a:r>
            <a:r>
              <a:rPr sz="1495" b="1" spc="51" dirty="0">
                <a:latin typeface="Arial" panose="020B0604020202020204"/>
                <a:cs typeface="Arial" panose="020B0604020202020204"/>
              </a:rPr>
              <a:t>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</a:t>
            </a:r>
            <a:r>
              <a:rPr sz="1495" b="1" spc="-13" dirty="0" err="1">
                <a:latin typeface="Arial" panose="020B0604020202020204"/>
                <a:cs typeface="Arial" panose="020B0604020202020204"/>
              </a:rPr>
              <a:t>Интернет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</a:t>
            </a:r>
            <a:endParaRPr lang="ru-RU" sz="1495" b="1" spc="-13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lang="ru-RU" sz="1600" b="1" spc="-5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lang="ru-RU" sz="1600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lang="ru-RU" sz="1600" b="1" spc="-5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Локальные</a:t>
            </a:r>
            <a:r>
              <a:rPr lang="ru-RU" sz="1600" b="1" spc="130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акты</a:t>
            </a:r>
            <a:endParaRPr lang="ru-RU" sz="16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1000"/>
              </a:lnSpc>
            </a:pPr>
            <a:r>
              <a:rPr lang="ru-RU" sz="1600" dirty="0">
                <a:latin typeface="Arial" panose="020B0604020202020204"/>
                <a:cs typeface="Arial" panose="020B0604020202020204"/>
              </a:rPr>
              <a:t>План мероприятий по </a:t>
            </a:r>
            <a:r>
              <a:rPr lang="ru-RU" sz="1600" spc="-5" dirty="0">
                <a:latin typeface="Arial" panose="020B0604020202020204"/>
                <a:cs typeface="Arial" panose="020B0604020202020204"/>
              </a:rPr>
              <a:t>обеспечению </a:t>
            </a:r>
            <a:r>
              <a:rPr lang="ru-RU" sz="1600" dirty="0">
                <a:latin typeface="Arial" panose="020B0604020202020204"/>
                <a:cs typeface="Arial" panose="020B0604020202020204"/>
              </a:rPr>
              <a:t>информационной </a:t>
            </a:r>
            <a:r>
              <a:rPr lang="ru-RU" sz="1600" spc="-10" dirty="0">
                <a:latin typeface="Arial" panose="020B0604020202020204"/>
                <a:cs typeface="Arial" panose="020B0604020202020204"/>
              </a:rPr>
              <a:t>безопасности учащихся  </a:t>
            </a:r>
            <a:r>
              <a:rPr lang="ru-RU" sz="1600" dirty="0">
                <a:latin typeface="Arial" panose="020B0604020202020204"/>
                <a:cs typeface="Arial" panose="020B0604020202020204"/>
              </a:rPr>
              <a:t>и </a:t>
            </a:r>
            <a:r>
              <a:rPr lang="ru-RU" sz="1600" spc="5" dirty="0">
                <a:latin typeface="Arial" panose="020B0604020202020204"/>
                <a:cs typeface="Arial" panose="020B0604020202020204"/>
              </a:rPr>
              <a:t>копии </a:t>
            </a:r>
            <a:r>
              <a:rPr lang="ru-RU" sz="1600" spc="-5" dirty="0">
                <a:latin typeface="Arial" panose="020B0604020202020204"/>
                <a:cs typeface="Arial" panose="020B0604020202020204"/>
              </a:rPr>
              <a:t>документов, </a:t>
            </a:r>
            <a:r>
              <a:rPr lang="ru-RU" sz="1600" spc="-10" dirty="0">
                <a:latin typeface="Arial" panose="020B0604020202020204"/>
                <a:cs typeface="Arial" panose="020B0604020202020204"/>
              </a:rPr>
              <a:t>которые регламентируют </a:t>
            </a:r>
            <a:r>
              <a:rPr lang="ru-RU" sz="1600" spc="-5" dirty="0">
                <a:latin typeface="Arial" panose="020B0604020202020204"/>
                <a:cs typeface="Arial" panose="020B0604020202020204"/>
              </a:rPr>
              <a:t>работу </a:t>
            </a:r>
            <a:r>
              <a:rPr lang="ru-RU" sz="1600" dirty="0">
                <a:latin typeface="Arial" panose="020B0604020202020204"/>
                <a:cs typeface="Arial" panose="020B0604020202020204"/>
              </a:rPr>
              <a:t>школы с персональными  </a:t>
            </a:r>
            <a:r>
              <a:rPr lang="ru-RU" sz="1600" spc="-5" dirty="0">
                <a:latin typeface="Arial" panose="020B0604020202020204"/>
                <a:cs typeface="Arial" panose="020B0604020202020204"/>
              </a:rPr>
              <a:t>данными.</a:t>
            </a:r>
            <a:endParaRPr lang="ru-RU" sz="1600" spc="-5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1000"/>
              </a:lnSpc>
            </a:pPr>
            <a:r>
              <a:rPr lang="ru-RU" sz="1600" i="1" dirty="0">
                <a:latin typeface="Arial" panose="020B0604020202020204"/>
                <a:cs typeface="Arial" panose="020B0604020202020204"/>
              </a:rPr>
              <a:t>Копии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размещают </a:t>
            </a:r>
            <a:r>
              <a:rPr lang="ru-RU" sz="1600" i="1" dirty="0">
                <a:latin typeface="Arial" panose="020B0604020202020204"/>
                <a:cs typeface="Arial" panose="020B0604020202020204"/>
              </a:rPr>
              <a:t>в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формате </a:t>
            </a:r>
            <a:r>
              <a:rPr lang="ru-RU" sz="1600" i="1" spc="-50" dirty="0">
                <a:latin typeface="Arial" panose="020B0604020202020204"/>
                <a:cs typeface="Arial" panose="020B0604020202020204"/>
              </a:rPr>
              <a:t>PDF. </a:t>
            </a:r>
            <a:r>
              <a:rPr lang="ru-RU" sz="1600" i="1" dirty="0">
                <a:latin typeface="Arial" panose="020B0604020202020204"/>
                <a:cs typeface="Arial" panose="020B0604020202020204"/>
              </a:rPr>
              <a:t>Если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копии </a:t>
            </a:r>
            <a:r>
              <a:rPr lang="ru-RU" sz="1600" i="1" spc="5" dirty="0">
                <a:latin typeface="Arial" panose="020B0604020202020204"/>
                <a:cs typeface="Arial" panose="020B0604020202020204"/>
              </a:rPr>
              <a:t>уже</a:t>
            </a:r>
            <a:r>
              <a:rPr lang="ru-RU" sz="1600" i="1" spc="275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опубликованы </a:t>
            </a:r>
            <a:r>
              <a:rPr lang="ru-RU" sz="1600" i="1" dirty="0">
                <a:latin typeface="Arial" panose="020B0604020202020204"/>
                <a:cs typeface="Arial" panose="020B0604020202020204"/>
              </a:rPr>
              <a:t>в </a:t>
            </a:r>
            <a:r>
              <a:rPr lang="ru-RU" sz="1600" i="1" spc="-10" dirty="0">
                <a:latin typeface="Arial" panose="020B0604020202020204"/>
                <a:cs typeface="Arial" panose="020B0604020202020204"/>
              </a:rPr>
              <a:t>другом </a:t>
            </a:r>
            <a:r>
              <a:rPr lang="ru-RU" sz="1600" i="1" spc="-15" dirty="0">
                <a:latin typeface="Arial" panose="020B0604020202020204"/>
                <a:cs typeface="Arial" panose="020B0604020202020204"/>
              </a:rPr>
              <a:t>разделе, можно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дать на </a:t>
            </a:r>
            <a:r>
              <a:rPr lang="ru-RU" sz="1600" i="1" spc="-10" dirty="0">
                <a:latin typeface="Arial" panose="020B0604020202020204"/>
                <a:cs typeface="Arial" panose="020B0604020202020204"/>
              </a:rPr>
              <a:t>него гиперссылку. Дополнительно 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проверьте, опубликована ли на </a:t>
            </a:r>
            <a:r>
              <a:rPr lang="ru-RU" sz="1600" i="1" dirty="0">
                <a:latin typeface="Arial" panose="020B0604020202020204"/>
                <a:cs typeface="Arial" panose="020B0604020202020204"/>
              </a:rPr>
              <a:t>сайте </a:t>
            </a:r>
            <a:r>
              <a:rPr lang="ru-RU" sz="1600" i="1" spc="-10" dirty="0">
                <a:latin typeface="Arial" panose="020B0604020202020204"/>
                <a:cs typeface="Arial" panose="020B0604020202020204"/>
              </a:rPr>
              <a:t>политика </a:t>
            </a:r>
            <a:r>
              <a:rPr lang="ru-RU" sz="1600" i="1" spc="-5" dirty="0">
                <a:latin typeface="Arial" panose="020B0604020202020204"/>
                <a:cs typeface="Arial" panose="020B0604020202020204"/>
              </a:rPr>
              <a:t>обработки  персональных</a:t>
            </a:r>
            <a:r>
              <a:rPr lang="ru-RU" sz="16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1600" i="1" dirty="0">
                <a:latin typeface="Arial" panose="020B0604020202020204"/>
                <a:cs typeface="Arial" panose="020B0604020202020204"/>
              </a:rPr>
              <a:t>данных.</a:t>
            </a:r>
            <a:endParaRPr lang="ru-RU" sz="2010" i="1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1000"/>
              </a:lnSpc>
            </a:pPr>
            <a:r>
              <a:rPr sz="1495" b="1" spc="-4" dirty="0" err="1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</a:t>
            </a: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2. </a:t>
            </a:r>
            <a:r>
              <a:rPr sz="1495" b="1" spc="-9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Нормативное</a:t>
            </a:r>
            <a:r>
              <a:rPr sz="1495" b="1" spc="13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spc="-9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регулирование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252730" marR="587375">
              <a:spcAft>
                <a:spcPts val="600"/>
              </a:spcAft>
            </a:pPr>
            <a:r>
              <a:rPr sz="1400" dirty="0">
                <a:latin typeface="Arial" panose="020B0604020202020204"/>
                <a:cs typeface="Arial" panose="020B0604020202020204"/>
              </a:rPr>
              <a:t>В </a:t>
            </a:r>
            <a:r>
              <a:rPr sz="1400" spc="-13" dirty="0">
                <a:latin typeface="Arial" panose="020B0604020202020204"/>
                <a:cs typeface="Arial" panose="020B0604020202020204"/>
              </a:rPr>
              <a:t>подразделе публикуют </a:t>
            </a:r>
            <a:r>
              <a:rPr sz="1400" spc="-4" dirty="0">
                <a:latin typeface="Arial" panose="020B0604020202020204"/>
                <a:cs typeface="Arial" panose="020B0604020202020204"/>
              </a:rPr>
              <a:t>федеральные </a:t>
            </a:r>
            <a:r>
              <a:rPr sz="1400" dirty="0">
                <a:latin typeface="Arial" panose="020B0604020202020204"/>
                <a:cs typeface="Arial" panose="020B0604020202020204"/>
              </a:rPr>
              <a:t>и региональные законы, письма  </a:t>
            </a:r>
            <a:r>
              <a:rPr sz="1400" spc="-4" dirty="0">
                <a:latin typeface="Arial" panose="020B0604020202020204"/>
                <a:cs typeface="Arial" panose="020B0604020202020204"/>
              </a:rPr>
              <a:t>органов власти </a:t>
            </a:r>
            <a:r>
              <a:rPr sz="1400" dirty="0">
                <a:latin typeface="Arial" panose="020B0604020202020204"/>
                <a:cs typeface="Arial" panose="020B0604020202020204"/>
              </a:rPr>
              <a:t>и </a:t>
            </a:r>
            <a:r>
              <a:rPr sz="1400" spc="-9" dirty="0">
                <a:latin typeface="Arial" panose="020B0604020202020204"/>
                <a:cs typeface="Arial" panose="020B0604020202020204"/>
              </a:rPr>
              <a:t>другие нормативные </a:t>
            </a:r>
            <a:r>
              <a:rPr sz="1400" spc="-4" dirty="0">
                <a:latin typeface="Arial" panose="020B0604020202020204"/>
                <a:cs typeface="Arial" panose="020B0604020202020204"/>
              </a:rPr>
              <a:t>документы, </a:t>
            </a:r>
            <a:r>
              <a:rPr sz="1400" spc="-9" dirty="0">
                <a:latin typeface="Arial" panose="020B0604020202020204"/>
                <a:cs typeface="Arial" panose="020B0604020202020204"/>
              </a:rPr>
              <a:t>которые регламентируют  </a:t>
            </a:r>
            <a:r>
              <a:rPr sz="1400" spc="-4" dirty="0">
                <a:latin typeface="Arial" panose="020B0604020202020204"/>
                <a:cs typeface="Arial" panose="020B0604020202020204"/>
              </a:rPr>
              <a:t>информационную </a:t>
            </a:r>
            <a:r>
              <a:rPr sz="1400" spc="-9" dirty="0">
                <a:latin typeface="Arial" panose="020B0604020202020204"/>
                <a:cs typeface="Arial" panose="020B0604020202020204"/>
              </a:rPr>
              <a:t>безопасность</a:t>
            </a:r>
            <a:r>
              <a:rPr sz="1400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4" dirty="0">
                <a:latin typeface="Arial" panose="020B0604020202020204"/>
                <a:cs typeface="Arial" panose="020B0604020202020204"/>
              </a:rPr>
              <a:t>учеников.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252730" marR="743585">
              <a:spcAft>
                <a:spcPts val="600"/>
              </a:spcAft>
            </a:pPr>
            <a:r>
              <a:rPr sz="1400" i="1" spc="17" dirty="0" err="1">
                <a:latin typeface="Arial" panose="020B0604020202020204"/>
                <a:cs typeface="Arial" panose="020B0604020202020204"/>
              </a:rPr>
              <a:t>Документы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можно опубликовать в 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формате PDF или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дать гиперссылки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на 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сайты 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органов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государственной</a:t>
            </a:r>
            <a:r>
              <a:rPr sz="1400" i="1" spc="4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власти.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252730">
              <a:spcAft>
                <a:spcPts val="600"/>
              </a:spcAft>
              <a:tabLst>
                <a:tab pos="4938395" algn="l"/>
              </a:tabLst>
            </a:pPr>
            <a:r>
              <a:rPr sz="1400" i="1" spc="13" dirty="0" err="1">
                <a:latin typeface="Arial" panose="020B0604020202020204"/>
                <a:cs typeface="Arial" panose="020B0604020202020204"/>
              </a:rPr>
              <a:t>Для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 ссылки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на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федеральные законы</a:t>
            </a:r>
            <a:r>
              <a:rPr sz="1400" i="1" spc="154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используйте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 сайт	</a:t>
            </a:r>
            <a:r>
              <a:rPr sz="1400" b="1" i="1" spc="9" dirty="0">
                <a:solidFill>
                  <a:srgbClr val="006FBF"/>
                </a:solidFill>
                <a:latin typeface="Arial" panose="020B0604020202020204"/>
                <a:cs typeface="Arial" panose="020B0604020202020204"/>
              </a:rPr>
              <a:t>pravo.gov.ru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252730">
              <a:spcAft>
                <a:spcPts val="600"/>
              </a:spcAft>
            </a:pPr>
            <a:r>
              <a:rPr sz="1400" i="1" spc="13" dirty="0" err="1">
                <a:latin typeface="Arial" panose="020B0604020202020204"/>
                <a:cs typeface="Arial" panose="020B0604020202020204"/>
              </a:rPr>
              <a:t>Разместите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 гиперссылки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на следующие</a:t>
            </a:r>
            <a:r>
              <a:rPr sz="1400" i="1" spc="64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законы: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521335" indent="-268605">
              <a:spcAft>
                <a:spcPts val="600"/>
              </a:spcAft>
              <a:buFont typeface="Wingdings" panose="05000000000000000000"/>
              <a:buChar char=""/>
              <a:tabLst>
                <a:tab pos="520700" algn="l"/>
                <a:tab pos="521335" algn="l"/>
              </a:tabLst>
            </a:pPr>
            <a:r>
              <a:rPr sz="1400" b="1" i="1" spc="2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Федеральный </a:t>
            </a:r>
            <a:r>
              <a:rPr sz="1400" b="1" i="1" spc="13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закон </a:t>
            </a:r>
            <a:r>
              <a:rPr sz="1400" b="1" i="1" spc="1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от 29.12.2010 </a:t>
            </a:r>
            <a:r>
              <a:rPr sz="1400" b="1" i="1" spc="3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400" b="1" i="1" spc="-7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1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436-ФЗ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521335">
              <a:spcAft>
                <a:spcPts val="600"/>
              </a:spcAft>
            </a:pPr>
            <a:r>
              <a:rPr sz="1400" i="1" spc="21" dirty="0">
                <a:latin typeface="Arial" panose="020B0604020202020204"/>
                <a:cs typeface="Arial" panose="020B0604020202020204"/>
              </a:rPr>
              <a:t>«О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защите детей </a:t>
            </a:r>
            <a:r>
              <a:rPr sz="1400" i="1" spc="21" dirty="0">
                <a:latin typeface="Arial" panose="020B0604020202020204"/>
                <a:cs typeface="Arial" panose="020B0604020202020204"/>
              </a:rPr>
              <a:t>от 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информации,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причиняющей </a:t>
            </a:r>
            <a:r>
              <a:rPr sz="1400" i="1" spc="9" dirty="0">
                <a:latin typeface="Arial" panose="020B0604020202020204"/>
                <a:cs typeface="Arial" panose="020B0604020202020204"/>
              </a:rPr>
              <a:t>вред 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их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здоровью </a:t>
            </a:r>
            <a:r>
              <a:rPr sz="1400" i="1" spc="17" dirty="0">
                <a:latin typeface="Arial" panose="020B0604020202020204"/>
                <a:cs typeface="Arial" panose="020B0604020202020204"/>
              </a:rPr>
              <a:t>и</a:t>
            </a:r>
            <a:r>
              <a:rPr sz="1400" i="1" spc="4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развитию»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521335" indent="-268605">
              <a:spcAft>
                <a:spcPts val="600"/>
              </a:spcAft>
              <a:buFont typeface="Wingdings" panose="05000000000000000000"/>
              <a:buChar char=""/>
              <a:tabLst>
                <a:tab pos="520700" algn="l"/>
                <a:tab pos="521335" algn="l"/>
              </a:tabLst>
            </a:pPr>
            <a:r>
              <a:rPr sz="1400" b="1" i="1" spc="21" dirty="0" err="1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Федеральный</a:t>
            </a:r>
            <a:r>
              <a:rPr sz="1400" b="1" i="1" spc="2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13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закон </a:t>
            </a:r>
            <a:r>
              <a:rPr sz="1400" b="1" i="1" spc="1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от 27.07.2006 </a:t>
            </a:r>
            <a:r>
              <a:rPr sz="1400" b="1" i="1" spc="3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№ </a:t>
            </a:r>
            <a:r>
              <a:rPr sz="1400" b="1" i="1" spc="17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152-ФЗ </a:t>
            </a:r>
            <a:r>
              <a:rPr sz="1400" i="1" spc="21" dirty="0">
                <a:latin typeface="Arial" panose="020B0604020202020204"/>
                <a:cs typeface="Arial" panose="020B0604020202020204"/>
              </a:rPr>
              <a:t>«О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персональных</a:t>
            </a:r>
            <a:r>
              <a:rPr sz="1400" i="1" spc="-111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13" dirty="0">
                <a:latin typeface="Arial" panose="020B0604020202020204"/>
                <a:cs typeface="Arial" panose="020B0604020202020204"/>
              </a:rPr>
              <a:t>данных»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обеспечения информационной безопасности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241" y="990600"/>
            <a:ext cx="8619469" cy="5669208"/>
            <a:chOff x="307846" y="0"/>
            <a:chExt cx="10079990" cy="7556500"/>
          </a:xfrm>
        </p:grpSpPr>
        <p:sp>
          <p:nvSpPr>
            <p:cNvPr id="3" name="object 3"/>
            <p:cNvSpPr/>
            <p:nvPr/>
          </p:nvSpPr>
          <p:spPr>
            <a:xfrm>
              <a:off x="6690359" y="238252"/>
              <a:ext cx="3697224" cy="695248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4" name="object 4"/>
            <p:cNvSpPr/>
            <p:nvPr/>
          </p:nvSpPr>
          <p:spPr>
            <a:xfrm>
              <a:off x="307846" y="0"/>
              <a:ext cx="7882255" cy="7556500"/>
            </a:xfrm>
            <a:custGeom>
              <a:avLst/>
              <a:gdLst/>
              <a:ahLst/>
              <a:cxnLst/>
              <a:rect l="l" t="t" r="r" b="b"/>
              <a:pathLst>
                <a:path w="7882255" h="7556500">
                  <a:moveTo>
                    <a:pt x="6163180" y="0"/>
                  </a:moveTo>
                  <a:lnTo>
                    <a:pt x="0" y="0"/>
                  </a:lnTo>
                  <a:lnTo>
                    <a:pt x="0" y="6657932"/>
                  </a:lnTo>
                  <a:lnTo>
                    <a:pt x="205010" y="7556500"/>
                  </a:lnTo>
                  <a:lnTo>
                    <a:pt x="7850821" y="7556500"/>
                  </a:lnTo>
                  <a:lnTo>
                    <a:pt x="7882129" y="7541259"/>
                  </a:lnTo>
                  <a:lnTo>
                    <a:pt x="616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4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000" y="1195721"/>
            <a:ext cx="5582509" cy="518192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69545" marR="1219835" algn="ctr">
              <a:lnSpc>
                <a:spcPct val="101000"/>
              </a:lnSpc>
              <a:spcBef>
                <a:spcPts val="75"/>
              </a:spcBef>
            </a:pPr>
            <a:r>
              <a:rPr sz="1495" b="1" spc="-9" dirty="0">
                <a:latin typeface="Arial" panose="020B0604020202020204"/>
                <a:cs typeface="Arial" panose="020B0604020202020204"/>
              </a:rPr>
              <a:t>Методические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рекомендации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размещении  информации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безопасном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поведении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использовании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сети</a:t>
            </a:r>
            <a:r>
              <a:rPr sz="1495" b="1" spc="137" dirty="0">
                <a:latin typeface="Arial" panose="020B0604020202020204"/>
                <a:cs typeface="Arial" panose="020B0604020202020204"/>
              </a:rPr>
              <a:t>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"Интернет"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625" dirty="0">
              <a:latin typeface="Arial" panose="020B0604020202020204"/>
              <a:cs typeface="Arial" panose="020B0604020202020204"/>
            </a:endParaRPr>
          </a:p>
          <a:p>
            <a:pPr marL="146050">
              <a:spcBef>
                <a:spcPts val="1135"/>
              </a:spcBef>
            </a:pP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495" b="1" spc="5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Педагогам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6050" marR="531495">
              <a:lnSpc>
                <a:spcPct val="101000"/>
              </a:lnSpc>
            </a:pPr>
            <a:r>
              <a:rPr sz="1495" dirty="0">
                <a:latin typeface="Arial" panose="020B0604020202020204"/>
                <a:cs typeface="Arial" panose="020B0604020202020204"/>
              </a:rPr>
              <a:t>В </a:t>
            </a:r>
            <a:r>
              <a:rPr sz="1495" spc="-13" dirty="0">
                <a:latin typeface="Arial" panose="020B0604020202020204"/>
                <a:cs typeface="Arial" panose="020B0604020202020204"/>
              </a:rPr>
              <a:t>подразделе </a:t>
            </a:r>
            <a:r>
              <a:rPr sz="1495" spc="-9" dirty="0">
                <a:latin typeface="Arial" panose="020B0604020202020204"/>
                <a:cs typeface="Arial" panose="020B0604020202020204"/>
              </a:rPr>
              <a:t>опубликуйте методические материалы,  </a:t>
            </a:r>
            <a:r>
              <a:rPr sz="1495" dirty="0">
                <a:latin typeface="Arial" panose="020B0604020202020204"/>
                <a:cs typeface="Arial" panose="020B0604020202020204"/>
              </a:rPr>
              <a:t>информацию о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мероприятиях, </a:t>
            </a:r>
            <a:r>
              <a:rPr sz="1495" dirty="0">
                <a:latin typeface="Arial" panose="020B0604020202020204"/>
                <a:cs typeface="Arial" panose="020B0604020202020204"/>
              </a:rPr>
              <a:t>проектах и программах,  </a:t>
            </a:r>
            <a:r>
              <a:rPr sz="1495" spc="-9" dirty="0">
                <a:latin typeface="Arial" panose="020B0604020202020204"/>
                <a:cs typeface="Arial" panose="020B0604020202020204"/>
              </a:rPr>
              <a:t>которые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повышают информационную</a:t>
            </a:r>
            <a:r>
              <a:rPr sz="1495" spc="214" dirty="0">
                <a:latin typeface="Arial" panose="020B0604020202020204"/>
                <a:cs typeface="Arial" panose="020B0604020202020204"/>
              </a:rPr>
              <a:t>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грамотность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6050">
              <a:spcBef>
                <a:spcPts val="30"/>
              </a:spcBef>
            </a:pPr>
            <a:r>
              <a:rPr sz="1495" spc="-9" dirty="0">
                <a:latin typeface="Arial" panose="020B0604020202020204"/>
                <a:cs typeface="Arial" panose="020B0604020202020204"/>
              </a:rPr>
              <a:t>педагогов.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20"/>
              </a:spcBef>
            </a:pPr>
            <a:endParaRPr sz="1455" dirty="0">
              <a:latin typeface="Arial" panose="020B0604020202020204"/>
              <a:cs typeface="Arial" panose="020B0604020202020204"/>
            </a:endParaRPr>
          </a:p>
          <a:p>
            <a:pPr marL="146050"/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4.</a:t>
            </a:r>
            <a:r>
              <a:rPr sz="1495" b="1" spc="5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Ученикам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6050">
              <a:spcBef>
                <a:spcPts val="10"/>
              </a:spcBef>
            </a:pPr>
            <a:r>
              <a:rPr sz="1495" dirty="0">
                <a:latin typeface="Arial" panose="020B0604020202020204"/>
                <a:cs typeface="Arial" panose="020B0604020202020204"/>
              </a:rPr>
              <a:t>В </a:t>
            </a:r>
            <a:r>
              <a:rPr sz="1495" spc="-13" dirty="0">
                <a:latin typeface="Arial" panose="020B0604020202020204"/>
                <a:cs typeface="Arial" panose="020B0604020202020204"/>
              </a:rPr>
              <a:t>подразделе публикуют </a:t>
            </a:r>
            <a:r>
              <a:rPr sz="1495" dirty="0">
                <a:latin typeface="Arial" panose="020B0604020202020204"/>
                <a:cs typeface="Arial" panose="020B0604020202020204"/>
              </a:rPr>
              <a:t>памятки</a:t>
            </a:r>
            <a:r>
              <a:rPr sz="1495" spc="188" dirty="0">
                <a:latin typeface="Arial" panose="020B0604020202020204"/>
                <a:cs typeface="Arial" panose="020B0604020202020204"/>
              </a:rPr>
              <a:t> </a:t>
            </a:r>
            <a:r>
              <a:rPr sz="1495" dirty="0">
                <a:latin typeface="Arial" panose="020B0604020202020204"/>
                <a:cs typeface="Arial" panose="020B0604020202020204"/>
              </a:rPr>
              <a:t>для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6050" marR="583565">
              <a:lnSpc>
                <a:spcPct val="101000"/>
              </a:lnSpc>
            </a:pPr>
            <a:r>
              <a:rPr sz="1495" dirty="0">
                <a:latin typeface="Arial" panose="020B0604020202020204"/>
                <a:cs typeface="Arial" panose="020B0604020202020204"/>
              </a:rPr>
              <a:t>школьников и информацию о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мероприятиях, </a:t>
            </a:r>
            <a:r>
              <a:rPr sz="1495" dirty="0">
                <a:latin typeface="Arial" panose="020B0604020202020204"/>
                <a:cs typeface="Arial" panose="020B0604020202020204"/>
              </a:rPr>
              <a:t>проектах  и программах по повышению их</a:t>
            </a:r>
            <a:r>
              <a:rPr sz="1495" spc="103" dirty="0">
                <a:latin typeface="Arial" panose="020B0604020202020204"/>
                <a:cs typeface="Arial" panose="020B0604020202020204"/>
              </a:rPr>
              <a:t> </a:t>
            </a:r>
            <a:r>
              <a:rPr sz="1495" dirty="0">
                <a:latin typeface="Arial" panose="020B0604020202020204"/>
                <a:cs typeface="Arial" panose="020B0604020202020204"/>
              </a:rPr>
              <a:t>информационной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6050">
              <a:spcBef>
                <a:spcPts val="30"/>
              </a:spcBef>
            </a:pPr>
            <a:r>
              <a:rPr sz="1495" spc="-4" dirty="0">
                <a:latin typeface="Arial" panose="020B0604020202020204"/>
                <a:cs typeface="Arial" panose="020B0604020202020204"/>
              </a:rPr>
              <a:t>грамотности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35"/>
              </a:spcBef>
            </a:pPr>
            <a:endParaRPr sz="1710" dirty="0">
              <a:latin typeface="Arial" panose="020B0604020202020204"/>
              <a:cs typeface="Arial" panose="020B0604020202020204"/>
            </a:endParaRPr>
          </a:p>
          <a:p>
            <a:pPr marL="143510"/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5.</a:t>
            </a:r>
            <a:r>
              <a:rPr sz="1495" b="1" spc="5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spc="-13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Родителям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 marL="143510" marR="63500">
              <a:lnSpc>
                <a:spcPct val="101000"/>
              </a:lnSpc>
            </a:pPr>
            <a:r>
              <a:rPr sz="1495" dirty="0">
                <a:latin typeface="Arial" panose="020B0604020202020204"/>
                <a:cs typeface="Arial" panose="020B0604020202020204"/>
              </a:rPr>
              <a:t>В </a:t>
            </a:r>
            <a:r>
              <a:rPr sz="1495" spc="-13" dirty="0">
                <a:latin typeface="Arial" panose="020B0604020202020204"/>
                <a:cs typeface="Arial" panose="020B0604020202020204"/>
              </a:rPr>
              <a:t>подразделе </a:t>
            </a:r>
            <a:r>
              <a:rPr sz="1495" spc="-9" dirty="0">
                <a:latin typeface="Arial" panose="020B0604020202020204"/>
                <a:cs typeface="Arial" panose="020B0604020202020204"/>
              </a:rPr>
              <a:t>должны быть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опубликованы </a:t>
            </a:r>
            <a:r>
              <a:rPr sz="1495" dirty="0">
                <a:latin typeface="Arial" panose="020B0604020202020204"/>
                <a:cs typeface="Arial" panose="020B0604020202020204"/>
              </a:rPr>
              <a:t>памятки,  </a:t>
            </a:r>
            <a:r>
              <a:rPr sz="1495" spc="-13" dirty="0">
                <a:latin typeface="Arial" panose="020B0604020202020204"/>
                <a:cs typeface="Arial" panose="020B0604020202020204"/>
              </a:rPr>
              <a:t>буклеты, </a:t>
            </a:r>
            <a:r>
              <a:rPr sz="1495" spc="-9" dirty="0">
                <a:latin typeface="Arial" panose="020B0604020202020204"/>
                <a:cs typeface="Arial" panose="020B0604020202020204"/>
              </a:rPr>
              <a:t>презентации, </a:t>
            </a:r>
            <a:r>
              <a:rPr sz="1495" spc="-4" dirty="0">
                <a:latin typeface="Arial" panose="020B0604020202020204"/>
                <a:cs typeface="Arial" panose="020B0604020202020204"/>
              </a:rPr>
              <a:t>видеоролики </a:t>
            </a:r>
            <a:r>
              <a:rPr sz="1495" dirty="0">
                <a:latin typeface="Arial" panose="020B0604020202020204"/>
                <a:cs typeface="Arial" panose="020B0604020202020204"/>
              </a:rPr>
              <a:t>и </a:t>
            </a:r>
            <a:r>
              <a:rPr sz="1495" spc="-13" dirty="0">
                <a:latin typeface="Arial" panose="020B0604020202020204"/>
                <a:cs typeface="Arial" panose="020B0604020202020204"/>
              </a:rPr>
              <a:t>полезные </a:t>
            </a:r>
            <a:r>
              <a:rPr sz="1495" spc="4" dirty="0">
                <a:latin typeface="Arial" panose="020B0604020202020204"/>
                <a:cs typeface="Arial" panose="020B0604020202020204"/>
              </a:rPr>
              <a:t>адреса </a:t>
            </a:r>
            <a:r>
              <a:rPr sz="1495" dirty="0">
                <a:latin typeface="Arial" panose="020B0604020202020204"/>
                <a:cs typeface="Arial" panose="020B0604020202020204"/>
              </a:rPr>
              <a:t>для  </a:t>
            </a:r>
            <a:r>
              <a:rPr sz="1495" spc="-9" dirty="0">
                <a:latin typeface="Arial" panose="020B0604020202020204"/>
                <a:cs typeface="Arial" panose="020B0604020202020204"/>
              </a:rPr>
              <a:t>родителей</a:t>
            </a:r>
            <a:endParaRPr sz="1495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35"/>
              </a:spcBef>
            </a:pPr>
            <a:endParaRPr sz="23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166" y="5922867"/>
            <a:ext cx="312492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2580"/>
              </a:lnSpc>
            </a:pPr>
            <a:r>
              <a:rPr sz="2265" b="1" i="1" spc="-17" dirty="0">
                <a:solidFill>
                  <a:srgbClr val="212167"/>
                </a:solidFill>
                <a:latin typeface="Arial" panose="020B0604020202020204"/>
                <a:cs typeface="Arial" panose="020B0604020202020204"/>
                <a:hlinkClick r:id="rId2"/>
              </a:rPr>
              <a:t>www.edu.yar.ru/safety/</a:t>
            </a:r>
            <a:endParaRPr sz="226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обеспечения информационной безопасности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369332"/>
          </a:xfrm>
        </p:spPr>
        <p:txBody>
          <a:bodyPr/>
          <a:lstStyle/>
          <a:p>
            <a:pPr algn="ctr"/>
            <a:r>
              <a:rPr lang="ru-RU" sz="2400" dirty="0"/>
              <a:t>Распорядительные документы о внесении изменений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820" y="1447800"/>
            <a:ext cx="8392160" cy="4591385"/>
          </a:xfrm>
        </p:spPr>
        <p:txBody>
          <a:bodyPr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17 мая 2017 года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№ 575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пункт 3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организации».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190DB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27.11.2017 г. </a:t>
            </a:r>
            <a:r>
              <a:rPr lang="ru-RU" sz="1800" u="sng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1968</a:t>
            </a:r>
            <a:r>
              <a:rPr lang="ru-RU" sz="1800" dirty="0">
                <a:solidFill>
                  <a:srgbClr val="190DB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информации, утвержденные приказом Федеральной службы по надзору в сфере образования и науки от 29 мая 2014 г. № 785»</a:t>
            </a:r>
            <a:endParaRPr lang="ru-RU" sz="1800" dirty="0">
              <a:solidFill>
                <a:srgbClr val="19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7683" y="5559486"/>
            <a:ext cx="3124924" cy="358555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795">
              <a:spcBef>
                <a:spcPts val="75"/>
              </a:spcBef>
            </a:pPr>
            <a:r>
              <a:rPr sz="2265" b="1" i="1" spc="-17" dirty="0">
                <a:solidFill>
                  <a:srgbClr val="212167"/>
                </a:solidFill>
                <a:latin typeface="Arial" panose="020B0604020202020204"/>
                <a:cs typeface="Arial" panose="020B0604020202020204"/>
                <a:hlinkClick r:id="rId1"/>
              </a:rPr>
              <a:t>www.edu.yar.ru/safety/</a:t>
            </a:r>
            <a:endParaRPr sz="226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900" y="1030893"/>
            <a:ext cx="7696200" cy="84612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34290" marR="4445" algn="ctr">
              <a:lnSpc>
                <a:spcPct val="101000"/>
              </a:lnSpc>
              <a:spcBef>
                <a:spcPts val="75"/>
              </a:spcBef>
            </a:pPr>
            <a:r>
              <a:rPr sz="1495" b="1" spc="-9" dirty="0">
                <a:latin typeface="Arial" panose="020B0604020202020204"/>
                <a:cs typeface="Arial" panose="020B0604020202020204"/>
              </a:rPr>
              <a:t>Методические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рекомендации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размещении  информации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о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безопасном </a:t>
            </a:r>
            <a:r>
              <a:rPr sz="1495" b="1" spc="-4" dirty="0">
                <a:latin typeface="Arial" panose="020B0604020202020204"/>
                <a:cs typeface="Arial" panose="020B0604020202020204"/>
              </a:rPr>
              <a:t>поведении </a:t>
            </a:r>
            <a:r>
              <a:rPr sz="1495" b="1" dirty="0">
                <a:latin typeface="Arial" panose="020B0604020202020204"/>
                <a:cs typeface="Arial" panose="020B0604020202020204"/>
              </a:rPr>
              <a:t>и  </a:t>
            </a:r>
            <a:r>
              <a:rPr sz="1495" b="1" spc="-9" dirty="0">
                <a:latin typeface="Arial" panose="020B0604020202020204"/>
                <a:cs typeface="Arial" panose="020B0604020202020204"/>
              </a:rPr>
              <a:t>использовании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сети</a:t>
            </a:r>
            <a:r>
              <a:rPr sz="1495" b="1" spc="137" dirty="0">
                <a:latin typeface="Arial" panose="020B0604020202020204"/>
                <a:cs typeface="Arial" panose="020B0604020202020204"/>
              </a:rPr>
              <a:t> 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</a:t>
            </a:r>
            <a:r>
              <a:rPr sz="1495" b="1" spc="-13" dirty="0" err="1">
                <a:latin typeface="Arial" panose="020B0604020202020204"/>
                <a:cs typeface="Arial" panose="020B0604020202020204"/>
              </a:rPr>
              <a:t>Интернет</a:t>
            </a:r>
            <a:r>
              <a:rPr sz="1495" b="1" spc="-13" dirty="0">
                <a:latin typeface="Arial" panose="020B0604020202020204"/>
                <a:cs typeface="Arial" panose="020B0604020202020204"/>
              </a:rPr>
              <a:t>"</a:t>
            </a:r>
            <a:endParaRPr sz="1625" dirty="0">
              <a:latin typeface="Arial" panose="020B0604020202020204"/>
              <a:cs typeface="Arial" panose="020B0604020202020204"/>
            </a:endParaRPr>
          </a:p>
          <a:p>
            <a:pPr marL="10795">
              <a:spcBef>
                <a:spcPts val="1135"/>
              </a:spcBef>
            </a:pP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Подраздел </a:t>
            </a:r>
            <a:r>
              <a:rPr sz="1495" b="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6. </a:t>
            </a:r>
            <a:r>
              <a:rPr sz="1495" b="1" spc="-9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Безопасные</a:t>
            </a:r>
            <a:r>
              <a:rPr sz="1495" b="1" spc="111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95" b="1" spc="-4" dirty="0">
                <a:solidFill>
                  <a:srgbClr val="990000"/>
                </a:solidFill>
                <a:latin typeface="Arial" panose="020B0604020202020204"/>
                <a:cs typeface="Arial" panose="020B0604020202020204"/>
              </a:rPr>
              <a:t>сайты</a:t>
            </a:r>
            <a:endParaRPr sz="149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223" y="3206155"/>
            <a:ext cx="3734922" cy="956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grpSp>
        <p:nvGrpSpPr>
          <p:cNvPr id="5" name="object 5"/>
          <p:cNvGrpSpPr/>
          <p:nvPr/>
        </p:nvGrpSpPr>
        <p:grpSpPr>
          <a:xfrm>
            <a:off x="5029200" y="3276418"/>
            <a:ext cx="3719501" cy="2126903"/>
            <a:chOff x="5745479" y="3359403"/>
            <a:chExt cx="4349750" cy="2487295"/>
          </a:xfrm>
        </p:grpSpPr>
        <p:sp>
          <p:nvSpPr>
            <p:cNvPr id="6" name="object 6"/>
            <p:cNvSpPr/>
            <p:nvPr/>
          </p:nvSpPr>
          <p:spPr>
            <a:xfrm>
              <a:off x="5745479" y="3359403"/>
              <a:ext cx="4349496" cy="1115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  <p:sp>
          <p:nvSpPr>
            <p:cNvPr id="7" name="object 7"/>
            <p:cNvSpPr/>
            <p:nvPr/>
          </p:nvSpPr>
          <p:spPr>
            <a:xfrm>
              <a:off x="5903975" y="4444491"/>
              <a:ext cx="3675887" cy="1402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40"/>
            </a:p>
          </p:txBody>
        </p:sp>
      </p:grpSp>
      <p:sp>
        <p:nvSpPr>
          <p:cNvPr id="8" name="object 8"/>
          <p:cNvSpPr/>
          <p:nvPr/>
        </p:nvSpPr>
        <p:spPr>
          <a:xfrm>
            <a:off x="905223" y="4487677"/>
            <a:ext cx="3734922" cy="956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sp>
        <p:nvSpPr>
          <p:cNvPr id="9" name="object 9"/>
          <p:cNvSpPr/>
          <p:nvPr/>
        </p:nvSpPr>
        <p:spPr>
          <a:xfrm>
            <a:off x="4912999" y="1937072"/>
            <a:ext cx="3719284" cy="953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sp>
        <p:nvSpPr>
          <p:cNvPr id="10" name="object 10"/>
          <p:cNvSpPr/>
          <p:nvPr/>
        </p:nvSpPr>
        <p:spPr>
          <a:xfrm>
            <a:off x="917661" y="2049894"/>
            <a:ext cx="3732316" cy="964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0"/>
          </a:p>
        </p:txBody>
      </p:sp>
      <p:sp>
        <p:nvSpPr>
          <p:cNvPr id="12" name="TextBox 11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обеспечения информационной безопасности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94" y="944077"/>
            <a:ext cx="8589191" cy="432161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решение </a:t>
            </a:r>
            <a:r>
              <a:rPr lang="ru-RU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ru-RU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Объект 3" descr="Непрерывный процесс из пяти задач, соединенных стрелкой для иллюстрации их взаимосвязи"/>
          <p:cNvGraphicFramePr>
            <a:graphicFrameLocks noGrp="1"/>
          </p:cNvGraphicFramePr>
          <p:nvPr>
            <p:ph sz="half" idx="1"/>
          </p:nvPr>
        </p:nvGraphicFramePr>
        <p:xfrm>
          <a:off x="0" y="1376238"/>
          <a:ext cx="6207697" cy="517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6400800" y="1484277"/>
            <a:ext cx="2600846" cy="4429646"/>
          </a:xfrm>
        </p:spPr>
        <p:txBody>
          <a:bodyPr rtlCol="0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РОССИЙСКАЯ КОМПАНИЯ-РАЗРАБОТЧИК КОМПЛЕКСНЫХ РЕШЕНИЙ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«СМАРТ-СОФТ»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СЕРТИФИЦИРОВАННЫЙ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МЕЖСЕТЕВОЙ ЭКРАН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Эффективная организация доступа в Интернет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пользователей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суицида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Контент фильтрация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50"/>
          <a:stretch>
            <a:fillRect/>
          </a:stretch>
        </p:blipFill>
        <p:spPr>
          <a:xfrm>
            <a:off x="7381044" y="5157642"/>
            <a:ext cx="1579899" cy="76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394" y="253042"/>
            <a:ext cx="864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обеспечения информационной безопасности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553998"/>
          </a:xfrm>
        </p:spPr>
        <p:txBody>
          <a:bodyPr/>
          <a:lstStyle/>
          <a:p>
            <a:pPr algn="ctr"/>
            <a:r>
              <a:rPr lang="ru-RU" sz="3600" dirty="0"/>
              <a:t>Защита персональных  данных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706" y="990600"/>
            <a:ext cx="8763000" cy="5815489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190DB3"/>
                </a:solidFill>
              </a:rPr>
              <a:t>Требования по защищенности ПД</a:t>
            </a: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190DB3"/>
                </a:solidFill>
              </a:rPr>
              <a:t>Приказ ФСТЭК России от 18 февраля 2013 г. N 21</a:t>
            </a:r>
            <a:endParaRPr lang="ru-RU" sz="2000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190DB3"/>
                </a:solidFill>
              </a:rPr>
              <a:t> </a:t>
            </a:r>
            <a:r>
              <a:rPr lang="ru-RU" sz="2000" b="1" dirty="0">
                <a:solidFill>
                  <a:srgbClr val="190DB3"/>
                </a:solidFill>
              </a:rPr>
              <a:t>Состав и содержание организационных и технических мер по обеспечению безопасности персональных данных при их обработке в информационных системах персональных данных</a:t>
            </a:r>
            <a:endParaRPr lang="ru-RU" sz="2000" b="1" dirty="0">
              <a:solidFill>
                <a:srgbClr val="190DB3"/>
              </a:solidFill>
            </a:endParaRPr>
          </a:p>
          <a:p>
            <a:endParaRPr lang="ru-RU" altLang="ru-RU" sz="2000" b="1" dirty="0">
              <a:solidFill>
                <a:srgbClr val="190DB3"/>
              </a:solidFill>
            </a:endParaRPr>
          </a:p>
          <a:p>
            <a:r>
              <a:rPr lang="ru-RU" altLang="ru-RU" sz="2400" b="1" dirty="0">
                <a:solidFill>
                  <a:srgbClr val="190DB3"/>
                </a:solidFill>
              </a:rPr>
              <a:t>Для обеспечения 4-го уровня защищенности персональных данных </a:t>
            </a:r>
            <a:r>
              <a:rPr lang="ru-RU" altLang="ru-RU" sz="2000" b="1" dirty="0">
                <a:solidFill>
                  <a:srgbClr val="190DB3"/>
                </a:solidFill>
              </a:rPr>
              <a:t>при их обработке в информационных системах необходимо выполнение следующих требований: </a:t>
            </a:r>
            <a:endParaRPr lang="ru-RU" altLang="ru-RU" sz="2000" b="1" dirty="0">
              <a:solidFill>
                <a:srgbClr val="190DB3"/>
              </a:solidFill>
            </a:endParaRPr>
          </a:p>
          <a:p>
            <a:r>
              <a:rPr lang="ru-RU" altLang="ru-RU" sz="2000" b="1" dirty="0">
                <a:solidFill>
                  <a:srgbClr val="190DB3"/>
                </a:solidFill>
              </a:rPr>
              <a:t>а) организация режима обеспечения безопасности помещений, в которых размещена информационная система, препятствующего возможности неконтролируемого проникновения или пребывания в этих помещениях лиц, не имеющих права доступа в эти помещения;</a:t>
            </a:r>
            <a:endParaRPr lang="ru-RU" altLang="ru-RU" sz="2000" b="1" dirty="0">
              <a:solidFill>
                <a:srgbClr val="190DB3"/>
              </a:solidFill>
            </a:endParaRPr>
          </a:p>
          <a:p>
            <a:r>
              <a:rPr lang="ru-RU" altLang="ru-RU" sz="2000" b="1" dirty="0">
                <a:solidFill>
                  <a:srgbClr val="190DB3"/>
                </a:solidFill>
              </a:rPr>
              <a:t>б) обеспечение сохранности носителей персональных данных;</a:t>
            </a:r>
            <a:endParaRPr lang="ru-RU" altLang="ru-RU" sz="2000" b="1" dirty="0">
              <a:solidFill>
                <a:srgbClr val="190DB3"/>
              </a:solidFill>
            </a:endParaRPr>
          </a:p>
          <a:p>
            <a:r>
              <a:rPr lang="ru-RU" altLang="ru-RU" sz="2000" b="1" dirty="0">
                <a:solidFill>
                  <a:srgbClr val="190DB3"/>
                </a:solidFill>
              </a:rPr>
              <a:t>в) утверждение руководителем оператора документа, определяющего перечень лиц, доступ которых к персональным данным, обрабатываемым в информационной системе, необходим для выполнения ими служебных (трудовых) обязанностей;</a:t>
            </a:r>
            <a:endParaRPr lang="ru-RU" altLang="ru-RU" sz="2000" b="1" dirty="0">
              <a:solidFill>
                <a:srgbClr val="190DB3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76263"/>
            <a:ext cx="8229600" cy="582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/>
              <a:t>Требования к защищенности ПД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4"/>
          </p:nvPr>
        </p:nvSpPr>
        <p:spPr>
          <a:xfrm>
            <a:off x="304800" y="1428750"/>
            <a:ext cx="8458200" cy="469741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sz="2400" b="1" dirty="0">
                <a:solidFill>
                  <a:srgbClr val="190DB3"/>
                </a:solidFill>
              </a:rPr>
              <a:t>в) для обеспечения 4 уровня защищенности персональных данных применяются:</a:t>
            </a:r>
            <a:endParaRPr lang="ru-RU" sz="2400" b="1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rgbClr val="190DB3"/>
                </a:solidFill>
              </a:rPr>
              <a:t>средства вычислительной техники не ниже 6 класса;</a:t>
            </a: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rgbClr val="190DB3"/>
                </a:solidFill>
              </a:rPr>
              <a:t>системы обнаружения вторжений и средства антивирусной защиты не ниже 5 класса;</a:t>
            </a: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rgbClr val="190DB3"/>
                </a:solidFill>
              </a:rPr>
              <a:t>межсетевые экраны 5 класса;</a:t>
            </a: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r>
              <a:rPr lang="ru-RU" altLang="ru-RU" sz="2400" b="1" dirty="0">
                <a:solidFill>
                  <a:srgbClr val="190DB3"/>
                </a:solidFill>
              </a:rPr>
              <a:t>г) использование средств защиты информации, прошедших процедуру оценки соответствия требованиям законодательства Российской Федерации в области обеспечения безопасности информации, в случае, когда применение таких средств необходимо для нейтрализации актуальных угроз.</a:t>
            </a:r>
            <a:endParaRPr lang="ru-RU" altLang="ru-RU" sz="2400" b="1" dirty="0">
              <a:solidFill>
                <a:srgbClr val="190DB3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190DB3"/>
              </a:solidFill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D81024-5119-4964-9974-0B7894F0A2C0}" type="slidenum">
              <a:rPr lang="ru-RU" altLang="ru-RU" sz="2000">
                <a:solidFill>
                  <a:schemeClr val="bg1"/>
                </a:solidFill>
              </a:rPr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492443"/>
          </a:xfrm>
        </p:spPr>
        <p:txBody>
          <a:bodyPr/>
          <a:lstStyle/>
          <a:p>
            <a:pPr algn="ctr"/>
            <a:r>
              <a:rPr lang="ru-RU" sz="3200" dirty="0"/>
              <a:t>Требования 3 уровня защищенности ПД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045" y="1182231"/>
            <a:ext cx="8763000" cy="5170646"/>
          </a:xfrm>
        </p:spPr>
        <p:txBody>
          <a:bodyPr/>
          <a:lstStyle/>
          <a:p>
            <a:r>
              <a:rPr lang="ru-RU" altLang="ru-RU" sz="2400" dirty="0">
                <a:solidFill>
                  <a:srgbClr val="190DB3"/>
                </a:solidFill>
              </a:rPr>
              <a:t>Для обеспечения 3-го уровня защищенности персональных данных при их обработке в информационных системах помимо выполнения требований, предусмотренных пунктом 13 настоящего документа, необходимо, чтобы было </a:t>
            </a:r>
            <a:r>
              <a:rPr lang="ru-RU" altLang="ru-RU" sz="2400" dirty="0">
                <a:solidFill>
                  <a:srgbClr val="FF0000"/>
                </a:solidFill>
              </a:rPr>
              <a:t>назначено должностное лицо (работник)</a:t>
            </a:r>
            <a:r>
              <a:rPr lang="ru-RU" altLang="ru-RU" sz="2400" dirty="0"/>
              <a:t>, </a:t>
            </a:r>
            <a:r>
              <a:rPr lang="ru-RU" altLang="ru-RU" sz="2400" dirty="0">
                <a:solidFill>
                  <a:srgbClr val="190DB3"/>
                </a:solidFill>
              </a:rPr>
              <a:t>ответственный за обеспечение безопасности персональных данных в информационной системе. </a:t>
            </a:r>
            <a:endParaRPr lang="ru-RU" altLang="ru-RU" sz="2400" dirty="0">
              <a:solidFill>
                <a:srgbClr val="190DB3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b="1" u="sng" dirty="0">
                <a:solidFill>
                  <a:srgbClr val="190DB3"/>
                </a:solidFill>
              </a:rPr>
              <a:t>Требования к защите персональных данных при их обработке в информационных системах персональных данных </a:t>
            </a:r>
            <a:endParaRPr lang="ru-RU" altLang="ru-RU" sz="2400" b="1" u="sng" dirty="0">
              <a:solidFill>
                <a:srgbClr val="190DB3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b="1" u="sng" dirty="0">
                <a:solidFill>
                  <a:srgbClr val="190DB3"/>
                </a:solidFill>
              </a:rPr>
              <a:t>(утв. постановлением Правительства РФ от 1 ноября 2012 г. № 1119)</a:t>
            </a:r>
            <a:endParaRPr lang="ru-RU" altLang="ru-RU" sz="2400" b="1" u="sng" dirty="0">
              <a:solidFill>
                <a:srgbClr val="190DB3"/>
              </a:solidFill>
            </a:endParaRPr>
          </a:p>
          <a:p>
            <a:r>
              <a:rPr lang="ru-RU" altLang="ru-RU" sz="2400" dirty="0"/>
              <a:t> 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400" y="136525"/>
            <a:ext cx="8839200" cy="5826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Основные мероприятия по защите персональных данных</a:t>
            </a:r>
            <a:endParaRPr lang="ru-RU" sz="2400" dirty="0"/>
          </a:p>
        </p:txBody>
      </p:sp>
      <p:sp>
        <p:nvSpPr>
          <p:cNvPr id="55299" name="Содержимое 1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24425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защиты должна включать в себя следующие подсистемы: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 контроля доступа;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и учета;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целостности;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антивирусной защиты;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межсетевого экранирования;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обнаружения вторжений;</a:t>
            </a:r>
            <a:endParaRPr lang="ru-RU" altLang="ru-RU" sz="32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32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криптографической защиты </a:t>
            </a:r>
            <a:r>
              <a:rPr lang="ru-RU" altLang="ru-RU" sz="24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необходимости).</a:t>
            </a:r>
            <a:endParaRPr lang="ru-RU" altLang="ru-RU" sz="24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Номер слайда 15"/>
          <p:cNvSpPr>
            <a:spLocks noGrp="1"/>
          </p:cNvSpPr>
          <p:nvPr>
            <p:ph type="sldNum" sz="quarter" idx="10"/>
          </p:nvPr>
        </p:nvSpPr>
        <p:spPr bwMode="auto">
          <a:xfrm>
            <a:off x="8072438" y="6356350"/>
            <a:ext cx="614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D6B6BA-961E-41FC-BD13-D4EEEDF111B4}" type="slidenum">
              <a:rPr lang="ru-RU" altLang="ru-RU" smtClean="0"/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682"/>
            <a:ext cx="9144000" cy="582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/>
              <a:t>Минимальный пакет документов по обработке ПД в образовательной организации</a:t>
            </a:r>
            <a:endParaRPr lang="ru-RU" sz="2400" b="1" dirty="0"/>
          </a:p>
        </p:txBody>
      </p:sp>
      <p:sp>
        <p:nvSpPr>
          <p:cNvPr id="58371" name="Объект 3"/>
          <p:cNvSpPr>
            <a:spLocks noGrp="1"/>
          </p:cNvSpPr>
          <p:nvPr>
            <p:ph idx="14"/>
          </p:nvPr>
        </p:nvSpPr>
        <p:spPr>
          <a:xfrm>
            <a:off x="152400" y="1341438"/>
            <a:ext cx="8883650" cy="478472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100" b="1" dirty="0"/>
              <a:t>– общий документ, определяющий политику оператора в отношении обработки персональных данных;</a:t>
            </a:r>
            <a:endParaRPr lang="ru-RU" altLang="ru-RU" sz="2100" b="1" dirty="0"/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100" b="1" dirty="0"/>
              <a:t>– локальный акт или несколько актов, которые могут включать в себя описание всех процессов обработки ПД, включая перечень лиц, имеющих доступ к ПД, порядок обеспечения доступа и работы с персональными данными, процесс уничтожения ПД. </a:t>
            </a:r>
            <a:endParaRPr lang="ru-RU" altLang="ru-RU" sz="2100" b="1" dirty="0"/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100" b="1" dirty="0"/>
              <a:t>– указанные акты также должны содержать конкретное описание правовых, организационных и технических мер защиты ПД от неправомерного или случайного доступа к ним, уничтожения, изменения, блокирования, копирования, предоставления, распространения персональных данных, а также от иных неправомерных действий в отношении ПД;</a:t>
            </a:r>
            <a:endParaRPr lang="ru-RU" altLang="ru-RU" sz="2100" b="1" dirty="0"/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100" b="1" dirty="0"/>
              <a:t>– локальные акты, устанавливающие процедуры, направленные на предотвращение и выявление нарушений законодательства РФ, устранение последствий таких нарушений.</a:t>
            </a:r>
            <a:endParaRPr lang="ru-RU" altLang="ru-RU" sz="2100" b="1" dirty="0"/>
          </a:p>
        </p:txBody>
      </p:sp>
      <p:sp>
        <p:nvSpPr>
          <p:cNvPr id="58372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2039A0-2A3A-4C03-93CF-8C8E05FEAE1B}" type="slidenum">
              <a:rPr lang="ru-RU" altLang="ru-RU" sz="2000">
                <a:solidFill>
                  <a:schemeClr val="bg1"/>
                </a:solidFill>
              </a:rPr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0325"/>
            <a:ext cx="8928100" cy="582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/>
              <a:t>Согласие в письменной форме субъекта на обработку его персональных данных - содержание</a:t>
            </a:r>
            <a:endParaRPr lang="ru-RU" sz="2400" b="1" dirty="0"/>
          </a:p>
        </p:txBody>
      </p:sp>
      <p:sp>
        <p:nvSpPr>
          <p:cNvPr id="56324" name="Объект 3"/>
          <p:cNvSpPr>
            <a:spLocks noGrp="1"/>
          </p:cNvSpPr>
          <p:nvPr>
            <p:ph idx="14"/>
          </p:nvPr>
        </p:nvSpPr>
        <p:spPr>
          <a:xfrm>
            <a:off x="107950" y="1428750"/>
            <a:ext cx="8928100" cy="4697413"/>
          </a:xfrm>
        </p:spPr>
        <p:txBody>
          <a:bodyPr/>
          <a:lstStyle/>
          <a:p>
            <a:pPr marL="358775" lvl="1"/>
            <a:r>
              <a:rPr lang="ru-RU" altLang="ru-RU" sz="2000" b="1" dirty="0"/>
              <a:t>фамилию, имя, отчество, адрес субъекта персональных данных, номер основного документа, удостоверяющего его личность, сведения о дате выдачи указанного документа и выдавшем его органе;</a:t>
            </a:r>
            <a:endParaRPr lang="ru-RU" altLang="ru-RU" sz="2000" b="1" dirty="0"/>
          </a:p>
          <a:p>
            <a:pPr marL="358775" lvl="1"/>
            <a:r>
              <a:rPr lang="ru-RU" altLang="ru-RU" sz="2000" b="1" dirty="0"/>
              <a:t>фамилию, имя, отчество, адрес представителя субъекта персональных данных, номер основного документа, удостоверяющего его личность, сведения о дате выдачи указанного документа и выдавшем его органе, реквизиты доверенности или иного документа, подтверждающего полномочия этого представителя (при получении согласия от представителя субъекта персональных данных);</a:t>
            </a:r>
            <a:endParaRPr lang="ru-RU" altLang="ru-RU" sz="2000" b="1" dirty="0"/>
          </a:p>
          <a:p>
            <a:pPr marL="358775" lvl="1"/>
            <a:r>
              <a:rPr lang="ru-RU" altLang="ru-RU" sz="2000" b="1" dirty="0"/>
              <a:t>наименование или фамилию, имя, отчество и адрес оператора, получающего согласие субъекта персональных данных;</a:t>
            </a:r>
            <a:endParaRPr lang="ru-RU" altLang="ru-RU" sz="2000" b="1" dirty="0"/>
          </a:p>
          <a:p>
            <a:pPr marL="358775" lvl="1"/>
            <a:r>
              <a:rPr lang="ru-RU" altLang="ru-RU" sz="2000" b="1" dirty="0"/>
              <a:t>цель обработки персональных данных;</a:t>
            </a:r>
            <a:endParaRPr lang="ru-RU" altLang="ru-RU" sz="2000" b="1" dirty="0"/>
          </a:p>
          <a:p>
            <a:pPr marL="358775" lvl="1"/>
            <a:r>
              <a:rPr lang="ru-RU" altLang="ru-RU" sz="2000" b="1" dirty="0"/>
              <a:t>перечень персональных данных, на обработку которых дается согласие субъекта персональных данных;</a:t>
            </a:r>
            <a:endParaRPr lang="ru-RU" altLang="ru-RU" sz="2000" b="1" dirty="0"/>
          </a:p>
          <a:p>
            <a:endParaRPr lang="ru-RU" altLang="ru-RU" sz="2400" dirty="0"/>
          </a:p>
        </p:txBody>
      </p:sp>
      <p:sp>
        <p:nvSpPr>
          <p:cNvPr id="56325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C7F674-EA1F-452A-A76E-CE95E028FF1A}" type="slidenum">
              <a:rPr lang="ru-RU" altLang="ru-RU" sz="2000">
                <a:solidFill>
                  <a:schemeClr val="bg1"/>
                </a:solidFill>
              </a:rPr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0325"/>
            <a:ext cx="8928100" cy="582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/>
              <a:t>Согласие в письменной форме субъекта на обработку его персональных данных (продолжение)</a:t>
            </a:r>
            <a:endParaRPr lang="ru-RU" sz="2400" b="1" dirty="0"/>
          </a:p>
        </p:txBody>
      </p:sp>
      <p:sp>
        <p:nvSpPr>
          <p:cNvPr id="57348" name="Объект 3"/>
          <p:cNvSpPr>
            <a:spLocks noGrp="1"/>
          </p:cNvSpPr>
          <p:nvPr>
            <p:ph idx="14"/>
          </p:nvPr>
        </p:nvSpPr>
        <p:spPr>
          <a:xfrm>
            <a:off x="107950" y="1428750"/>
            <a:ext cx="8928100" cy="4697413"/>
          </a:xfrm>
        </p:spPr>
        <p:txBody>
          <a:bodyPr/>
          <a:lstStyle/>
          <a:p>
            <a:pPr marL="358775" lvl="1"/>
            <a:r>
              <a:rPr lang="ru-RU" altLang="ru-RU" sz="2000" b="1"/>
              <a:t>наименование или фамилию, имя, отчество и адрес лица, осуществляющего обработку персональных данных по поручению оператора, если обработка будет поручена такому лицу;</a:t>
            </a:r>
            <a:endParaRPr lang="ru-RU" altLang="ru-RU" sz="2000" b="1"/>
          </a:p>
          <a:p>
            <a:pPr marL="358775" lvl="1"/>
            <a:endParaRPr lang="ru-RU" altLang="ru-RU" sz="2000" b="1"/>
          </a:p>
          <a:p>
            <a:pPr marL="358775" lvl="1"/>
            <a:r>
              <a:rPr lang="ru-RU" altLang="ru-RU" sz="2000" b="1"/>
              <a:t>перечень действий с персональными данными, на совершение которых дается согласие, общее описание используемых оператором способов обработки персональных данных;</a:t>
            </a:r>
            <a:endParaRPr lang="ru-RU" altLang="ru-RU" sz="2000" b="1"/>
          </a:p>
          <a:p>
            <a:pPr marL="358775" lvl="1"/>
            <a:endParaRPr lang="ru-RU" altLang="ru-RU" sz="2000" b="1"/>
          </a:p>
          <a:p>
            <a:pPr marL="358775" lvl="1"/>
            <a:r>
              <a:rPr lang="ru-RU" altLang="ru-RU" sz="2000" b="1"/>
              <a:t>срок, в течение которого действует согласие субъекта персональных данных, а также способ его отзыва, если иное не установлено федеральным законом;</a:t>
            </a:r>
            <a:endParaRPr lang="ru-RU" altLang="ru-RU" sz="2000" b="1"/>
          </a:p>
          <a:p>
            <a:pPr marL="358775" lvl="1"/>
            <a:endParaRPr lang="ru-RU" altLang="ru-RU" sz="2000" b="1"/>
          </a:p>
          <a:p>
            <a:pPr marL="358775" lvl="1"/>
            <a:r>
              <a:rPr lang="ru-RU" altLang="ru-RU" sz="2000" b="1"/>
              <a:t>подпись субъекта персональных данных.</a:t>
            </a:r>
            <a:endParaRPr lang="ru-RU" altLang="ru-RU" sz="2000" b="1"/>
          </a:p>
          <a:p>
            <a:endParaRPr lang="ru-RU" altLang="ru-RU" sz="2400"/>
          </a:p>
        </p:txBody>
      </p:sp>
      <p:sp>
        <p:nvSpPr>
          <p:cNvPr id="57349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2979AF-9E47-4243-A336-1B990EAE0D4C}" type="slidenum">
              <a:rPr lang="ru-RU" altLang="ru-RU" sz="2000">
                <a:solidFill>
                  <a:schemeClr val="bg1"/>
                </a:solidFill>
              </a:rPr>
            </a:fld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886" y="2286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критического мышления обучающихся </a:t>
            </a:r>
            <a:endParaRPr lang="ru-RU" sz="2800" dirty="0">
              <a:solidFill>
                <a:srgbClr val="04F2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54" y="1295401"/>
            <a:ext cx="8818588" cy="495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является одной из значимых компетенций 21 века. В рамках данной программы нас интересуют прежде всего особенности критического мышления в контексте противодействия распространяемой в сети «Интернет» информации, причиняющей вред здоровью и развитию детей, не соответствующей задачам образования.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Навыки критического мышления обеспечивают по крайней мере два следующих преимущества работы с информацией: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позволят избирательно и взвешенно подходить к источникам информации, прежде всего распространяемой в сети Интернет;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помогут повысить эффективность интеллектуальной деятельности, развить аналитические способности, более понятно и корректно излагать свои мысли и идеи.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399" cy="861774"/>
          </a:xfrm>
        </p:spPr>
        <p:txBody>
          <a:bodyPr/>
          <a:lstStyle/>
          <a:p>
            <a:pPr algn="ctr"/>
            <a:r>
              <a:rPr lang="ru-RU" sz="2800" dirty="0"/>
              <a:t>Изменения в правилах размещения информации на сайтах образовательных организаций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075626"/>
            <a:ext cx="8686800" cy="5643880"/>
          </a:xfrm>
        </p:spPr>
        <p:txBody>
          <a:bodyPr/>
          <a:lstStyle/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июля 2020 г. вступила в силу новая редакция  «Правил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организации».</a:t>
            </a:r>
            <a:r>
              <a:rPr lang="ru-RU" sz="2000" u="none" strike="noStrike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"/>
              </a:rPr>
              <a:t>«Правил ра «П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Рособрнадзора от 29.05.2014 № 785 «Требования к структуре официального сайта образовательной организации в информационно-телекоммуникационной сети Интернет и формату представления на нем информации» Постановлением Правительства РФ от 20 июня 2020 г. № 897 отменяется </a:t>
            </a:r>
            <a:r>
              <a:rPr lang="ru-RU" sz="2000" b="1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 января 2021 г.</a:t>
            </a: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190DB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Федеральной службы по надзору в сфере образования и науки от 14 августа 2020 года № 831 «Об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информации».</a:t>
            </a:r>
            <a:endParaRPr lang="ru-RU" sz="2000" dirty="0">
              <a:solidFill>
                <a:srgbClr val="190DB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4" y="3048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Критическая оценка «Интернет источников» информации</a:t>
            </a: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374" y="1143001"/>
            <a:ext cx="8764567" cy="422960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с рассуждением можно было согласиться, оно должно быть не только последовательным, но и связанным с реальностью надежными свидетельствами. Все материалы для изучения делятся на две категории: первичные и вторичные. Разница между ними заключается в степени приближенности источника к предоставляемой им информации.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 Первичный источник восходит непосредственно к изучаемому месту, времени или явлению.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 Вторичный источник является продуктом чужой работы на тему вашего исследования или близкую к ней.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Пользуясь источниками, мы должны тщательно проверить их по следующим критериям.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Подлинность означает отсутствие обоснованных сомнений в происхождении источника: он действительно представляет собой именно то, чем кажется. Его путь от настоящего времени до появления можно уверенно проследить, исключив возможность подделки либо искажения, случайного или намеренного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4" y="152400"/>
            <a:ext cx="8967331" cy="702261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Критическая оценка информации из «Интернет источников».</a:t>
            </a:r>
            <a:br>
              <a:rPr lang="ru-RU" sz="21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Первичная проверка по критериям.</a:t>
            </a:r>
            <a:endParaRPr lang="ru-RU" sz="2100" dirty="0">
              <a:solidFill>
                <a:srgbClr val="04F2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4" y="3048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Критическая оценка «Интернет источников»: критерии. </a:t>
            </a:r>
            <a:endParaRPr lang="ru-RU" sz="2400" dirty="0">
              <a:solidFill>
                <a:srgbClr val="04F2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34" y="914400"/>
            <a:ext cx="8967331" cy="3942349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Репрезентативность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выборка или исследование темы тем более репрезентативны, чем лучше отражают комплексность целого, которое они представляют.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источник </a:t>
            </a:r>
            <a:r>
              <a:rPr lang="ru-RU" sz="1600" dirty="0" err="1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релевантен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предлагаемые им свидетельства тесно связаны с утверждением или линией аргументации; если же свидетельства в поддержку заявления отсутствуют, он </a:t>
            </a:r>
            <a:r>
              <a:rPr lang="ru-RU" sz="1600" dirty="0" err="1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нерелевантен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Репутация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отличает публикации в рецензируемых научных журналах, книги серьезных издательств и информацию, исходящую от известных экспертов в своей области; использование информации источников, не имеющих надежной репутации, требует осмотрительности.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Предвзятость / беспристрастность / объективность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чем субъективнее источник, тем сильнее его автор заинтересован в продвижении определенной точки зрения; чем беспристрастнее источник, тем в большей мере он опирается на объективную и рациональную оценку.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Авторитетность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источник является авторитетным, если можно быть уверенным в его компетентности, профессионализме и точности.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фундаментальными являются работы, ставшие основополагающими для определенной области или темы и определившие направления ее развития.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свойственна источнику, идущему в ногу со временем и адекватно отражающему ситуацию на сегодняшний день.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16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Повторяемость</a:t>
            </a:r>
            <a:r>
              <a:rPr lang="ru-RU" sz="16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чем чаще результат воспроизводился или независимо наблюдался различными исследователями, тем большего доверия он заслуживает.</a:t>
            </a:r>
            <a:endParaRPr lang="ru-RU" sz="16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69" y="2286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4F2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когнитивных искажений</a:t>
            </a:r>
            <a:endParaRPr lang="ru-RU" sz="2800" dirty="0">
              <a:solidFill>
                <a:srgbClr val="04F2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04" y="1066800"/>
            <a:ext cx="8834596" cy="3942349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когнитивных искажений</a:t>
            </a:r>
            <a:r>
              <a:rPr lang="ru-RU" sz="2000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представленных в политическом бестселлере С.Г. Кара-Мурзы Потерянный разум.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 err="1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Гипостазирование</a:t>
            </a: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Мифотворчество.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 err="1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Некогерентность</a:t>
            </a: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рассуждений и умозаключений.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Сдвиг от реалистического сознания к аутистическому.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 (игнорирование) от фундаментальных вопросов.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Разрушение меры. Ложная мера. Несоизмеримость. Качественная мера. Разрушение системы «инструментов меры».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Утрата навыков структурно‑функционального анализа. 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функции науки в условиях кризисов. Игнорирование проблем.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Подавление способности к рефлексии.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Подмена рациональности имитацией.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Фантом «нормальной» экономики и мираж «магистрального пути».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Преувеличение значения конкуренции.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ru-RU" sz="20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 от культурного ядра и отход от рациональности.</a:t>
            </a:r>
            <a:endParaRPr lang="ru-RU" sz="2000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4" y="3048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Эти ресурсы помогут в работе над школьной сетью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57" y="990600"/>
            <a:ext cx="8752093" cy="476126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Сообщество взаимопомощи учителей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http://pedsovet.su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портале можно найти нашу статью о том, как защитить школьную сеть от вредоносной информации без ущерба для учебного процесса: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http://pedsovet.su/publ/44-1-0-5942.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лиги безопасного Интернета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http://hotline.friendlyrunet.ru/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принимает сообщения о распространении в Сети интернет-материалов с порнографическим изображением несовершеннолетних. Обратиться сюда можно по телефону: +7 (499) 685-01-85, по электронной почте: info@FriendlyRunet.ru или через сайт.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Веб-сервис по проверке на соответствие законам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http://check.smart-soft.ru/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Чтобы избежать проверок правоохранительных органов, контролирующих организацию интернет-доступа в заведении, узнайте, нарушаете ли вы закон, прямо сейчас. Достаточно пройти по ссылке и через бесплатный веб-сервис попробовать открыть запрещенные ресурсы. Тем, кто предоставляет бесплатный доступ к Сети, – просто необходимо.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50"/>
          <a:stretch>
            <a:fillRect/>
          </a:stretch>
        </p:blipFill>
        <p:spPr>
          <a:xfrm>
            <a:off x="7475766" y="5867400"/>
            <a:ext cx="1579899" cy="76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4" y="304800"/>
            <a:ext cx="8967331" cy="43216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Эти ресурсы помогут в работе над школьной сетью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57" y="990600"/>
            <a:ext cx="8872608" cy="47612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 пропаганде или вовлечению детей в группы для самоубийств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https://www.oprf.ru/1449/2133/1474/2465/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помощью электронной формы обратной связи на сайте Общественной палаты РФ вы можете отправить ссылку на группу или аккаунт в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где идет вовлечение детей в группы, пропагандирующие суицид. После экспертной оценки адрес ресурса будет передан в органы власти для блокирования, а содержащаяся в нем информация будет использована в разработке стратегии по пресечению противоправной деятельности.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Лаборатории Касперского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https://newvirus.kaspersky.ru/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Касперского традиционно занимается фактами распространения в Сети компьютерных вирусов. Обратиться в лабораторию за помощью вы можете как в электронном виде (по электронной почте: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cert@kaspersky.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com или через сайт), так и по бесплатному телефону: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+7 (800) 700-88-11.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50"/>
          <a:stretch>
            <a:fillRect/>
          </a:stretch>
        </p:blipFill>
        <p:spPr>
          <a:xfrm>
            <a:off x="7381044" y="5751863"/>
            <a:ext cx="1579899" cy="76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317"/>
            <a:chOff x="0" y="0"/>
            <a:chExt cx="9144000" cy="685831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4221162"/>
              <a:ext cx="9144000" cy="2637155"/>
            </a:xfrm>
            <a:custGeom>
              <a:avLst/>
              <a:gdLst/>
              <a:ahLst/>
              <a:cxnLst/>
              <a:rect l="l" t="t" r="r" b="b"/>
              <a:pathLst>
                <a:path w="9144000" h="2637154">
                  <a:moveTo>
                    <a:pt x="9144000" y="0"/>
                  </a:moveTo>
                  <a:lnTo>
                    <a:pt x="0" y="0"/>
                  </a:lnTo>
                  <a:lnTo>
                    <a:pt x="0" y="2636837"/>
                  </a:lnTo>
                  <a:lnTo>
                    <a:pt x="9144000" y="26368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221162"/>
              <a:ext cx="9144000" cy="2637155"/>
            </a:xfrm>
            <a:custGeom>
              <a:avLst/>
              <a:gdLst/>
              <a:ahLst/>
              <a:cxnLst/>
              <a:rect l="l" t="t" r="r" b="b"/>
              <a:pathLst>
                <a:path w="9144000" h="2637154">
                  <a:moveTo>
                    <a:pt x="0" y="0"/>
                  </a:moveTo>
                  <a:lnTo>
                    <a:pt x="9144000" y="0"/>
                  </a:lnTo>
                  <a:lnTo>
                    <a:pt x="9144000" y="2636837"/>
                  </a:lnTo>
                  <a:lnTo>
                    <a:pt x="0" y="26368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703564" y="6411468"/>
              <a:ext cx="432803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25740" y="6411468"/>
              <a:ext cx="844295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03564" y="5981700"/>
              <a:ext cx="432803" cy="438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25740" y="5981700"/>
              <a:ext cx="844295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95971" y="6411468"/>
              <a:ext cx="432803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25028" y="5558028"/>
              <a:ext cx="429768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85276" y="5122164"/>
              <a:ext cx="429768" cy="874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3483" y="4241291"/>
              <a:ext cx="853440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4241291"/>
              <a:ext cx="416052" cy="17282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3483" y="4671059"/>
              <a:ext cx="853440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90827" y="4241291"/>
              <a:ext cx="429768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3483" y="5094732"/>
              <a:ext cx="429768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118935"/>
              <a:ext cx="3484435" cy="2682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05177" y="4404359"/>
              <a:ext cx="6932676" cy="3985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62816" y="4383482"/>
              <a:ext cx="6911971" cy="377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601697" y="4617046"/>
              <a:ext cx="71755" cy="55880"/>
            </a:xfrm>
            <a:custGeom>
              <a:avLst/>
              <a:gdLst/>
              <a:ahLst/>
              <a:cxnLst/>
              <a:rect l="l" t="t" r="r" b="b"/>
              <a:pathLst>
                <a:path w="71754" h="55879">
                  <a:moveTo>
                    <a:pt x="0" y="0"/>
                  </a:moveTo>
                  <a:lnTo>
                    <a:pt x="71196" y="0"/>
                  </a:lnTo>
                  <a:lnTo>
                    <a:pt x="71196" y="55765"/>
                  </a:lnTo>
                  <a:lnTo>
                    <a:pt x="0" y="5576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48641" y="4607521"/>
              <a:ext cx="96075" cy="1397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41344" y="4583506"/>
              <a:ext cx="575945" cy="53975"/>
            </a:xfrm>
            <a:custGeom>
              <a:avLst/>
              <a:gdLst/>
              <a:ahLst/>
              <a:cxnLst/>
              <a:rect l="l" t="t" r="r" b="b"/>
              <a:pathLst>
                <a:path w="575945" h="53975">
                  <a:moveTo>
                    <a:pt x="461149" y="0"/>
                  </a:moveTo>
                  <a:lnTo>
                    <a:pt x="461149" y="53581"/>
                  </a:lnTo>
                  <a:lnTo>
                    <a:pt x="517397" y="53581"/>
                  </a:lnTo>
                  <a:lnTo>
                    <a:pt x="561746" y="47828"/>
                  </a:lnTo>
                  <a:lnTo>
                    <a:pt x="575678" y="37109"/>
                  </a:lnTo>
                  <a:lnTo>
                    <a:pt x="575678" y="27190"/>
                  </a:lnTo>
                  <a:lnTo>
                    <a:pt x="536214" y="1465"/>
                  </a:lnTo>
                  <a:lnTo>
                    <a:pt x="497636" y="0"/>
                  </a:lnTo>
                  <a:lnTo>
                    <a:pt x="461149" y="0"/>
                  </a:lnTo>
                  <a:close/>
                </a:path>
                <a:path w="575945" h="53975">
                  <a:moveTo>
                    <a:pt x="0" y="0"/>
                  </a:moveTo>
                  <a:lnTo>
                    <a:pt x="0" y="53581"/>
                  </a:lnTo>
                  <a:lnTo>
                    <a:pt x="56260" y="53581"/>
                  </a:lnTo>
                  <a:lnTo>
                    <a:pt x="100596" y="47828"/>
                  </a:lnTo>
                  <a:lnTo>
                    <a:pt x="114528" y="37109"/>
                  </a:lnTo>
                  <a:lnTo>
                    <a:pt x="114528" y="27190"/>
                  </a:lnTo>
                  <a:lnTo>
                    <a:pt x="75064" y="1465"/>
                  </a:lnTo>
                  <a:lnTo>
                    <a:pt x="36487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53013" y="4562081"/>
              <a:ext cx="115087" cy="85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48008" y="4497387"/>
              <a:ext cx="147764" cy="1434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55002" y="4493221"/>
              <a:ext cx="150558" cy="1484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66003" y="4493221"/>
              <a:ext cx="150558" cy="1484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299168" y="4493221"/>
              <a:ext cx="150558" cy="1484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52289" y="4491837"/>
              <a:ext cx="138645" cy="1510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808709" y="4490440"/>
              <a:ext cx="125475" cy="684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020790" y="4490440"/>
              <a:ext cx="125476" cy="6846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738310" y="4490440"/>
              <a:ext cx="125463" cy="68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378214" y="4462068"/>
              <a:ext cx="6138545" cy="214629"/>
            </a:xfrm>
            <a:custGeom>
              <a:avLst/>
              <a:gdLst/>
              <a:ahLst/>
              <a:cxnLst/>
              <a:rect l="l" t="t" r="r" b="b"/>
              <a:pathLst>
                <a:path w="6138545" h="214629">
                  <a:moveTo>
                    <a:pt x="1724279" y="35712"/>
                  </a:moveTo>
                  <a:lnTo>
                    <a:pt x="1724279" y="87503"/>
                  </a:lnTo>
                  <a:lnTo>
                    <a:pt x="1770138" y="87503"/>
                  </a:lnTo>
                  <a:lnTo>
                    <a:pt x="1809598" y="83827"/>
                  </a:lnTo>
                  <a:lnTo>
                    <a:pt x="1832978" y="60325"/>
                  </a:lnTo>
                  <a:lnTo>
                    <a:pt x="1832978" y="51460"/>
                  </a:lnTo>
                  <a:lnTo>
                    <a:pt x="1786412" y="36067"/>
                  </a:lnTo>
                  <a:lnTo>
                    <a:pt x="1770138" y="35712"/>
                  </a:lnTo>
                  <a:lnTo>
                    <a:pt x="1724279" y="35712"/>
                  </a:lnTo>
                  <a:close/>
                </a:path>
                <a:path w="6138545" h="214629">
                  <a:moveTo>
                    <a:pt x="1263129" y="35712"/>
                  </a:moveTo>
                  <a:lnTo>
                    <a:pt x="1263129" y="87503"/>
                  </a:lnTo>
                  <a:lnTo>
                    <a:pt x="1309001" y="87503"/>
                  </a:lnTo>
                  <a:lnTo>
                    <a:pt x="1348449" y="83827"/>
                  </a:lnTo>
                  <a:lnTo>
                    <a:pt x="1371828" y="60325"/>
                  </a:lnTo>
                  <a:lnTo>
                    <a:pt x="1371828" y="51460"/>
                  </a:lnTo>
                  <a:lnTo>
                    <a:pt x="1325267" y="36067"/>
                  </a:lnTo>
                  <a:lnTo>
                    <a:pt x="1309001" y="35712"/>
                  </a:lnTo>
                  <a:lnTo>
                    <a:pt x="1263129" y="35712"/>
                  </a:lnTo>
                  <a:close/>
                </a:path>
                <a:path w="6138545" h="214629">
                  <a:moveTo>
                    <a:pt x="5890374" y="0"/>
                  </a:moveTo>
                  <a:lnTo>
                    <a:pt x="5958789" y="0"/>
                  </a:lnTo>
                  <a:lnTo>
                    <a:pt x="5958789" y="132359"/>
                  </a:lnTo>
                  <a:lnTo>
                    <a:pt x="5986154" y="99269"/>
                  </a:lnTo>
                  <a:lnTo>
                    <a:pt x="6013519" y="66179"/>
                  </a:lnTo>
                  <a:lnTo>
                    <a:pt x="6040885" y="33089"/>
                  </a:lnTo>
                  <a:lnTo>
                    <a:pt x="6068250" y="0"/>
                  </a:lnTo>
                  <a:lnTo>
                    <a:pt x="6138189" y="0"/>
                  </a:lnTo>
                  <a:lnTo>
                    <a:pt x="6138189" y="210743"/>
                  </a:lnTo>
                  <a:lnTo>
                    <a:pt x="6069774" y="210743"/>
                  </a:lnTo>
                  <a:lnTo>
                    <a:pt x="6069774" y="75996"/>
                  </a:lnTo>
                  <a:lnTo>
                    <a:pt x="6042028" y="109684"/>
                  </a:lnTo>
                  <a:lnTo>
                    <a:pt x="6014281" y="143370"/>
                  </a:lnTo>
                  <a:lnTo>
                    <a:pt x="5986535" y="177055"/>
                  </a:lnTo>
                  <a:lnTo>
                    <a:pt x="5958789" y="210743"/>
                  </a:lnTo>
                  <a:lnTo>
                    <a:pt x="5890374" y="210743"/>
                  </a:lnTo>
                  <a:lnTo>
                    <a:pt x="5890374" y="0"/>
                  </a:lnTo>
                  <a:close/>
                </a:path>
                <a:path w="6138545" h="214629">
                  <a:moveTo>
                    <a:pt x="5672683" y="0"/>
                  </a:moveTo>
                  <a:lnTo>
                    <a:pt x="5854357" y="0"/>
                  </a:lnTo>
                  <a:lnTo>
                    <a:pt x="5854357" y="45046"/>
                  </a:lnTo>
                  <a:lnTo>
                    <a:pt x="5743879" y="45046"/>
                  </a:lnTo>
                  <a:lnTo>
                    <a:pt x="5743879" y="210743"/>
                  </a:lnTo>
                  <a:lnTo>
                    <a:pt x="5672683" y="210743"/>
                  </a:lnTo>
                  <a:lnTo>
                    <a:pt x="5672683" y="0"/>
                  </a:lnTo>
                  <a:close/>
                </a:path>
                <a:path w="6138545" h="214629">
                  <a:moveTo>
                    <a:pt x="5082451" y="0"/>
                  </a:moveTo>
                  <a:lnTo>
                    <a:pt x="5320893" y="0"/>
                  </a:lnTo>
                  <a:lnTo>
                    <a:pt x="5320893" y="210743"/>
                  </a:lnTo>
                  <a:lnTo>
                    <a:pt x="5249938" y="210743"/>
                  </a:lnTo>
                  <a:lnTo>
                    <a:pt x="5249938" y="45237"/>
                  </a:lnTo>
                  <a:lnTo>
                    <a:pt x="5152898" y="45237"/>
                  </a:lnTo>
                  <a:lnTo>
                    <a:pt x="5152898" y="139890"/>
                  </a:lnTo>
                  <a:lnTo>
                    <a:pt x="5152233" y="156604"/>
                  </a:lnTo>
                  <a:lnTo>
                    <a:pt x="5136790" y="197263"/>
                  </a:lnTo>
                  <a:lnTo>
                    <a:pt x="5101836" y="213169"/>
                  </a:lnTo>
                  <a:lnTo>
                    <a:pt x="5077129" y="214312"/>
                  </a:lnTo>
                  <a:lnTo>
                    <a:pt x="5067961" y="214088"/>
                  </a:lnTo>
                  <a:lnTo>
                    <a:pt x="5057432" y="213418"/>
                  </a:lnTo>
                  <a:lnTo>
                    <a:pt x="5045540" y="212303"/>
                  </a:lnTo>
                  <a:lnTo>
                    <a:pt x="5032286" y="210743"/>
                  </a:lnTo>
                  <a:lnTo>
                    <a:pt x="5032286" y="169659"/>
                  </a:lnTo>
                  <a:lnTo>
                    <a:pt x="5033810" y="169659"/>
                  </a:lnTo>
                  <a:lnTo>
                    <a:pt x="5037772" y="169799"/>
                  </a:lnTo>
                  <a:lnTo>
                    <a:pt x="5044198" y="170053"/>
                  </a:lnTo>
                  <a:lnTo>
                    <a:pt x="5051628" y="170459"/>
                  </a:lnTo>
                  <a:lnTo>
                    <a:pt x="5057368" y="170649"/>
                  </a:lnTo>
                  <a:lnTo>
                    <a:pt x="5061419" y="170649"/>
                  </a:lnTo>
                  <a:lnTo>
                    <a:pt x="5071059" y="170649"/>
                  </a:lnTo>
                  <a:lnTo>
                    <a:pt x="5076964" y="168173"/>
                  </a:lnTo>
                  <a:lnTo>
                    <a:pt x="5082451" y="121843"/>
                  </a:lnTo>
                  <a:lnTo>
                    <a:pt x="5082451" y="0"/>
                  </a:lnTo>
                  <a:close/>
                </a:path>
                <a:path w="6138545" h="214629">
                  <a:moveTo>
                    <a:pt x="4752428" y="0"/>
                  </a:moveTo>
                  <a:lnTo>
                    <a:pt x="4990858" y="0"/>
                  </a:lnTo>
                  <a:lnTo>
                    <a:pt x="4990858" y="210743"/>
                  </a:lnTo>
                  <a:lnTo>
                    <a:pt x="4919916" y="210743"/>
                  </a:lnTo>
                  <a:lnTo>
                    <a:pt x="4919916" y="45237"/>
                  </a:lnTo>
                  <a:lnTo>
                    <a:pt x="4822875" y="45237"/>
                  </a:lnTo>
                  <a:lnTo>
                    <a:pt x="4822875" y="139890"/>
                  </a:lnTo>
                  <a:lnTo>
                    <a:pt x="4822209" y="156604"/>
                  </a:lnTo>
                  <a:lnTo>
                    <a:pt x="4806766" y="197263"/>
                  </a:lnTo>
                  <a:lnTo>
                    <a:pt x="4771813" y="213169"/>
                  </a:lnTo>
                  <a:lnTo>
                    <a:pt x="4747107" y="214312"/>
                  </a:lnTo>
                  <a:lnTo>
                    <a:pt x="4737939" y="214088"/>
                  </a:lnTo>
                  <a:lnTo>
                    <a:pt x="4727409" y="213418"/>
                  </a:lnTo>
                  <a:lnTo>
                    <a:pt x="4715517" y="212303"/>
                  </a:lnTo>
                  <a:lnTo>
                    <a:pt x="4702263" y="210743"/>
                  </a:lnTo>
                  <a:lnTo>
                    <a:pt x="4702263" y="169659"/>
                  </a:lnTo>
                  <a:lnTo>
                    <a:pt x="4703775" y="169659"/>
                  </a:lnTo>
                  <a:lnTo>
                    <a:pt x="4707750" y="169799"/>
                  </a:lnTo>
                  <a:lnTo>
                    <a:pt x="4714163" y="170053"/>
                  </a:lnTo>
                  <a:lnTo>
                    <a:pt x="4721606" y="170459"/>
                  </a:lnTo>
                  <a:lnTo>
                    <a:pt x="4727346" y="170649"/>
                  </a:lnTo>
                  <a:lnTo>
                    <a:pt x="4731397" y="170649"/>
                  </a:lnTo>
                  <a:lnTo>
                    <a:pt x="4741024" y="170649"/>
                  </a:lnTo>
                  <a:lnTo>
                    <a:pt x="4746942" y="168173"/>
                  </a:lnTo>
                  <a:lnTo>
                    <a:pt x="4752428" y="121843"/>
                  </a:lnTo>
                  <a:lnTo>
                    <a:pt x="4752428" y="0"/>
                  </a:lnTo>
                  <a:close/>
                </a:path>
                <a:path w="6138545" h="214629">
                  <a:moveTo>
                    <a:pt x="3312248" y="0"/>
                  </a:moveTo>
                  <a:lnTo>
                    <a:pt x="3555746" y="0"/>
                  </a:lnTo>
                  <a:lnTo>
                    <a:pt x="3555746" y="45046"/>
                  </a:lnTo>
                  <a:lnTo>
                    <a:pt x="3469601" y="45046"/>
                  </a:lnTo>
                  <a:lnTo>
                    <a:pt x="3469601" y="210743"/>
                  </a:lnTo>
                  <a:lnTo>
                    <a:pt x="3398393" y="210743"/>
                  </a:lnTo>
                  <a:lnTo>
                    <a:pt x="3398393" y="45046"/>
                  </a:lnTo>
                  <a:lnTo>
                    <a:pt x="3312248" y="45046"/>
                  </a:lnTo>
                  <a:lnTo>
                    <a:pt x="3312248" y="0"/>
                  </a:lnTo>
                  <a:close/>
                </a:path>
                <a:path w="6138545" h="214629">
                  <a:moveTo>
                    <a:pt x="1652574" y="0"/>
                  </a:moveTo>
                  <a:lnTo>
                    <a:pt x="1808403" y="0"/>
                  </a:lnTo>
                  <a:lnTo>
                    <a:pt x="1830844" y="855"/>
                  </a:lnTo>
                  <a:lnTo>
                    <a:pt x="1880108" y="13690"/>
                  </a:lnTo>
                  <a:lnTo>
                    <a:pt x="1903933" y="54965"/>
                  </a:lnTo>
                  <a:lnTo>
                    <a:pt x="1903116" y="63509"/>
                  </a:lnTo>
                  <a:lnTo>
                    <a:pt x="1876151" y="96637"/>
                  </a:lnTo>
                  <a:lnTo>
                    <a:pt x="1858073" y="103187"/>
                  </a:lnTo>
                  <a:lnTo>
                    <a:pt x="1871120" y="106447"/>
                  </a:lnTo>
                  <a:lnTo>
                    <a:pt x="1905611" y="130743"/>
                  </a:lnTo>
                  <a:lnTo>
                    <a:pt x="1913305" y="155371"/>
                  </a:lnTo>
                  <a:lnTo>
                    <a:pt x="1911864" y="167099"/>
                  </a:lnTo>
                  <a:lnTo>
                    <a:pt x="1877338" y="202090"/>
                  </a:lnTo>
                  <a:lnTo>
                    <a:pt x="1822081" y="210743"/>
                  </a:lnTo>
                  <a:lnTo>
                    <a:pt x="1652574" y="210743"/>
                  </a:lnTo>
                  <a:lnTo>
                    <a:pt x="1652574" y="0"/>
                  </a:lnTo>
                  <a:close/>
                </a:path>
                <a:path w="6138545" h="214629">
                  <a:moveTo>
                    <a:pt x="1191425" y="0"/>
                  </a:moveTo>
                  <a:lnTo>
                    <a:pt x="1347254" y="0"/>
                  </a:lnTo>
                  <a:lnTo>
                    <a:pt x="1369695" y="855"/>
                  </a:lnTo>
                  <a:lnTo>
                    <a:pt x="1418958" y="13690"/>
                  </a:lnTo>
                  <a:lnTo>
                    <a:pt x="1442783" y="54965"/>
                  </a:lnTo>
                  <a:lnTo>
                    <a:pt x="1441966" y="63509"/>
                  </a:lnTo>
                  <a:lnTo>
                    <a:pt x="1415002" y="96637"/>
                  </a:lnTo>
                  <a:lnTo>
                    <a:pt x="1396923" y="103187"/>
                  </a:lnTo>
                  <a:lnTo>
                    <a:pt x="1409971" y="106447"/>
                  </a:lnTo>
                  <a:lnTo>
                    <a:pt x="1444462" y="130743"/>
                  </a:lnTo>
                  <a:lnTo>
                    <a:pt x="1452156" y="155371"/>
                  </a:lnTo>
                  <a:lnTo>
                    <a:pt x="1450715" y="167099"/>
                  </a:lnTo>
                  <a:lnTo>
                    <a:pt x="1416194" y="202090"/>
                  </a:lnTo>
                  <a:lnTo>
                    <a:pt x="1360944" y="210743"/>
                  </a:lnTo>
                  <a:lnTo>
                    <a:pt x="1191425" y="210743"/>
                  </a:lnTo>
                  <a:lnTo>
                    <a:pt x="1191425" y="0"/>
                  </a:lnTo>
                  <a:close/>
                </a:path>
                <a:path w="6138545" h="214629">
                  <a:moveTo>
                    <a:pt x="568248" y="0"/>
                  </a:moveTo>
                  <a:lnTo>
                    <a:pt x="655154" y="0"/>
                  </a:lnTo>
                  <a:lnTo>
                    <a:pt x="667061" y="14485"/>
                  </a:lnTo>
                  <a:lnTo>
                    <a:pt x="678968" y="28968"/>
                  </a:lnTo>
                  <a:lnTo>
                    <a:pt x="690879" y="43451"/>
                  </a:lnTo>
                  <a:lnTo>
                    <a:pt x="702792" y="57937"/>
                  </a:lnTo>
                  <a:lnTo>
                    <a:pt x="715335" y="43451"/>
                  </a:lnTo>
                  <a:lnTo>
                    <a:pt x="727875" y="28968"/>
                  </a:lnTo>
                  <a:lnTo>
                    <a:pt x="740415" y="14485"/>
                  </a:lnTo>
                  <a:lnTo>
                    <a:pt x="752957" y="0"/>
                  </a:lnTo>
                  <a:lnTo>
                    <a:pt x="836574" y="0"/>
                  </a:lnTo>
                  <a:lnTo>
                    <a:pt x="813771" y="24953"/>
                  </a:lnTo>
                  <a:lnTo>
                    <a:pt x="790968" y="49904"/>
                  </a:lnTo>
                  <a:lnTo>
                    <a:pt x="768165" y="74855"/>
                  </a:lnTo>
                  <a:lnTo>
                    <a:pt x="745363" y="99809"/>
                  </a:lnTo>
                  <a:lnTo>
                    <a:pt x="770254" y="127544"/>
                  </a:lnTo>
                  <a:lnTo>
                    <a:pt x="795148" y="155276"/>
                  </a:lnTo>
                  <a:lnTo>
                    <a:pt x="820045" y="183008"/>
                  </a:lnTo>
                  <a:lnTo>
                    <a:pt x="844943" y="210743"/>
                  </a:lnTo>
                  <a:lnTo>
                    <a:pt x="757516" y="210743"/>
                  </a:lnTo>
                  <a:lnTo>
                    <a:pt x="743837" y="194418"/>
                  </a:lnTo>
                  <a:lnTo>
                    <a:pt x="730154" y="178093"/>
                  </a:lnTo>
                  <a:lnTo>
                    <a:pt x="716472" y="161771"/>
                  </a:lnTo>
                  <a:lnTo>
                    <a:pt x="702792" y="145453"/>
                  </a:lnTo>
                  <a:lnTo>
                    <a:pt x="688981" y="161771"/>
                  </a:lnTo>
                  <a:lnTo>
                    <a:pt x="675170" y="178093"/>
                  </a:lnTo>
                  <a:lnTo>
                    <a:pt x="661358" y="194418"/>
                  </a:lnTo>
                  <a:lnTo>
                    <a:pt x="647547" y="210743"/>
                  </a:lnTo>
                  <a:lnTo>
                    <a:pt x="564184" y="210743"/>
                  </a:lnTo>
                  <a:lnTo>
                    <a:pt x="588446" y="183607"/>
                  </a:lnTo>
                  <a:lnTo>
                    <a:pt x="612711" y="156470"/>
                  </a:lnTo>
                  <a:lnTo>
                    <a:pt x="636976" y="129333"/>
                  </a:lnTo>
                  <a:lnTo>
                    <a:pt x="661238" y="102196"/>
                  </a:lnTo>
                  <a:lnTo>
                    <a:pt x="637987" y="76643"/>
                  </a:lnTo>
                  <a:lnTo>
                    <a:pt x="614738" y="51093"/>
                  </a:lnTo>
                  <a:lnTo>
                    <a:pt x="591491" y="25546"/>
                  </a:lnTo>
                  <a:lnTo>
                    <a:pt x="568248" y="0"/>
                  </a:lnTo>
                  <a:close/>
                </a:path>
                <a:path w="6138545" h="214629">
                  <a:moveTo>
                    <a:pt x="0" y="0"/>
                  </a:moveTo>
                  <a:lnTo>
                    <a:pt x="238950" y="0"/>
                  </a:lnTo>
                  <a:lnTo>
                    <a:pt x="238950" y="210743"/>
                  </a:lnTo>
                  <a:lnTo>
                    <a:pt x="167741" y="210743"/>
                  </a:lnTo>
                  <a:lnTo>
                    <a:pt x="167741" y="45046"/>
                  </a:lnTo>
                  <a:lnTo>
                    <a:pt x="71208" y="45046"/>
                  </a:lnTo>
                  <a:lnTo>
                    <a:pt x="71208" y="210743"/>
                  </a:lnTo>
                  <a:lnTo>
                    <a:pt x="0" y="21074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42366" y="4451146"/>
              <a:ext cx="244563" cy="23119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076386" y="4457306"/>
              <a:ext cx="5919470" cy="295910"/>
            </a:xfrm>
            <a:custGeom>
              <a:avLst/>
              <a:gdLst/>
              <a:ahLst/>
              <a:cxnLst/>
              <a:rect l="l" t="t" r="r" b="b"/>
              <a:pathLst>
                <a:path w="5919470" h="295910">
                  <a:moveTo>
                    <a:pt x="5791009" y="0"/>
                  </a:moveTo>
                  <a:lnTo>
                    <a:pt x="5844722" y="7762"/>
                  </a:lnTo>
                  <a:lnTo>
                    <a:pt x="5885776" y="31051"/>
                  </a:lnTo>
                  <a:lnTo>
                    <a:pt x="5911427" y="70367"/>
                  </a:lnTo>
                  <a:lnTo>
                    <a:pt x="5918961" y="126199"/>
                  </a:lnTo>
                  <a:lnTo>
                    <a:pt x="5740577" y="126199"/>
                  </a:lnTo>
                  <a:lnTo>
                    <a:pt x="5741941" y="137913"/>
                  </a:lnTo>
                  <a:lnTo>
                    <a:pt x="5766555" y="170829"/>
                  </a:lnTo>
                  <a:lnTo>
                    <a:pt x="5798858" y="178587"/>
                  </a:lnTo>
                  <a:lnTo>
                    <a:pt x="5806887" y="178141"/>
                  </a:lnTo>
                  <a:lnTo>
                    <a:pt x="5840958" y="155821"/>
                  </a:lnTo>
                  <a:lnTo>
                    <a:pt x="5844222" y="148424"/>
                  </a:lnTo>
                  <a:lnTo>
                    <a:pt x="5861958" y="150758"/>
                  </a:lnTo>
                  <a:lnTo>
                    <a:pt x="5879693" y="153092"/>
                  </a:lnTo>
                  <a:lnTo>
                    <a:pt x="5897429" y="155425"/>
                  </a:lnTo>
                  <a:lnTo>
                    <a:pt x="5915164" y="157759"/>
                  </a:lnTo>
                  <a:lnTo>
                    <a:pt x="5885732" y="195390"/>
                  </a:lnTo>
                  <a:lnTo>
                    <a:pt x="5838737" y="216271"/>
                  </a:lnTo>
                  <a:lnTo>
                    <a:pt x="5798096" y="220268"/>
                  </a:lnTo>
                  <a:lnTo>
                    <a:pt x="5765285" y="218023"/>
                  </a:lnTo>
                  <a:lnTo>
                    <a:pt x="5713340" y="200059"/>
                  </a:lnTo>
                  <a:lnTo>
                    <a:pt x="5682573" y="169014"/>
                  </a:lnTo>
                  <a:lnTo>
                    <a:pt x="5669267" y="132705"/>
                  </a:lnTo>
                  <a:lnTo>
                    <a:pt x="5667603" y="111721"/>
                  </a:lnTo>
                  <a:lnTo>
                    <a:pt x="5669789" y="86947"/>
                  </a:lnTo>
                  <a:lnTo>
                    <a:pt x="5687277" y="45919"/>
                  </a:lnTo>
                  <a:lnTo>
                    <a:pt x="5721215" y="16684"/>
                  </a:lnTo>
                  <a:lnTo>
                    <a:pt x="5765430" y="1853"/>
                  </a:lnTo>
                  <a:lnTo>
                    <a:pt x="5791009" y="0"/>
                  </a:lnTo>
                  <a:close/>
                </a:path>
                <a:path w="5919470" h="295910">
                  <a:moveTo>
                    <a:pt x="4853774" y="0"/>
                  </a:moveTo>
                  <a:lnTo>
                    <a:pt x="4909324" y="7762"/>
                  </a:lnTo>
                  <a:lnTo>
                    <a:pt x="4953863" y="31051"/>
                  </a:lnTo>
                  <a:lnTo>
                    <a:pt x="4983124" y="66198"/>
                  </a:lnTo>
                  <a:lnTo>
                    <a:pt x="4992878" y="109537"/>
                  </a:lnTo>
                  <a:lnTo>
                    <a:pt x="4990415" y="132423"/>
                  </a:lnTo>
                  <a:lnTo>
                    <a:pt x="4970718" y="172061"/>
                  </a:lnTo>
                  <a:lnTo>
                    <a:pt x="4932503" y="202571"/>
                  </a:lnTo>
                  <a:lnTo>
                    <a:pt x="4882905" y="218302"/>
                  </a:lnTo>
                  <a:lnTo>
                    <a:pt x="4854282" y="220268"/>
                  </a:lnTo>
                  <a:lnTo>
                    <a:pt x="4835999" y="219449"/>
                  </a:lnTo>
                  <a:lnTo>
                    <a:pt x="4783708" y="207162"/>
                  </a:lnTo>
                  <a:lnTo>
                    <a:pt x="4742403" y="180657"/>
                  </a:lnTo>
                  <a:lnTo>
                    <a:pt x="4719539" y="140717"/>
                  </a:lnTo>
                  <a:lnTo>
                    <a:pt x="4715167" y="107149"/>
                  </a:lnTo>
                  <a:lnTo>
                    <a:pt x="4716260" y="93372"/>
                  </a:lnTo>
                  <a:lnTo>
                    <a:pt x="4732655" y="53378"/>
                  </a:lnTo>
                  <a:lnTo>
                    <a:pt x="4767078" y="21306"/>
                  </a:lnTo>
                  <a:lnTo>
                    <a:pt x="4816114" y="3421"/>
                  </a:lnTo>
                  <a:lnTo>
                    <a:pt x="4853774" y="0"/>
                  </a:lnTo>
                  <a:close/>
                </a:path>
                <a:path w="5919470" h="295910">
                  <a:moveTo>
                    <a:pt x="4003090" y="0"/>
                  </a:moveTo>
                  <a:lnTo>
                    <a:pt x="4056802" y="7762"/>
                  </a:lnTo>
                  <a:lnTo>
                    <a:pt x="4097845" y="31051"/>
                  </a:lnTo>
                  <a:lnTo>
                    <a:pt x="4123507" y="70367"/>
                  </a:lnTo>
                  <a:lnTo>
                    <a:pt x="4131043" y="126199"/>
                  </a:lnTo>
                  <a:lnTo>
                    <a:pt x="3952659" y="126199"/>
                  </a:lnTo>
                  <a:lnTo>
                    <a:pt x="3954021" y="137913"/>
                  </a:lnTo>
                  <a:lnTo>
                    <a:pt x="3978631" y="170829"/>
                  </a:lnTo>
                  <a:lnTo>
                    <a:pt x="4010939" y="178587"/>
                  </a:lnTo>
                  <a:lnTo>
                    <a:pt x="4018969" y="178141"/>
                  </a:lnTo>
                  <a:lnTo>
                    <a:pt x="4053028" y="155821"/>
                  </a:lnTo>
                  <a:lnTo>
                    <a:pt x="4056291" y="148424"/>
                  </a:lnTo>
                  <a:lnTo>
                    <a:pt x="4074028" y="150758"/>
                  </a:lnTo>
                  <a:lnTo>
                    <a:pt x="4091768" y="153092"/>
                  </a:lnTo>
                  <a:lnTo>
                    <a:pt x="4109508" y="155425"/>
                  </a:lnTo>
                  <a:lnTo>
                    <a:pt x="4127246" y="157759"/>
                  </a:lnTo>
                  <a:lnTo>
                    <a:pt x="4097813" y="195390"/>
                  </a:lnTo>
                  <a:lnTo>
                    <a:pt x="4050818" y="216271"/>
                  </a:lnTo>
                  <a:lnTo>
                    <a:pt x="4010177" y="220268"/>
                  </a:lnTo>
                  <a:lnTo>
                    <a:pt x="3977366" y="218023"/>
                  </a:lnTo>
                  <a:lnTo>
                    <a:pt x="3925422" y="200059"/>
                  </a:lnTo>
                  <a:lnTo>
                    <a:pt x="3894649" y="169014"/>
                  </a:lnTo>
                  <a:lnTo>
                    <a:pt x="3881347" y="132705"/>
                  </a:lnTo>
                  <a:lnTo>
                    <a:pt x="3879684" y="111721"/>
                  </a:lnTo>
                  <a:lnTo>
                    <a:pt x="3881870" y="86947"/>
                  </a:lnTo>
                  <a:lnTo>
                    <a:pt x="3899353" y="45919"/>
                  </a:lnTo>
                  <a:lnTo>
                    <a:pt x="3933291" y="16684"/>
                  </a:lnTo>
                  <a:lnTo>
                    <a:pt x="3977511" y="1853"/>
                  </a:lnTo>
                  <a:lnTo>
                    <a:pt x="4003090" y="0"/>
                  </a:lnTo>
                  <a:close/>
                </a:path>
                <a:path w="5919470" h="295910">
                  <a:moveTo>
                    <a:pt x="3464775" y="0"/>
                  </a:moveTo>
                  <a:lnTo>
                    <a:pt x="3520325" y="7762"/>
                  </a:lnTo>
                  <a:lnTo>
                    <a:pt x="3564864" y="31051"/>
                  </a:lnTo>
                  <a:lnTo>
                    <a:pt x="3594125" y="66198"/>
                  </a:lnTo>
                  <a:lnTo>
                    <a:pt x="3603879" y="109537"/>
                  </a:lnTo>
                  <a:lnTo>
                    <a:pt x="3601416" y="132423"/>
                  </a:lnTo>
                  <a:lnTo>
                    <a:pt x="3581719" y="172061"/>
                  </a:lnTo>
                  <a:lnTo>
                    <a:pt x="3543504" y="202571"/>
                  </a:lnTo>
                  <a:lnTo>
                    <a:pt x="3493906" y="218302"/>
                  </a:lnTo>
                  <a:lnTo>
                    <a:pt x="3465283" y="220268"/>
                  </a:lnTo>
                  <a:lnTo>
                    <a:pt x="3447000" y="219449"/>
                  </a:lnTo>
                  <a:lnTo>
                    <a:pt x="3394710" y="207162"/>
                  </a:lnTo>
                  <a:lnTo>
                    <a:pt x="3353404" y="180657"/>
                  </a:lnTo>
                  <a:lnTo>
                    <a:pt x="3330540" y="140717"/>
                  </a:lnTo>
                  <a:lnTo>
                    <a:pt x="3326168" y="107149"/>
                  </a:lnTo>
                  <a:lnTo>
                    <a:pt x="3327261" y="93372"/>
                  </a:lnTo>
                  <a:lnTo>
                    <a:pt x="3343655" y="53378"/>
                  </a:lnTo>
                  <a:lnTo>
                    <a:pt x="3378074" y="21306"/>
                  </a:lnTo>
                  <a:lnTo>
                    <a:pt x="3427114" y="3421"/>
                  </a:lnTo>
                  <a:lnTo>
                    <a:pt x="3464775" y="0"/>
                  </a:lnTo>
                  <a:close/>
                </a:path>
                <a:path w="5919470" h="295910">
                  <a:moveTo>
                    <a:pt x="2838856" y="0"/>
                  </a:moveTo>
                  <a:lnTo>
                    <a:pt x="2880415" y="2208"/>
                  </a:lnTo>
                  <a:lnTo>
                    <a:pt x="2920600" y="13541"/>
                  </a:lnTo>
                  <a:lnTo>
                    <a:pt x="2949741" y="50522"/>
                  </a:lnTo>
                  <a:lnTo>
                    <a:pt x="2952115" y="81153"/>
                  </a:lnTo>
                  <a:lnTo>
                    <a:pt x="2951931" y="97429"/>
                  </a:lnTo>
                  <a:lnTo>
                    <a:pt x="2951745" y="113701"/>
                  </a:lnTo>
                  <a:lnTo>
                    <a:pt x="2951556" y="129971"/>
                  </a:lnTo>
                  <a:lnTo>
                    <a:pt x="2951365" y="146240"/>
                  </a:lnTo>
                  <a:lnTo>
                    <a:pt x="2951578" y="159223"/>
                  </a:lnTo>
                  <a:lnTo>
                    <a:pt x="2959692" y="200893"/>
                  </a:lnTo>
                  <a:lnTo>
                    <a:pt x="2967583" y="215506"/>
                  </a:lnTo>
                  <a:lnTo>
                    <a:pt x="2897136" y="215506"/>
                  </a:lnTo>
                  <a:lnTo>
                    <a:pt x="2895282" y="211797"/>
                  </a:lnTo>
                  <a:lnTo>
                    <a:pt x="2892996" y="206311"/>
                  </a:lnTo>
                  <a:lnTo>
                    <a:pt x="2890291" y="199034"/>
                  </a:lnTo>
                  <a:lnTo>
                    <a:pt x="2889110" y="195719"/>
                  </a:lnTo>
                  <a:lnTo>
                    <a:pt x="2888272" y="193535"/>
                  </a:lnTo>
                  <a:lnTo>
                    <a:pt x="2887764" y="192481"/>
                  </a:lnTo>
                  <a:lnTo>
                    <a:pt x="2878481" y="198991"/>
                  </a:lnTo>
                  <a:lnTo>
                    <a:pt x="2868883" y="204635"/>
                  </a:lnTo>
                  <a:lnTo>
                    <a:pt x="2827269" y="218528"/>
                  </a:lnTo>
                  <a:lnTo>
                    <a:pt x="2804401" y="220268"/>
                  </a:lnTo>
                  <a:lnTo>
                    <a:pt x="2784720" y="219164"/>
                  </a:lnTo>
                  <a:lnTo>
                    <a:pt x="2738894" y="202603"/>
                  </a:lnTo>
                  <a:lnTo>
                    <a:pt x="2716450" y="170863"/>
                  </a:lnTo>
                  <a:lnTo>
                    <a:pt x="2714955" y="157949"/>
                  </a:lnTo>
                  <a:lnTo>
                    <a:pt x="2715636" y="149265"/>
                  </a:lnTo>
                  <a:lnTo>
                    <a:pt x="2738931" y="113752"/>
                  </a:lnTo>
                  <a:lnTo>
                    <a:pt x="2780358" y="97701"/>
                  </a:lnTo>
                  <a:lnTo>
                    <a:pt x="2836052" y="88068"/>
                  </a:lnTo>
                  <a:lnTo>
                    <a:pt x="2855263" y="84581"/>
                  </a:lnTo>
                  <a:lnTo>
                    <a:pt x="2870642" y="81219"/>
                  </a:lnTo>
                  <a:lnTo>
                    <a:pt x="2882188" y="77978"/>
                  </a:lnTo>
                  <a:lnTo>
                    <a:pt x="2882188" y="72428"/>
                  </a:lnTo>
                  <a:lnTo>
                    <a:pt x="2882188" y="61709"/>
                  </a:lnTo>
                  <a:lnTo>
                    <a:pt x="2846731" y="43087"/>
                  </a:lnTo>
                  <a:lnTo>
                    <a:pt x="2833789" y="42659"/>
                  </a:lnTo>
                  <a:lnTo>
                    <a:pt x="2824812" y="43025"/>
                  </a:lnTo>
                  <a:lnTo>
                    <a:pt x="2790461" y="62258"/>
                  </a:lnTo>
                  <a:lnTo>
                    <a:pt x="2786913" y="69049"/>
                  </a:lnTo>
                  <a:lnTo>
                    <a:pt x="2770759" y="66771"/>
                  </a:lnTo>
                  <a:lnTo>
                    <a:pt x="2754606" y="64490"/>
                  </a:lnTo>
                  <a:lnTo>
                    <a:pt x="2738455" y="62209"/>
                  </a:lnTo>
                  <a:lnTo>
                    <a:pt x="2722308" y="59931"/>
                  </a:lnTo>
                  <a:lnTo>
                    <a:pt x="2747481" y="23015"/>
                  </a:lnTo>
                  <a:lnTo>
                    <a:pt x="2792869" y="3668"/>
                  </a:lnTo>
                  <a:lnTo>
                    <a:pt x="2814248" y="916"/>
                  </a:lnTo>
                  <a:lnTo>
                    <a:pt x="2838856" y="0"/>
                  </a:lnTo>
                  <a:close/>
                </a:path>
                <a:path w="5919470" h="295910">
                  <a:moveTo>
                    <a:pt x="2565247" y="0"/>
                  </a:moveTo>
                  <a:lnTo>
                    <a:pt x="2608567" y="7191"/>
                  </a:lnTo>
                  <a:lnTo>
                    <a:pt x="2644800" y="28765"/>
                  </a:lnTo>
                  <a:lnTo>
                    <a:pt x="2669317" y="63199"/>
                  </a:lnTo>
                  <a:lnTo>
                    <a:pt x="2677490" y="108940"/>
                  </a:lnTo>
                  <a:lnTo>
                    <a:pt x="2675432" y="133863"/>
                  </a:lnTo>
                  <a:lnTo>
                    <a:pt x="2658962" y="174888"/>
                  </a:lnTo>
                  <a:lnTo>
                    <a:pt x="2627206" y="203798"/>
                  </a:lnTo>
                  <a:lnTo>
                    <a:pt x="2587301" y="218438"/>
                  </a:lnTo>
                  <a:lnTo>
                    <a:pt x="2564739" y="220268"/>
                  </a:lnTo>
                  <a:lnTo>
                    <a:pt x="2553847" y="219833"/>
                  </a:lnTo>
                  <a:lnTo>
                    <a:pt x="2515138" y="209226"/>
                  </a:lnTo>
                  <a:lnTo>
                    <a:pt x="2486190" y="189509"/>
                  </a:lnTo>
                  <a:lnTo>
                    <a:pt x="2486190" y="295668"/>
                  </a:lnTo>
                  <a:lnTo>
                    <a:pt x="2414981" y="295668"/>
                  </a:lnTo>
                  <a:lnTo>
                    <a:pt x="2414981" y="4762"/>
                  </a:lnTo>
                  <a:lnTo>
                    <a:pt x="2481376" y="4762"/>
                  </a:lnTo>
                  <a:lnTo>
                    <a:pt x="2481376" y="35712"/>
                  </a:lnTo>
                  <a:lnTo>
                    <a:pt x="2488406" y="28149"/>
                  </a:lnTo>
                  <a:lnTo>
                    <a:pt x="2527662" y="5577"/>
                  </a:lnTo>
                  <a:lnTo>
                    <a:pt x="2552117" y="619"/>
                  </a:lnTo>
                  <a:lnTo>
                    <a:pt x="2565247" y="0"/>
                  </a:lnTo>
                  <a:close/>
                </a:path>
                <a:path w="5919470" h="295910">
                  <a:moveTo>
                    <a:pt x="1297927" y="0"/>
                  </a:moveTo>
                  <a:lnTo>
                    <a:pt x="1353486" y="7762"/>
                  </a:lnTo>
                  <a:lnTo>
                    <a:pt x="1398015" y="31051"/>
                  </a:lnTo>
                  <a:lnTo>
                    <a:pt x="1427287" y="66198"/>
                  </a:lnTo>
                  <a:lnTo>
                    <a:pt x="1437043" y="109537"/>
                  </a:lnTo>
                  <a:lnTo>
                    <a:pt x="1434580" y="132423"/>
                  </a:lnTo>
                  <a:lnTo>
                    <a:pt x="1414877" y="172061"/>
                  </a:lnTo>
                  <a:lnTo>
                    <a:pt x="1376661" y="202571"/>
                  </a:lnTo>
                  <a:lnTo>
                    <a:pt x="1327060" y="218302"/>
                  </a:lnTo>
                  <a:lnTo>
                    <a:pt x="1298435" y="220268"/>
                  </a:lnTo>
                  <a:lnTo>
                    <a:pt x="1280152" y="219449"/>
                  </a:lnTo>
                  <a:lnTo>
                    <a:pt x="1227874" y="207162"/>
                  </a:lnTo>
                  <a:lnTo>
                    <a:pt x="1186561" y="180657"/>
                  </a:lnTo>
                  <a:lnTo>
                    <a:pt x="1163704" y="140717"/>
                  </a:lnTo>
                  <a:lnTo>
                    <a:pt x="1159332" y="107149"/>
                  </a:lnTo>
                  <a:lnTo>
                    <a:pt x="1160425" y="93372"/>
                  </a:lnTo>
                  <a:lnTo>
                    <a:pt x="1176820" y="53378"/>
                  </a:lnTo>
                  <a:lnTo>
                    <a:pt x="1211236" y="21306"/>
                  </a:lnTo>
                  <a:lnTo>
                    <a:pt x="1260271" y="3421"/>
                  </a:lnTo>
                  <a:lnTo>
                    <a:pt x="1297927" y="0"/>
                  </a:lnTo>
                  <a:close/>
                </a:path>
                <a:path w="5919470" h="295910">
                  <a:moveTo>
                    <a:pt x="720598" y="0"/>
                  </a:moveTo>
                  <a:lnTo>
                    <a:pt x="774315" y="7762"/>
                  </a:lnTo>
                  <a:lnTo>
                    <a:pt x="815365" y="31051"/>
                  </a:lnTo>
                  <a:lnTo>
                    <a:pt x="841017" y="70367"/>
                  </a:lnTo>
                  <a:lnTo>
                    <a:pt x="848563" y="126199"/>
                  </a:lnTo>
                  <a:lnTo>
                    <a:pt x="670178" y="126199"/>
                  </a:lnTo>
                  <a:lnTo>
                    <a:pt x="671541" y="137913"/>
                  </a:lnTo>
                  <a:lnTo>
                    <a:pt x="696144" y="170829"/>
                  </a:lnTo>
                  <a:lnTo>
                    <a:pt x="728459" y="178587"/>
                  </a:lnTo>
                  <a:lnTo>
                    <a:pt x="736483" y="178141"/>
                  </a:lnTo>
                  <a:lnTo>
                    <a:pt x="770548" y="155821"/>
                  </a:lnTo>
                  <a:lnTo>
                    <a:pt x="773811" y="148424"/>
                  </a:lnTo>
                  <a:lnTo>
                    <a:pt x="791546" y="150758"/>
                  </a:lnTo>
                  <a:lnTo>
                    <a:pt x="809282" y="153092"/>
                  </a:lnTo>
                  <a:lnTo>
                    <a:pt x="827017" y="155425"/>
                  </a:lnTo>
                  <a:lnTo>
                    <a:pt x="844753" y="157759"/>
                  </a:lnTo>
                  <a:lnTo>
                    <a:pt x="815326" y="195390"/>
                  </a:lnTo>
                  <a:lnTo>
                    <a:pt x="768329" y="216271"/>
                  </a:lnTo>
                  <a:lnTo>
                    <a:pt x="727697" y="220268"/>
                  </a:lnTo>
                  <a:lnTo>
                    <a:pt x="694880" y="218023"/>
                  </a:lnTo>
                  <a:lnTo>
                    <a:pt x="642940" y="200059"/>
                  </a:lnTo>
                  <a:lnTo>
                    <a:pt x="612169" y="169014"/>
                  </a:lnTo>
                  <a:lnTo>
                    <a:pt x="598867" y="132705"/>
                  </a:lnTo>
                  <a:lnTo>
                    <a:pt x="597204" y="111721"/>
                  </a:lnTo>
                  <a:lnTo>
                    <a:pt x="599388" y="86947"/>
                  </a:lnTo>
                  <a:lnTo>
                    <a:pt x="616867" y="45919"/>
                  </a:lnTo>
                  <a:lnTo>
                    <a:pt x="650810" y="16684"/>
                  </a:lnTo>
                  <a:lnTo>
                    <a:pt x="695025" y="1853"/>
                  </a:lnTo>
                  <a:lnTo>
                    <a:pt x="720598" y="0"/>
                  </a:lnTo>
                  <a:close/>
                </a:path>
                <a:path w="5919470" h="295910">
                  <a:moveTo>
                    <a:pt x="130492" y="0"/>
                  </a:moveTo>
                  <a:lnTo>
                    <a:pt x="174610" y="4141"/>
                  </a:lnTo>
                  <a:lnTo>
                    <a:pt x="222146" y="25933"/>
                  </a:lnTo>
                  <a:lnTo>
                    <a:pt x="250342" y="67068"/>
                  </a:lnTo>
                  <a:lnTo>
                    <a:pt x="232797" y="69547"/>
                  </a:lnTo>
                  <a:lnTo>
                    <a:pt x="215250" y="72028"/>
                  </a:lnTo>
                  <a:lnTo>
                    <a:pt x="197701" y="74508"/>
                  </a:lnTo>
                  <a:lnTo>
                    <a:pt x="180149" y="76987"/>
                  </a:lnTo>
                  <a:lnTo>
                    <a:pt x="177815" y="69265"/>
                  </a:lnTo>
                  <a:lnTo>
                    <a:pt x="174356" y="62557"/>
                  </a:lnTo>
                  <a:lnTo>
                    <a:pt x="131508" y="43853"/>
                  </a:lnTo>
                  <a:lnTo>
                    <a:pt x="118875" y="44751"/>
                  </a:lnTo>
                  <a:lnTo>
                    <a:pt x="82138" y="66643"/>
                  </a:lnTo>
                  <a:lnTo>
                    <a:pt x="73228" y="106362"/>
                  </a:lnTo>
                  <a:lnTo>
                    <a:pt x="74233" y="123738"/>
                  </a:lnTo>
                  <a:lnTo>
                    <a:pt x="89319" y="159346"/>
                  </a:lnTo>
                  <a:lnTo>
                    <a:pt x="132524" y="174815"/>
                  </a:lnTo>
                  <a:lnTo>
                    <a:pt x="142199" y="174251"/>
                  </a:lnTo>
                  <a:lnTo>
                    <a:pt x="176734" y="153508"/>
                  </a:lnTo>
                  <a:lnTo>
                    <a:pt x="183959" y="134734"/>
                  </a:lnTo>
                  <a:lnTo>
                    <a:pt x="201439" y="137067"/>
                  </a:lnTo>
                  <a:lnTo>
                    <a:pt x="218922" y="139401"/>
                  </a:lnTo>
                  <a:lnTo>
                    <a:pt x="236405" y="141735"/>
                  </a:lnTo>
                  <a:lnTo>
                    <a:pt x="253885" y="144068"/>
                  </a:lnTo>
                  <a:lnTo>
                    <a:pt x="226284" y="190235"/>
                  </a:lnTo>
                  <a:lnTo>
                    <a:pt x="175912" y="215452"/>
                  </a:lnTo>
                  <a:lnTo>
                    <a:pt x="129222" y="220268"/>
                  </a:lnTo>
                  <a:lnTo>
                    <a:pt x="101200" y="218444"/>
                  </a:lnTo>
                  <a:lnTo>
                    <a:pt x="54132" y="203857"/>
                  </a:lnTo>
                  <a:lnTo>
                    <a:pt x="19738" y="175106"/>
                  </a:lnTo>
                  <a:lnTo>
                    <a:pt x="2193" y="134723"/>
                  </a:lnTo>
                  <a:lnTo>
                    <a:pt x="0" y="110324"/>
                  </a:lnTo>
                  <a:lnTo>
                    <a:pt x="2200" y="85679"/>
                  </a:lnTo>
                  <a:lnTo>
                    <a:pt x="19807" y="45050"/>
                  </a:lnTo>
                  <a:lnTo>
                    <a:pt x="54381" y="16352"/>
                  </a:lnTo>
                  <a:lnTo>
                    <a:pt x="102020" y="1816"/>
                  </a:lnTo>
                  <a:lnTo>
                    <a:pt x="13049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589136" y="4372368"/>
              <a:ext cx="96075" cy="2349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63712" y="4375150"/>
              <a:ext cx="3596640" cy="302895"/>
            </a:xfrm>
            <a:custGeom>
              <a:avLst/>
              <a:gdLst/>
              <a:ahLst/>
              <a:cxnLst/>
              <a:rect l="l" t="t" r="r" b="b"/>
              <a:pathLst>
                <a:path w="3596640" h="302895">
                  <a:moveTo>
                    <a:pt x="0" y="6743"/>
                  </a:moveTo>
                  <a:lnTo>
                    <a:pt x="83870" y="6743"/>
                  </a:lnTo>
                  <a:lnTo>
                    <a:pt x="105532" y="44498"/>
                  </a:lnTo>
                  <a:lnTo>
                    <a:pt x="127196" y="82251"/>
                  </a:lnTo>
                  <a:lnTo>
                    <a:pt x="148861" y="120004"/>
                  </a:lnTo>
                  <a:lnTo>
                    <a:pt x="170522" y="157759"/>
                  </a:lnTo>
                  <a:lnTo>
                    <a:pt x="189020" y="120004"/>
                  </a:lnTo>
                  <a:lnTo>
                    <a:pt x="207518" y="82251"/>
                  </a:lnTo>
                  <a:lnTo>
                    <a:pt x="226015" y="44498"/>
                  </a:lnTo>
                  <a:lnTo>
                    <a:pt x="244513" y="6743"/>
                  </a:lnTo>
                  <a:lnTo>
                    <a:pt x="322808" y="6743"/>
                  </a:lnTo>
                  <a:lnTo>
                    <a:pt x="297723" y="50955"/>
                  </a:lnTo>
                  <a:lnTo>
                    <a:pt x="272638" y="95166"/>
                  </a:lnTo>
                  <a:lnTo>
                    <a:pt x="247553" y="139380"/>
                  </a:lnTo>
                  <a:lnTo>
                    <a:pt x="222468" y="183595"/>
                  </a:lnTo>
                  <a:lnTo>
                    <a:pt x="197383" y="227812"/>
                  </a:lnTo>
                  <a:lnTo>
                    <a:pt x="187077" y="244695"/>
                  </a:lnTo>
                  <a:lnTo>
                    <a:pt x="155575" y="282473"/>
                  </a:lnTo>
                  <a:lnTo>
                    <a:pt x="116670" y="300059"/>
                  </a:lnTo>
                  <a:lnTo>
                    <a:pt x="100596" y="301231"/>
                  </a:lnTo>
                  <a:lnTo>
                    <a:pt x="84899" y="301019"/>
                  </a:lnTo>
                  <a:lnTo>
                    <a:pt x="71010" y="300385"/>
                  </a:lnTo>
                  <a:lnTo>
                    <a:pt x="58928" y="299329"/>
                  </a:lnTo>
                  <a:lnTo>
                    <a:pt x="48653" y="297853"/>
                  </a:lnTo>
                  <a:lnTo>
                    <a:pt x="48653" y="254203"/>
                  </a:lnTo>
                  <a:lnTo>
                    <a:pt x="56445" y="254545"/>
                  </a:lnTo>
                  <a:lnTo>
                    <a:pt x="63855" y="254792"/>
                  </a:lnTo>
                  <a:lnTo>
                    <a:pt x="70885" y="254940"/>
                  </a:lnTo>
                  <a:lnTo>
                    <a:pt x="77533" y="254990"/>
                  </a:lnTo>
                  <a:lnTo>
                    <a:pt x="89656" y="254526"/>
                  </a:lnTo>
                  <a:lnTo>
                    <a:pt x="125966" y="235818"/>
                  </a:lnTo>
                  <a:lnTo>
                    <a:pt x="136575" y="215506"/>
                  </a:lnTo>
                  <a:lnTo>
                    <a:pt x="109259" y="173754"/>
                  </a:lnTo>
                  <a:lnTo>
                    <a:pt x="81944" y="132001"/>
                  </a:lnTo>
                  <a:lnTo>
                    <a:pt x="54630" y="90248"/>
                  </a:lnTo>
                  <a:lnTo>
                    <a:pt x="27316" y="48495"/>
                  </a:lnTo>
                  <a:lnTo>
                    <a:pt x="0" y="6743"/>
                  </a:lnTo>
                  <a:close/>
                </a:path>
                <a:path w="3596640" h="302895">
                  <a:moveTo>
                    <a:pt x="3537242" y="0"/>
                  </a:moveTo>
                  <a:lnTo>
                    <a:pt x="3585629" y="0"/>
                  </a:lnTo>
                  <a:lnTo>
                    <a:pt x="3583724" y="11839"/>
                  </a:lnTo>
                  <a:lnTo>
                    <a:pt x="3558833" y="43885"/>
                  </a:lnTo>
                  <a:lnTo>
                    <a:pt x="3496945" y="51193"/>
                  </a:lnTo>
                  <a:lnTo>
                    <a:pt x="3492385" y="51193"/>
                  </a:lnTo>
                  <a:lnTo>
                    <a:pt x="3487826" y="51130"/>
                  </a:lnTo>
                  <a:lnTo>
                    <a:pt x="3483267" y="51003"/>
                  </a:lnTo>
                  <a:lnTo>
                    <a:pt x="3474148" y="51003"/>
                  </a:lnTo>
                  <a:lnTo>
                    <a:pt x="3430341" y="54292"/>
                  </a:lnTo>
                  <a:lnTo>
                    <a:pt x="3391330" y="71829"/>
                  </a:lnTo>
                  <a:lnTo>
                    <a:pt x="3371072" y="116482"/>
                  </a:lnTo>
                  <a:lnTo>
                    <a:pt x="3370008" y="133946"/>
                  </a:lnTo>
                  <a:lnTo>
                    <a:pt x="3378437" y="123069"/>
                  </a:lnTo>
                  <a:lnTo>
                    <a:pt x="3388026" y="113657"/>
                  </a:lnTo>
                  <a:lnTo>
                    <a:pt x="3423746" y="94183"/>
                  </a:lnTo>
                  <a:lnTo>
                    <a:pt x="3470084" y="87706"/>
                  </a:lnTo>
                  <a:lnTo>
                    <a:pt x="3518992" y="95770"/>
                  </a:lnTo>
                  <a:lnTo>
                    <a:pt x="3559784" y="119951"/>
                  </a:lnTo>
                  <a:lnTo>
                    <a:pt x="3587342" y="154755"/>
                  </a:lnTo>
                  <a:lnTo>
                    <a:pt x="3596525" y="194665"/>
                  </a:lnTo>
                  <a:lnTo>
                    <a:pt x="3594111" y="216011"/>
                  </a:lnTo>
                  <a:lnTo>
                    <a:pt x="3574794" y="254015"/>
                  </a:lnTo>
                  <a:lnTo>
                    <a:pt x="3537087" y="284562"/>
                  </a:lnTo>
                  <a:lnTo>
                    <a:pt x="3486599" y="300439"/>
                  </a:lnTo>
                  <a:lnTo>
                    <a:pt x="3456914" y="302425"/>
                  </a:lnTo>
                  <a:lnTo>
                    <a:pt x="3436152" y="301420"/>
                  </a:lnTo>
                  <a:lnTo>
                    <a:pt x="3398523" y="293381"/>
                  </a:lnTo>
                  <a:lnTo>
                    <a:pt x="3353850" y="267317"/>
                  </a:lnTo>
                  <a:lnTo>
                    <a:pt x="3329193" y="226161"/>
                  </a:lnTo>
                  <a:lnTo>
                    <a:pt x="3322226" y="179979"/>
                  </a:lnTo>
                  <a:lnTo>
                    <a:pt x="3321354" y="150025"/>
                  </a:lnTo>
                  <a:lnTo>
                    <a:pt x="3323579" y="114784"/>
                  </a:lnTo>
                  <a:lnTo>
                    <a:pt x="3341376" y="60310"/>
                  </a:lnTo>
                  <a:lnTo>
                    <a:pt x="3378072" y="26577"/>
                  </a:lnTo>
                  <a:lnTo>
                    <a:pt x="3440213" y="10008"/>
                  </a:lnTo>
                  <a:lnTo>
                    <a:pt x="3481235" y="7937"/>
                  </a:lnTo>
                  <a:lnTo>
                    <a:pt x="3517226" y="7937"/>
                  </a:lnTo>
                  <a:lnTo>
                    <a:pt x="3527183" y="7937"/>
                  </a:lnTo>
                  <a:lnTo>
                    <a:pt x="3533863" y="5295"/>
                  </a:lnTo>
                  <a:lnTo>
                    <a:pt x="353724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175" y="0"/>
              <a:ext cx="9140825" cy="0"/>
            </a:xfrm>
            <a:custGeom>
              <a:avLst/>
              <a:gdLst/>
              <a:ahLst/>
              <a:cxnLst/>
              <a:rect l="l" t="t" r="r" b="b"/>
              <a:pathLst>
                <a:path w="9140825">
                  <a:moveTo>
                    <a:pt x="0" y="0"/>
                  </a:moveTo>
                  <a:lnTo>
                    <a:pt x="9140825" y="0"/>
                  </a:lnTo>
                </a:path>
              </a:pathLst>
            </a:custGeom>
            <a:ln w="635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75" y="0"/>
              <a:ext cx="9140825" cy="333375"/>
            </a:xfrm>
            <a:custGeom>
              <a:avLst/>
              <a:gdLst/>
              <a:ahLst/>
              <a:cxnLst/>
              <a:rect l="l" t="t" r="r" b="b"/>
              <a:pathLst>
                <a:path w="9140825" h="333375">
                  <a:moveTo>
                    <a:pt x="9140825" y="333375"/>
                  </a:moveTo>
                  <a:lnTo>
                    <a:pt x="0" y="3333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564411" y="45085"/>
            <a:ext cx="60210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8600" y="5031104"/>
            <a:ext cx="8686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800" b="1" spc="-20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Благодар</a:t>
            </a:r>
            <a:r>
              <a:rPr lang="ru-RU" sz="4800" b="1" spc="-2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4800" b="1" spc="-2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b="1" spc="-3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4800" b="1" spc="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b="1" spc="-10" dirty="0" err="1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внимание</a:t>
            </a:r>
            <a:r>
              <a:rPr sz="48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!</a:t>
            </a:r>
            <a:endParaRPr sz="4800" dirty="0"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762" y="0"/>
            <a:ext cx="9145905" cy="346075"/>
            <a:chOff x="4762" y="0"/>
            <a:chExt cx="9145905" cy="346075"/>
          </a:xfrm>
        </p:grpSpPr>
        <p:sp>
          <p:nvSpPr>
            <p:cNvPr id="43" name="object 43"/>
            <p:cNvSpPr/>
            <p:nvPr/>
          </p:nvSpPr>
          <p:spPr>
            <a:xfrm>
              <a:off x="11112" y="0"/>
              <a:ext cx="9133205" cy="0"/>
            </a:xfrm>
            <a:custGeom>
              <a:avLst/>
              <a:gdLst/>
              <a:ahLst/>
              <a:cxnLst/>
              <a:rect l="l" t="t" r="r" b="b"/>
              <a:pathLst>
                <a:path w="9133205">
                  <a:moveTo>
                    <a:pt x="0" y="0"/>
                  </a:moveTo>
                  <a:lnTo>
                    <a:pt x="9132887" y="0"/>
                  </a:lnTo>
                </a:path>
              </a:pathLst>
            </a:custGeom>
            <a:ln w="635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112" y="0"/>
              <a:ext cx="9133205" cy="333375"/>
            </a:xfrm>
            <a:custGeom>
              <a:avLst/>
              <a:gdLst/>
              <a:ahLst/>
              <a:cxnLst/>
              <a:rect l="l" t="t" r="r" b="b"/>
              <a:pathLst>
                <a:path w="9133205" h="333375">
                  <a:moveTo>
                    <a:pt x="9132887" y="333375"/>
                  </a:moveTo>
                  <a:lnTo>
                    <a:pt x="0" y="3333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3667099" y="45085"/>
            <a:ext cx="18313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ww</a:t>
            </a:r>
            <a:r>
              <a:rPr sz="18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.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hkollegi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25"/>
              </a:rPr>
              <a:t>org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762" y="0"/>
            <a:ext cx="9145905" cy="346075"/>
            <a:chOff x="4762" y="0"/>
            <a:chExt cx="9145905" cy="346075"/>
          </a:xfrm>
        </p:grpSpPr>
        <p:sp>
          <p:nvSpPr>
            <p:cNvPr id="47" name="object 47"/>
            <p:cNvSpPr/>
            <p:nvPr/>
          </p:nvSpPr>
          <p:spPr>
            <a:xfrm>
              <a:off x="11112" y="0"/>
              <a:ext cx="9133205" cy="333375"/>
            </a:xfrm>
            <a:custGeom>
              <a:avLst/>
              <a:gdLst/>
              <a:ahLst/>
              <a:cxnLst/>
              <a:rect l="l" t="t" r="r" b="b"/>
              <a:pathLst>
                <a:path w="9133205" h="333375">
                  <a:moveTo>
                    <a:pt x="9132887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9132887" y="333375"/>
                  </a:lnTo>
                  <a:lnTo>
                    <a:pt x="9132887" y="0"/>
                  </a:lnTo>
                  <a:close/>
                </a:path>
              </a:pathLst>
            </a:custGeom>
            <a:solidFill>
              <a:srgbClr val="204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112" y="0"/>
              <a:ext cx="9133205" cy="12700"/>
            </a:xfrm>
            <a:custGeom>
              <a:avLst/>
              <a:gdLst/>
              <a:ahLst/>
              <a:cxnLst/>
              <a:rect l="l" t="t" r="r" b="b"/>
              <a:pathLst>
                <a:path w="9133205" h="12700">
                  <a:moveTo>
                    <a:pt x="0" y="12700"/>
                  </a:moveTo>
                  <a:lnTo>
                    <a:pt x="9132887" y="12700"/>
                  </a:lnTo>
                  <a:lnTo>
                    <a:pt x="913288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43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112" y="0"/>
              <a:ext cx="9133205" cy="333375"/>
            </a:xfrm>
            <a:custGeom>
              <a:avLst/>
              <a:gdLst/>
              <a:ahLst/>
              <a:cxnLst/>
              <a:rect l="l" t="t" r="r" b="b"/>
              <a:pathLst>
                <a:path w="9133205" h="333375">
                  <a:moveTo>
                    <a:pt x="9132887" y="333375"/>
                  </a:moveTo>
                  <a:lnTo>
                    <a:pt x="0" y="3333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43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8600" y="1143000"/>
            <a:ext cx="87630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3200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к структуре и содержанию официальных сайтов</a:t>
            </a:r>
            <a:br>
              <a:rPr lang="ru-RU" sz="3200" i="0" dirty="0">
                <a:solidFill>
                  <a:srgbClr val="190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spc="-5" dirty="0">
                <a:solidFill>
                  <a:srgbClr val="CC6600"/>
                </a:solidFill>
              </a:rPr>
            </a:br>
            <a:r>
              <a:rPr spc="-5" dirty="0" err="1">
                <a:solidFill>
                  <a:srgbClr val="CC6600"/>
                </a:solidFill>
              </a:rPr>
              <a:t>Статья</a:t>
            </a:r>
            <a:r>
              <a:rPr spc="-5" dirty="0">
                <a:solidFill>
                  <a:srgbClr val="CC6600"/>
                </a:solidFill>
              </a:rPr>
              <a:t> </a:t>
            </a:r>
            <a:r>
              <a:rPr dirty="0">
                <a:solidFill>
                  <a:srgbClr val="CC6600"/>
                </a:solidFill>
              </a:rPr>
              <a:t>28 </a:t>
            </a:r>
            <a:r>
              <a:rPr spc="-5" dirty="0"/>
              <a:t>ФЗ </a:t>
            </a:r>
            <a:r>
              <a:rPr dirty="0"/>
              <a:t>№ </a:t>
            </a:r>
            <a:r>
              <a:rPr spc="-5" dirty="0"/>
              <a:t>273-ФЗ «Об </a:t>
            </a:r>
            <a:r>
              <a:rPr spc="-10" dirty="0"/>
              <a:t>образовании </a:t>
            </a:r>
            <a:r>
              <a:rPr dirty="0"/>
              <a:t>в </a:t>
            </a:r>
            <a:r>
              <a:rPr spc="-15" dirty="0"/>
              <a:t>РФ» </a:t>
            </a:r>
            <a:r>
              <a:rPr spc="-5" dirty="0"/>
              <a:t>«Компетенция, </a:t>
            </a:r>
            <a:r>
              <a:rPr spc="-10" dirty="0"/>
              <a:t>права,  обязанности </a:t>
            </a:r>
            <a:r>
              <a:rPr dirty="0"/>
              <a:t>и </a:t>
            </a:r>
            <a:r>
              <a:rPr spc="-15" dirty="0"/>
              <a:t>ответственность </a:t>
            </a:r>
            <a:r>
              <a:rPr spc="-10" dirty="0"/>
              <a:t>образовательной</a:t>
            </a:r>
            <a:r>
              <a:rPr spc="90" dirty="0"/>
              <a:t> </a:t>
            </a:r>
            <a:r>
              <a:rPr spc="-5" dirty="0"/>
              <a:t>организации»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96925" y="3429000"/>
            <a:ext cx="7165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Подпункт </a:t>
            </a:r>
            <a:r>
              <a:rPr sz="2400" b="1" spc="-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21. </a:t>
            </a:r>
            <a:r>
              <a:rPr sz="2400" b="1" spc="-1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Обеспечение </a:t>
            </a:r>
            <a:r>
              <a:rPr sz="24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создания </a:t>
            </a:r>
            <a:r>
              <a:rPr sz="2400" b="1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24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ведения  </a:t>
            </a:r>
            <a:r>
              <a:rPr sz="2400" b="1" spc="-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официального </a:t>
            </a:r>
            <a:r>
              <a:rPr sz="2400" b="1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sz="24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образовательной  </a:t>
            </a:r>
            <a:r>
              <a:rPr sz="2400" b="1" spc="-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sz="2400" b="1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24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сети</a:t>
            </a:r>
            <a:r>
              <a:rPr sz="2400" b="1" spc="-4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«Интернет»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91" y="4722674"/>
            <a:ext cx="6733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Приказ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Федеральной службы по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надзору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сфере образования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науки </a:t>
            </a:r>
            <a:r>
              <a:rPr lang="ru-RU" sz="1800" b="1" spc="-3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от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29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мая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2014 </a:t>
            </a:r>
            <a:r>
              <a:rPr lang="ru-RU" sz="1800" b="1" spc="-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года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№ 785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«Об утверждении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требований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к 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структуре официального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сайта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образовательной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в 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информационно-телекоммуникационной сети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«Интернет» </a:t>
            </a:r>
            <a:r>
              <a:rPr lang="ru-RU" sz="1800" b="1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формату 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представления </a:t>
            </a:r>
            <a:r>
              <a:rPr lang="ru-RU" sz="1800" b="1" spc="-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на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нем</a:t>
            </a:r>
            <a:r>
              <a:rPr lang="ru-RU" sz="1800" b="1" spc="15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800" b="1" spc="-10" dirty="0">
                <a:solidFill>
                  <a:srgbClr val="190DB3"/>
                </a:solidFill>
                <a:latin typeface="Arial" panose="020B0604020202020204"/>
                <a:cs typeface="Arial" panose="020B0604020202020204"/>
              </a:rPr>
              <a:t>информации»</a:t>
            </a:r>
            <a:endParaRPr lang="ru-RU" sz="18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5251076"/>
            <a:ext cx="2209800" cy="122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9750"/>
          <a:stretch>
            <a:fillRect/>
          </a:stretch>
        </p:blipFill>
        <p:spPr>
          <a:xfrm>
            <a:off x="6961817" y="5455229"/>
            <a:ext cx="2105983" cy="1021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203" y="141071"/>
            <a:ext cx="848899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Основные </a:t>
            </a:r>
            <a:r>
              <a:rPr sz="2400" spc="-10" dirty="0"/>
              <a:t>требования </a:t>
            </a:r>
            <a:r>
              <a:rPr sz="2400" dirty="0"/>
              <a:t>к </a:t>
            </a:r>
            <a:r>
              <a:rPr sz="2400" spc="10" dirty="0"/>
              <a:t>сайту </a:t>
            </a:r>
            <a:r>
              <a:rPr sz="2400" spc="-10" dirty="0"/>
              <a:t>образовательной</a:t>
            </a:r>
            <a:r>
              <a:rPr sz="2400" spc="75" dirty="0"/>
              <a:t> </a:t>
            </a:r>
            <a:r>
              <a:rPr sz="2400" spc="-5" dirty="0"/>
              <a:t>организации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228600" y="1143000"/>
            <a:ext cx="8763000" cy="5550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35025" indent="-342900">
              <a:lnSpc>
                <a:spcPct val="100000"/>
              </a:lnSpc>
              <a:spcBef>
                <a:spcPts val="100"/>
              </a:spcBef>
              <a:buClr>
                <a:srgbClr val="3DC5C5"/>
              </a:buClr>
              <a:buSzPct val="97000"/>
              <a:buFont typeface="Wingdings" panose="05000000000000000000"/>
              <a:buChar char=""/>
              <a:tabLst>
                <a:tab pos="387350" algn="l"/>
              </a:tabLst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соответствие  нормативным требованиям;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835025" indent="-342900">
              <a:lnSpc>
                <a:spcPct val="100000"/>
              </a:lnSpc>
              <a:spcBef>
                <a:spcPts val="100"/>
              </a:spcBef>
              <a:buClr>
                <a:srgbClr val="3DC5C5"/>
              </a:buClr>
              <a:buSzPct val="97000"/>
              <a:buFont typeface="Wingdings" panose="05000000000000000000"/>
              <a:buChar char=""/>
              <a:tabLst>
                <a:tab pos="387350" algn="l"/>
              </a:tabLst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возможная  реализация актуальных  информационных потребностей  (запросов) пользователей.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000" b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должна иметь общий механизм навигации по всем страницам специального раздела;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навигации должен быть представлен на каждой странице специального раздела;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доступ к разделу «</a:t>
            </a:r>
            <a:r>
              <a:rPr lang="ru-RU" sz="2200" b="1" i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образовательной организации»</a:t>
            </a: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должен осуществляться с главной (основной) страницы сайта, а также из основного навигационного меню сайта;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200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страницы специального раздела должны быть доступны в Интернете без дополнительной регистрации.</a:t>
            </a:r>
            <a:endParaRPr lang="ru-RU" sz="2200" b="1" dirty="0">
              <a:solidFill>
                <a:srgbClr val="19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lr>
                <a:srgbClr val="3DC5C5"/>
              </a:buClr>
              <a:buSzPct val="97000"/>
              <a:buFont typeface="Wingdings" panose="05000000000000000000"/>
              <a:buChar char=""/>
              <a:tabLst>
                <a:tab pos="387350" algn="l"/>
              </a:tabLst>
            </a:pPr>
            <a:endParaRPr sz="2000" dirty="0">
              <a:solidFill>
                <a:srgbClr val="190DB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6949" y="6569710"/>
            <a:ext cx="62496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Некоммерческое 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партнерство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«Электронный</a:t>
            </a:r>
            <a:r>
              <a:rPr sz="1800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арбитраж»cv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0717" y="6577648"/>
            <a:ext cx="3228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www.education.shkollegi.info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56888</Words>
  <Application>WPS Presentation</Application>
  <PresentationFormat>Экран (4:3)</PresentationFormat>
  <Paragraphs>1021</Paragraphs>
  <Slides>76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94" baseType="lpstr">
      <vt:lpstr>Arial</vt:lpstr>
      <vt:lpstr>SimSun</vt:lpstr>
      <vt:lpstr>Wingdings</vt:lpstr>
      <vt:lpstr>Arial</vt:lpstr>
      <vt:lpstr>Times New Roman</vt:lpstr>
      <vt:lpstr>Calibri</vt:lpstr>
      <vt:lpstr>Wingdings</vt:lpstr>
      <vt:lpstr>Tahoma</vt:lpstr>
      <vt:lpstr>Corbel</vt:lpstr>
      <vt:lpstr>Microsoft YaHei</vt:lpstr>
      <vt:lpstr/>
      <vt:lpstr>Arial Unicode MS</vt:lpstr>
      <vt:lpstr>Trebuchet MS</vt:lpstr>
      <vt:lpstr>Carlito</vt:lpstr>
      <vt:lpstr>Segoe Print</vt:lpstr>
      <vt:lpstr>Times New Roman</vt:lpstr>
      <vt:lpstr>inherit</vt:lpstr>
      <vt:lpstr>Office Theme</vt:lpstr>
      <vt:lpstr>Обновление информационного наполнения и функциональных возможностей открытых и общедоступных информационных ресурсов (официальных сайтов в сети «Интернет»)</vt:lpstr>
      <vt:lpstr>Вопросы для обсуждения</vt:lpstr>
      <vt:lpstr>Нормативно-правовая база</vt:lpstr>
      <vt:lpstr>PowerPoint 演示文稿</vt:lpstr>
      <vt:lpstr>Основные подзаконные акты</vt:lpstr>
      <vt:lpstr>Распорядительные документы о внесении изменений</vt:lpstr>
      <vt:lpstr>Изменения в правилах размещения информации на сайтах образовательных организаций</vt:lpstr>
      <vt:lpstr>Основные требования к структуре и содержанию официальных сайтов  Статья 28 ФЗ № 273-ФЗ «Об образовании в РФ» «Компетенция, права,  обязанности и ответственность образовательной организации»</vt:lpstr>
      <vt:lpstr>Основные требования к сайту образовательной организации</vt:lpstr>
      <vt:lpstr>Структура разделов сайта образовательной организации</vt:lpstr>
      <vt:lpstr>1. Подраздел "Основные сведения".</vt:lpstr>
      <vt:lpstr>Подраздел "Основные сведения"</vt:lpstr>
      <vt:lpstr>2. Подраздел "Структура и органы управления образовательной организацией".</vt:lpstr>
      <vt:lpstr>Подраздел "Структура и органы управления</vt:lpstr>
      <vt:lpstr>Подраздел "Структура и органы управления</vt:lpstr>
      <vt:lpstr>3. Подраздел «Документы».</vt:lpstr>
      <vt:lpstr>3. Подраздел «Документы» (Продолжение).</vt:lpstr>
      <vt:lpstr>Подраздел «Документы»</vt:lpstr>
      <vt:lpstr>Подраздел «Документы»</vt:lpstr>
      <vt:lpstr>4. Подраздел «Образование» </vt:lpstr>
      <vt:lpstr>4. Подраздел «Образование» (Продолжение)</vt:lpstr>
      <vt:lpstr>4. Подраздел «Образование» (Продолжение)</vt:lpstr>
      <vt:lpstr>Подраздел «Образование»</vt:lpstr>
      <vt:lpstr>Подраздел «Образование»</vt:lpstr>
      <vt:lpstr>5. Подраздел «Образовательные стандарты»</vt:lpstr>
      <vt:lpstr>Подраздел «Образовательные стандарты»</vt:lpstr>
      <vt:lpstr>6. Подраздел «Руководство. Педагогический (научно-педагогический) состав»</vt:lpstr>
      <vt:lpstr>Подраздел "Руководство. Педагогический</vt:lpstr>
      <vt:lpstr>PowerPoint 演示文稿</vt:lpstr>
      <vt:lpstr>7. Подраздел «Материально-техническое обеспечение и оснащенность образовательного процесса»</vt:lpstr>
      <vt:lpstr>Подраздел "Материально-техническое обеспечение и</vt:lpstr>
      <vt:lpstr>8. Подраздел «Стипендии и иные виды материальной поддержки»</vt:lpstr>
      <vt:lpstr>Подраздел "Стипендии и иные виды</vt:lpstr>
      <vt:lpstr>9. Подраздел «Платные образовательные услуги»</vt:lpstr>
      <vt:lpstr>"Платные образовательные услуги"</vt:lpstr>
      <vt:lpstr>10. Подраздел «Финансово-хозяйственная деятельность»</vt:lpstr>
      <vt:lpstr>Подраздел "Финансово-хозяйственная</vt:lpstr>
      <vt:lpstr>11. Подраздел «Вакантные места для приема (перевода)»</vt:lpstr>
      <vt:lpstr>Подраздел "Вакантные места для приема</vt:lpstr>
      <vt:lpstr>12. Подраздел «Доступная среда» (Обязательно с 1 января 2021 г.)</vt:lpstr>
      <vt:lpstr>12. Подраздел «Доступная среда» (Обязательно с 1 января 2021 г.)</vt:lpstr>
      <vt:lpstr>13. Подраздел «Международное сотрудничество» (Обязательно с 1 января 2021 г.)</vt:lpstr>
      <vt:lpstr>Дополнительные рекомендуемые подразделы (страницы)</vt:lpstr>
      <vt:lpstr>Дополнительные рекомендуемые подразделы (страницы)</vt:lpstr>
      <vt:lpstr>Порядок размещения и обновления</vt:lpstr>
      <vt:lpstr>PowerPoint 演示文稿</vt:lpstr>
      <vt:lpstr>PowerPoint 演示文稿</vt:lpstr>
      <vt:lpstr>PowerPoint 演示文稿</vt:lpstr>
      <vt:lpstr>Требования к функционированию</vt:lpstr>
      <vt:lpstr>PowerPoint 演示文稿</vt:lpstr>
      <vt:lpstr>Технические вопросы</vt:lpstr>
      <vt:lpstr>Требования к размещению информации</vt:lpstr>
      <vt:lpstr>Требования к содержательному наполнению</vt:lpstr>
      <vt:lpstr>Требования к сайту</vt:lpstr>
      <vt:lpstr>PowerPoint 演示文稿</vt:lpstr>
      <vt:lpstr>Информационная безопасность</vt:lpstr>
      <vt:lpstr>PowerPoint 演示文稿</vt:lpstr>
      <vt:lpstr>PowerPoint 演示文稿</vt:lpstr>
      <vt:lpstr>PowerPoint 演示文稿</vt:lpstr>
      <vt:lpstr>PowerPoint 演示文稿</vt:lpstr>
      <vt:lpstr>Комплексное решение Traffic Inspector School Edition</vt:lpstr>
      <vt:lpstr>Защита персональных  данных</vt:lpstr>
      <vt:lpstr>Требования к защищенности ПД</vt:lpstr>
      <vt:lpstr>Требования 3 уровня защищенности ПД</vt:lpstr>
      <vt:lpstr>Основные мероприятия по защите персональных данных</vt:lpstr>
      <vt:lpstr>Минимальный пакет документов по обработке ПД в образовательной организации</vt:lpstr>
      <vt:lpstr>Согласие в письменной форме субъекта на обработку его персональных данных - содержание</vt:lpstr>
      <vt:lpstr>Согласие в письменной форме субъекта на обработку его персональных данных (продолжение)</vt:lpstr>
      <vt:lpstr>Развитие критического мышления обучающихся </vt:lpstr>
      <vt:lpstr>Критическая оценка «Интернет источников» информации. </vt:lpstr>
      <vt:lpstr>Критическая оценка информации из «Интернет источников».  Первичная проверка по критериям.</vt:lpstr>
      <vt:lpstr>Критическая оценка «Интернет источников»: критерии. </vt:lpstr>
      <vt:lpstr>Примеры когнитивных искажений</vt:lpstr>
      <vt:lpstr>Эти ресурсы помогут в работе над школьной сетью</vt:lpstr>
      <vt:lpstr>Эти ресурсы помогут в работе над школьной сетью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Ефимова Анна Николаевна</dc:creator>
  <cp:lastModifiedBy>kiv</cp:lastModifiedBy>
  <cp:revision>59</cp:revision>
  <dcterms:created xsi:type="dcterms:W3CDTF">2020-11-16T16:05:00Z</dcterms:created>
  <dcterms:modified xsi:type="dcterms:W3CDTF">2020-11-19T07:28:13Z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Creator">
    <vt:lpwstr>Acrobat PDFMaker 10.1 для PowerPoint</vt:lpwstr>
  </property>
  <property fmtid="{D5CDD505-2E9C-101B-9397-08002B2CF9AE}" pid="4" name="LastSaved">
    <vt:filetime>2020-11-16T00:00:00Z</vt:filetime>
  </property>
  <property fmtid="{D5CDD505-2E9C-101B-9397-08002B2CF9AE}" pid="5" name="KSOProductBuildVer">
    <vt:lpwstr>1049-11.2.0.9747</vt:lpwstr>
  </property>
</Properties>
</file>