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8" r:id="rId5"/>
    <p:sldId id="262" r:id="rId6"/>
    <p:sldId id="259" r:id="rId7"/>
    <p:sldId id="25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60"/>
  </p:normalViewPr>
  <p:slideViewPr>
    <p:cSldViewPr>
      <p:cViewPr varScale="1">
        <p:scale>
          <a:sx n="65" d="100"/>
          <a:sy n="65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7AD7-E2B3-4FC7-8ED6-3F82250375C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2F00-C1C7-49F6-876F-D267634B8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7AD7-E2B3-4FC7-8ED6-3F82250375C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2F00-C1C7-49F6-876F-D267634B8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7AD7-E2B3-4FC7-8ED6-3F82250375C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2F00-C1C7-49F6-876F-D267634B8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7AD7-E2B3-4FC7-8ED6-3F82250375C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2F00-C1C7-49F6-876F-D267634B8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7AD7-E2B3-4FC7-8ED6-3F82250375C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2F00-C1C7-49F6-876F-D267634B8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7AD7-E2B3-4FC7-8ED6-3F82250375C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2F00-C1C7-49F6-876F-D267634B8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7AD7-E2B3-4FC7-8ED6-3F82250375C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2F00-C1C7-49F6-876F-D267634B8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7AD7-E2B3-4FC7-8ED6-3F82250375C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2F00-C1C7-49F6-876F-D267634B8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7AD7-E2B3-4FC7-8ED6-3F82250375C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2F00-C1C7-49F6-876F-D267634B8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7AD7-E2B3-4FC7-8ED6-3F82250375C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2F00-C1C7-49F6-876F-D267634B82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7AD7-E2B3-4FC7-8ED6-3F82250375CD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B2F00-C1C7-49F6-876F-D267634B82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26B2F00-C1C7-49F6-876F-D267634B82B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1FC7AD7-E2B3-4FC7-8ED6-3F82250375CD}" type="datetimeFigureOut">
              <a:rPr lang="ru-RU" smtClean="0"/>
              <a:t>07.12.2020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22596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/>
              <a:t>МУЗЕЙНАЯ  ДЕЯТЕЛЬНОСТЬ </a:t>
            </a:r>
            <a:br>
              <a:rPr lang="ru-RU" sz="3600" b="1" dirty="0" smtClean="0"/>
            </a:br>
            <a:r>
              <a:rPr lang="ru-RU" sz="3600" b="1" dirty="0" smtClean="0"/>
              <a:t>КАК СРЕДСТВО ДУХОВНО-НРАВСТВЕННОГО ВОСПИТАНИЯ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err="1" smtClean="0"/>
              <a:t>Малякова</a:t>
            </a:r>
            <a:r>
              <a:rPr lang="ru-RU" dirty="0" smtClean="0"/>
              <a:t> Наталия Сергеевна </a:t>
            </a:r>
          </a:p>
          <a:p>
            <a:pPr algn="r"/>
            <a:r>
              <a:rPr lang="ru-RU" dirty="0" smtClean="0"/>
              <a:t>Доцент кафедры педагогики и педагогических технологий ГАОУ ВО ЛО «ЛГУ имени А.С. Пушкина, </a:t>
            </a:r>
            <a:r>
              <a:rPr lang="ru-RU" dirty="0" err="1" smtClean="0"/>
              <a:t>к.п.н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23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850900"/>
          </a:xfrm>
        </p:spPr>
        <p:txBody>
          <a:bodyPr/>
          <a:lstStyle/>
          <a:p>
            <a:r>
              <a:rPr lang="ru-RU" altLang="ru-RU" sz="3200" b="1"/>
              <a:t>Духовность: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075612" cy="50736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altLang="ru-RU" sz="2400" i="1" dirty="0">
                <a:latin typeface="Arial Black" pitchFamily="34" charset="0"/>
              </a:rPr>
              <a:t>Самая возвышенная сфера человека: моральное, политическое сознание, правосознание, эстетическое, философское сознание.(Философия)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400" b="1" i="1" dirty="0"/>
              <a:t>Свойство психики человека, высшая нравственная способность сопоставлять себя с человечеством, практическая деятельность, посредством которой субъект осуществляет в себе преобразования (Психология)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400" b="1" i="1" dirty="0">
                <a:latin typeface="Berlin Sans FB Demi" pitchFamily="34" charset="0"/>
              </a:rPr>
              <a:t>Нравственно-эстетическое состояние человека, приверженность ценностям гуманизма, истины, красоты, добра (Педагогика).</a:t>
            </a:r>
          </a:p>
        </p:txBody>
      </p:sp>
    </p:spTree>
    <p:extLst>
      <p:ext uri="{BB962C8B-B14F-4D97-AF65-F5344CB8AC3E}">
        <p14:creationId xmlns:p14="http://schemas.microsoft.com/office/powerpoint/2010/main" val="11468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ru-RU" dirty="0" smtClean="0"/>
              <a:t>Музейная педагогика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57192"/>
            <a:ext cx="7620000" cy="124360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Музейная </a:t>
            </a:r>
            <a:r>
              <a:rPr lang="ru-RU" sz="2400" b="1" dirty="0"/>
              <a:t>педагогика основана на трех научных дисциплинах: педагогике, психологии, истории. Она тесно связана с искусствознанием, лингвистикой. </a:t>
            </a:r>
          </a:p>
        </p:txBody>
      </p:sp>
      <p:pic>
        <p:nvPicPr>
          <p:cNvPr id="1026" name="Picture 2" descr="https://newbookshop.ru/pictures/1008443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131437" cy="31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22" y="1268760"/>
            <a:ext cx="2300042" cy="327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56413"/>
            <a:ext cx="2399401" cy="33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77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Основные принципы музейной педагогики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ru-RU" altLang="ru-RU"/>
              <a:t>Тесной связи культуры и образования;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/>
              <a:t>Интеграции музея и школы;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/>
              <a:t>Учета возрастных и индивидуальных особенностей детей, их интересов и склонностей;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/>
              <a:t>Комплексности в изучении видов искусств</a:t>
            </a:r>
          </a:p>
        </p:txBody>
      </p:sp>
    </p:spTree>
    <p:extLst>
      <p:ext uri="{BB962C8B-B14F-4D97-AF65-F5344CB8AC3E}">
        <p14:creationId xmlns:p14="http://schemas.microsoft.com/office/powerpoint/2010/main" val="16000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pPr algn="ctr"/>
            <a:r>
              <a:rPr lang="ru-RU" sz="3600" b="1" dirty="0" smtClean="0"/>
              <a:t>Основные направления </a:t>
            </a:r>
            <a:br>
              <a:rPr lang="ru-RU" sz="3600" b="1" dirty="0" smtClean="0"/>
            </a:br>
            <a:r>
              <a:rPr lang="ru-RU" sz="3600" b="1" dirty="0" smtClean="0"/>
              <a:t>музейной педагогики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5559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200" dirty="0" smtClean="0"/>
              <a:t>школа </a:t>
            </a:r>
            <a:r>
              <a:rPr lang="ru-RU" sz="3200" dirty="0"/>
              <a:t>при музее;</a:t>
            </a:r>
          </a:p>
          <a:p>
            <a:pPr marL="114300" indent="0">
              <a:buNone/>
            </a:pPr>
            <a:r>
              <a:rPr lang="ru-RU" sz="3200" dirty="0" smtClean="0"/>
              <a:t>школа </a:t>
            </a:r>
            <a:r>
              <a:rPr lang="ru-RU" sz="3200" dirty="0"/>
              <a:t>в образовательном пространстве музея;</a:t>
            </a:r>
          </a:p>
          <a:p>
            <a:pPr marL="114300" indent="0">
              <a:buNone/>
            </a:pPr>
            <a:r>
              <a:rPr lang="ru-RU" sz="3200" dirty="0" smtClean="0"/>
              <a:t>школьный </a:t>
            </a:r>
            <a:r>
              <a:rPr lang="ru-RU" sz="3200" dirty="0"/>
              <a:t>музей;</a:t>
            </a:r>
          </a:p>
          <a:p>
            <a:pPr marL="114300" indent="0">
              <a:buNone/>
            </a:pPr>
            <a:r>
              <a:rPr lang="ru-RU" sz="3200" dirty="0" smtClean="0"/>
              <a:t>музей </a:t>
            </a:r>
            <a:r>
              <a:rPr lang="ru-RU" sz="3200" dirty="0"/>
              <a:t>в образовательном пространстве школы.</a:t>
            </a:r>
          </a:p>
          <a:p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9053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/>
              <a:t>Основные задачи музейной педагогики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 lnSpcReduction="10000"/>
          </a:bodyPr>
          <a:lstStyle/>
          <a:p>
            <a:pPr>
              <a:buFontTx/>
              <a:buBlip>
                <a:blip r:embed="rId2"/>
              </a:buBlip>
            </a:pPr>
            <a:r>
              <a:rPr lang="ru-RU" altLang="ru-RU" sz="2400"/>
              <a:t>Воспитание патриотических чувств учащихся к истории, культуре, природе своей Родины;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 sz="2400"/>
              <a:t>Духовно-нравственное воспитание;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 sz="2400"/>
              <a:t>Эстетическое воспитание, развитие эмоциональной сферы;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 sz="2400"/>
              <a:t>Развитие детского творчества;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 sz="2400"/>
              <a:t>Создание научно-методического фонда;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 sz="2400"/>
              <a:t>Организация научно-поисковой работы учащихся;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 sz="2400"/>
              <a:t>Организация постоянных и временных экспозиций;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 sz="2400"/>
              <a:t>Проведение тематических и обзорных экскурсий;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 sz="2400"/>
              <a:t>Разработка и апробация учебных курсов и воспитательных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5689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ru-RU" sz="3600" b="1" dirty="0" smtClean="0"/>
              <a:t>Музейная культура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уважение </a:t>
            </a:r>
            <a:r>
              <a:rPr lang="ru-RU" dirty="0"/>
              <a:t>к истории </a:t>
            </a:r>
            <a:r>
              <a:rPr lang="ru-RU" dirty="0" smtClean="0"/>
              <a:t>человечества </a:t>
            </a:r>
          </a:p>
          <a:p>
            <a:r>
              <a:rPr lang="ru-RU" dirty="0" smtClean="0"/>
              <a:t>Уважение к </a:t>
            </a:r>
            <a:r>
              <a:rPr lang="ru-RU" dirty="0"/>
              <a:t>культурному наследию своего </a:t>
            </a:r>
            <a:r>
              <a:rPr lang="ru-RU" dirty="0" smtClean="0"/>
              <a:t>народа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умение </a:t>
            </a:r>
            <a:r>
              <a:rPr lang="ru-RU" dirty="0"/>
              <a:t>оценивать предметы музейного значения. Музей как хранилище культурной памяти народа подчеркивает необходимость формирования у учащихся уважения к истории,  к культурному наследию своего народа.</a:t>
            </a:r>
          </a:p>
        </p:txBody>
      </p:sp>
    </p:spTree>
    <p:extLst>
      <p:ext uri="{BB962C8B-B14F-4D97-AF65-F5344CB8AC3E}">
        <p14:creationId xmlns:p14="http://schemas.microsoft.com/office/powerpoint/2010/main" val="49189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Музей – хранилище культурной памяти народа</a:t>
            </a:r>
            <a:endParaRPr lang="ru-RU" sz="3600" dirty="0"/>
          </a:p>
        </p:txBody>
      </p:sp>
      <p:pic>
        <p:nvPicPr>
          <p:cNvPr id="5122" name="Picture 2" descr="https://b1.culture.ru/c/227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7502"/>
            <a:ext cx="7220893" cy="48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29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179</TotalTime>
  <Words>268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Соседство</vt:lpstr>
      <vt:lpstr> МУЗЕЙНАЯ  ДЕЯТЕЛЬНОСТЬ  КАК СРЕДСТВО ДУХОВНО-НРАВСТВЕННОГО ВОСПИТАНИЯ</vt:lpstr>
      <vt:lpstr>Духовность:</vt:lpstr>
      <vt:lpstr>Музейная педагогика</vt:lpstr>
      <vt:lpstr>Основные принципы музейной педагогики</vt:lpstr>
      <vt:lpstr>Основные направления  музейной педагогики</vt:lpstr>
      <vt:lpstr>Основные задачи музейной педагогики</vt:lpstr>
      <vt:lpstr>Музейная культура</vt:lpstr>
      <vt:lpstr>Музей – хранилище культурной памяти народа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4</cp:revision>
  <dcterms:created xsi:type="dcterms:W3CDTF">2020-12-07T15:59:24Z</dcterms:created>
  <dcterms:modified xsi:type="dcterms:W3CDTF">2020-12-07T18:58:32Z</dcterms:modified>
</cp:coreProperties>
</file>