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5025" y="2117407"/>
            <a:ext cx="4951095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8209" y="2117407"/>
            <a:ext cx="5038090" cy="417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4062"/>
            <a:ext cx="12192000" cy="61039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7120" y="4104640"/>
            <a:ext cx="2738120" cy="22479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2400" y="1844039"/>
            <a:ext cx="2562859" cy="21056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3160" y="1831339"/>
            <a:ext cx="2570480" cy="2108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6240" y="1831339"/>
            <a:ext cx="2570479" cy="21082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53659" y="4104640"/>
            <a:ext cx="5494020" cy="2247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54062"/>
            <a:ext cx="12192000" cy="6103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420" y="740092"/>
            <a:ext cx="1105915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667" y="1845945"/>
            <a:ext cx="1040066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dsov.ru/master-klassy/webinars.html?to_form=cert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dsov.ru/master-klassy/webinars.html?to_form=cert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3441" y="3397250"/>
            <a:ext cx="453072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подтверждения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20" dirty="0">
                <a:latin typeface="Microsoft Sans Serif"/>
                <a:cs typeface="Microsoft Sans Serif"/>
              </a:rPr>
              <a:t> работников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занимаемым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ими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должностям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проводится</a:t>
            </a:r>
            <a:r>
              <a:rPr sz="1600" b="1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один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раз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пять</a:t>
            </a:r>
            <a:r>
              <a:rPr sz="1600" b="1" spc="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лет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на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основе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оценки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их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профессиональной</a:t>
            </a:r>
            <a:r>
              <a:rPr sz="1600" b="1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деятельности </a:t>
            </a:r>
            <a:r>
              <a:rPr sz="1600" b="1" spc="-4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аттестационными</a:t>
            </a:r>
            <a:r>
              <a:rPr sz="1600" b="1" spc="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комиссиями,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самостоятельно</a:t>
            </a:r>
            <a:r>
              <a:rPr sz="16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формируемыми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организациями.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6180" marR="5080" algn="r">
              <a:lnSpc>
                <a:spcPct val="100000"/>
              </a:lnSpc>
              <a:spcBef>
                <a:spcPts val="100"/>
              </a:spcBef>
            </a:pPr>
            <a:r>
              <a:rPr dirty="0"/>
              <a:t>II.</a:t>
            </a:r>
            <a:r>
              <a:rPr spc="-15" dirty="0"/>
              <a:t> </a:t>
            </a:r>
            <a:r>
              <a:rPr spc="-20" dirty="0"/>
              <a:t>Аттестация</a:t>
            </a:r>
            <a:r>
              <a:rPr spc="90" dirty="0"/>
              <a:t> </a:t>
            </a:r>
            <a:r>
              <a:rPr spc="-10" dirty="0"/>
              <a:t>педагогических</a:t>
            </a:r>
            <a:r>
              <a:rPr spc="20" dirty="0"/>
              <a:t> </a:t>
            </a:r>
            <a:r>
              <a:rPr spc="-10" dirty="0"/>
              <a:t>работников</a:t>
            </a:r>
          </a:p>
          <a:p>
            <a:pPr marL="6266180" marR="5080" algn="r">
              <a:lnSpc>
                <a:spcPct val="100000"/>
              </a:lnSpc>
              <a:spcBef>
                <a:spcPts val="5"/>
              </a:spcBef>
            </a:pPr>
            <a:r>
              <a:rPr dirty="0"/>
              <a:t>в</a:t>
            </a:r>
            <a:r>
              <a:rPr spc="10" dirty="0"/>
              <a:t> </a:t>
            </a:r>
            <a:r>
              <a:rPr spc="-5" dirty="0"/>
              <a:t>целях </a:t>
            </a:r>
            <a:r>
              <a:rPr spc="-15" dirty="0"/>
              <a:t>подтверждения</a:t>
            </a:r>
            <a:r>
              <a:rPr spc="40" dirty="0"/>
              <a:t> </a:t>
            </a:r>
            <a:r>
              <a:rPr spc="-20" dirty="0"/>
              <a:t>соответствия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6416" y="1289303"/>
            <a:ext cx="271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занимаемой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должности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219" y="2357120"/>
            <a:ext cx="5410200" cy="4180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4029" y="740092"/>
            <a:ext cx="3009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Аттестационная</a:t>
            </a:r>
            <a:r>
              <a:rPr spc="50" dirty="0"/>
              <a:t> </a:t>
            </a:r>
            <a:r>
              <a:rPr spc="-10" dirty="0"/>
              <a:t>комиссия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6359" y="3835398"/>
            <a:ext cx="5641340" cy="2933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5025" y="2659634"/>
            <a:ext cx="10713720" cy="319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Аттестационная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создается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распорядительным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актом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из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состоит</a:t>
            </a:r>
            <a:r>
              <a:rPr sz="1600" b="1" spc="6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8A31"/>
                </a:solidFill>
                <a:latin typeface="Arial"/>
                <a:cs typeface="Arial"/>
              </a:rPr>
              <a:t>не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менее</a:t>
            </a:r>
            <a:r>
              <a:rPr sz="1600" b="1" spc="2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чем</a:t>
            </a:r>
            <a:r>
              <a:rPr sz="1600" b="1" spc="1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из</a:t>
            </a:r>
            <a:r>
              <a:rPr sz="1600" b="1" spc="1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5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человек,</a:t>
            </a:r>
            <a:r>
              <a:rPr sz="1600" b="1" spc="2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8A31"/>
                </a:solidFill>
                <a:latin typeface="Arial"/>
                <a:cs typeface="Arial"/>
              </a:rPr>
              <a:t>том</a:t>
            </a:r>
            <a:r>
              <a:rPr sz="1600" b="1" spc="5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числе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председателя,</a:t>
            </a:r>
            <a:r>
              <a:rPr sz="1600" b="1" spc="6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заместителя</a:t>
            </a:r>
            <a:r>
              <a:rPr sz="1600" b="1" spc="10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председателя, </a:t>
            </a:r>
            <a:r>
              <a:rPr sz="1600" b="1" spc="-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секретаря</a:t>
            </a:r>
            <a:r>
              <a:rPr sz="1600" b="1" spc="7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членов аттестационной</a:t>
            </a:r>
            <a:r>
              <a:rPr sz="1600" b="1" spc="9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комиссии</a:t>
            </a:r>
            <a:r>
              <a:rPr sz="1600" b="1" spc="4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8A31"/>
                </a:solidFill>
                <a:latin typeface="Arial"/>
                <a:cs typeface="Arial"/>
              </a:rPr>
              <a:t>организации.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650">
              <a:latin typeface="Arial"/>
              <a:cs typeface="Arial"/>
            </a:endParaRPr>
          </a:p>
          <a:p>
            <a:pPr marL="12700" marR="58267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состав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обязательном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порядке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включается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представитель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выборного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соответствующей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первичной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профсоюзной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отсутствии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такового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иного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представительного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органа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(представителя)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Руководитель</a:t>
            </a:r>
            <a:r>
              <a:rPr sz="1600" b="1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организации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состав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аттестационной</a:t>
            </a:r>
            <a:r>
              <a:rPr sz="16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комиссии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организации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не 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входит.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6520" y="2196846"/>
            <a:ext cx="517271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соответствии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распорядительным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актом</a:t>
            </a:r>
            <a:endParaRPr sz="1600">
              <a:latin typeface="Microsoft Sans Serif"/>
              <a:cs typeface="Microsoft Sans Serif"/>
            </a:endParaRPr>
          </a:p>
          <a:p>
            <a:pPr marL="12700" marR="32639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работодателя,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содержащим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список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подлежащих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график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проведения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11430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Проведение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каждого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представления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работодателя,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он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вносит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непосредственно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(далее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представление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работодателя).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2700" marR="5778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Работодатель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знакомит под </a:t>
            </a:r>
            <a:r>
              <a:rPr sz="1600" spc="-15" dirty="0">
                <a:latin typeface="Microsoft Sans Serif"/>
                <a:cs typeface="Microsoft Sans Serif"/>
              </a:rPr>
              <a:t>подпись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распорядительным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актом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30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календарных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дней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дня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проведения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их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графику.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28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Аттестация</a:t>
            </a:r>
            <a:r>
              <a:rPr spc="60" dirty="0"/>
              <a:t> </a:t>
            </a:r>
            <a:r>
              <a:rPr spc="-10" dirty="0"/>
              <a:t>педагогических</a:t>
            </a:r>
            <a:r>
              <a:rPr spc="-5" dirty="0"/>
              <a:t> </a:t>
            </a:r>
            <a:r>
              <a:rPr spc="-10" dirty="0"/>
              <a:t>работников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0" y="2966720"/>
            <a:ext cx="3957320" cy="2433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186940"/>
            <a:ext cx="10347325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785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Microsoft Sans Serif"/>
                <a:cs typeface="Microsoft Sans Serif"/>
              </a:rPr>
              <a:t>Проведение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каждого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представления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работодателя,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он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вносит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непосредственно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(далее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представление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работодателя).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представлении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работодателя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содержатся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следующие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сведения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педагогическом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работнике: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а)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фамилия,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имя,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отчество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(при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наличии);</a:t>
            </a:r>
            <a:endParaRPr sz="1600">
              <a:latin typeface="Microsoft Sans Serif"/>
              <a:cs typeface="Microsoft Sans Serif"/>
            </a:endParaRPr>
          </a:p>
          <a:p>
            <a:pPr marL="12700" marR="453009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б)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наименование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дату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аттестации;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в)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дата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заключения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этой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трудового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договора;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г)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уровень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(или)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специальности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направлению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подготовки;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д)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информация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получении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дополнительного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профилю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е)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результаты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предыдущих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случае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проведения);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мотивированная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всесторонняя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объективная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оценка</a:t>
            </a:r>
            <a:endParaRPr sz="1600">
              <a:latin typeface="Microsoft Sans Serif"/>
              <a:cs typeface="Microsoft Sans Serif"/>
            </a:endParaRPr>
          </a:p>
          <a:p>
            <a:pPr marL="12700" marR="599440">
              <a:lnSpc>
                <a:spcPct val="100000"/>
              </a:lnSpc>
            </a:pPr>
            <a:r>
              <a:rPr sz="1600" spc="-30" dirty="0">
                <a:latin typeface="Microsoft Sans Serif"/>
                <a:cs typeface="Microsoft Sans Serif"/>
              </a:rPr>
              <a:t>ж) </a:t>
            </a:r>
            <a:r>
              <a:rPr sz="1600" spc="-40" dirty="0">
                <a:latin typeface="Microsoft Sans Serif"/>
                <a:cs typeface="Microsoft Sans Serif"/>
              </a:rPr>
              <a:t>результатов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профессиональной деятельности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 по </a:t>
            </a:r>
            <a:r>
              <a:rPr sz="1600" spc="-10" dirty="0">
                <a:latin typeface="Microsoft Sans Serif"/>
                <a:cs typeface="Microsoft Sans Serif"/>
              </a:rPr>
              <a:t>выполнению </a:t>
            </a:r>
            <a:r>
              <a:rPr sz="1600" spc="-15" dirty="0">
                <a:latin typeface="Microsoft Sans Serif"/>
                <a:cs typeface="Microsoft Sans Serif"/>
              </a:rPr>
              <a:t>трудовых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обязанностей,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возложенных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него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трудовым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договором.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5968" y="740092"/>
            <a:ext cx="273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Проведение </a:t>
            </a:r>
            <a:r>
              <a:rPr spc="-15" dirty="0"/>
              <a:t>аттестации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274570"/>
            <a:ext cx="5595620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053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Работодатель</a:t>
            </a:r>
            <a:r>
              <a:rPr sz="1600" spc="114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знакомит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представлением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подпись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позднее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30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календарных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дней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дня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dirty="0">
                <a:latin typeface="Microsoft Sans Serif"/>
                <a:cs typeface="Microsoft Sans Serif"/>
              </a:rPr>
              <a:t>После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ознакомления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представлением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педагогический</a:t>
            </a:r>
            <a:r>
              <a:rPr sz="1600" spc="3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работник</a:t>
            </a:r>
            <a:r>
              <a:rPr sz="1600" spc="3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 желанию </a:t>
            </a:r>
            <a:r>
              <a:rPr sz="1600" spc="-45" dirty="0">
                <a:latin typeface="Microsoft Sans Serif"/>
                <a:cs typeface="Microsoft Sans Serif"/>
              </a:rPr>
              <a:t>может</a:t>
            </a:r>
            <a:r>
              <a:rPr sz="1600" spc="3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представить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дополнительные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сведения,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характеризующие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профессиональную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деятельность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период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даты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предыдущей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(при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первичной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даты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поступления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работу).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 marR="12255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При </a:t>
            </a:r>
            <a:r>
              <a:rPr sz="1600" spc="-40" dirty="0">
                <a:latin typeface="Microsoft Sans Serif"/>
                <a:cs typeface="Microsoft Sans Serif"/>
              </a:rPr>
              <a:t>отказе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работника </a:t>
            </a:r>
            <a:r>
              <a:rPr sz="1600" spc="-25" dirty="0">
                <a:latin typeface="Microsoft Sans Serif"/>
                <a:cs typeface="Microsoft Sans Serif"/>
              </a:rPr>
              <a:t>от </a:t>
            </a:r>
            <a:r>
              <a:rPr sz="1600" spc="-20" dirty="0">
                <a:latin typeface="Microsoft Sans Serif"/>
                <a:cs typeface="Microsoft Sans Serif"/>
              </a:rPr>
              <a:t>ознакомления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представлением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составляется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акт, 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подписывается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лицами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(не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двух),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присутствии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составлен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акт.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5968" y="740092"/>
            <a:ext cx="273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Проведение </a:t>
            </a:r>
            <a:r>
              <a:rPr spc="-15" dirty="0"/>
              <a:t>аттестации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959" y="2321560"/>
            <a:ext cx="3256279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152713"/>
            <a:ext cx="10713085" cy="417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заседании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участием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работника.</a:t>
            </a:r>
            <a:endParaRPr sz="1600">
              <a:latin typeface="Microsoft Sans Serif"/>
              <a:cs typeface="Microsoft Sans Serif"/>
            </a:endParaRPr>
          </a:p>
          <a:p>
            <a:pPr marL="12700" marR="5689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Заседание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считается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правомочным,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если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нем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присутствуют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двух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третей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членов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  <a:p>
            <a:pPr marL="12700" marR="18034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случае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отсутствия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день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проведения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заседании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уважительным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причинам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переносится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другую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дату,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график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вносятся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соответствующие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изменения,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работодатель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знакомит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подпись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30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календарных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дней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новой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даты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проведения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При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неявке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работника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заседание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аттестационной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без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уважительной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причины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аттестационная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отсутствие.</a:t>
            </a:r>
            <a:endParaRPr sz="1600">
              <a:latin typeface="Microsoft Sans Serif"/>
              <a:cs typeface="Microsoft Sans Serif"/>
            </a:endParaRPr>
          </a:p>
          <a:p>
            <a:pPr marL="12700" marR="1193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14.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Аттестационная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рассматривает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представление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работодателя,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также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дополнительные сведения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работника, характеризующие </a:t>
            </a:r>
            <a:r>
              <a:rPr sz="1600" spc="-30" dirty="0">
                <a:latin typeface="Microsoft Sans Serif"/>
                <a:cs typeface="Microsoft Sans Serif"/>
              </a:rPr>
              <a:t>его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профессиональную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деятельность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(при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наличии).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15.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результатам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аттестационная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принимает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одно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из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следующих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решений: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соответствует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занимаемой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(указывается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работника);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не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соответствует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занимаемой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(указывается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работника).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5968" y="740092"/>
            <a:ext cx="273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Проведение </a:t>
            </a:r>
            <a:r>
              <a:rPr spc="-15" dirty="0"/>
              <a:t>аттестации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1718690"/>
            <a:ext cx="10683875" cy="493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0">
              <a:lnSpc>
                <a:spcPct val="100000"/>
              </a:lnSpc>
              <a:spcBef>
                <a:spcPts val="100"/>
              </a:spcBef>
              <a:buChar char="-"/>
              <a:tabLst>
                <a:tab pos="1219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При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прохождении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педагогический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работник,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являющийся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членом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аттестационной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комиссии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организации,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участвует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0" dirty="0">
                <a:latin typeface="Microsoft Sans Serif"/>
                <a:cs typeface="Microsoft Sans Serif"/>
              </a:rPr>
              <a:t>голосовании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своей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кандидатуре.</a:t>
            </a:r>
            <a:endParaRPr sz="1400">
              <a:latin typeface="Microsoft Sans Serif"/>
              <a:cs typeface="Microsoft Sans Serif"/>
            </a:endParaRPr>
          </a:p>
          <a:p>
            <a:pPr marL="12700" marR="60833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17.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случаях,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когда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не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менее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половины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членов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аттестационной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комиссии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организации,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присутствующих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 </a:t>
            </a:r>
            <a:r>
              <a:rPr sz="1400" spc="-15" dirty="0">
                <a:latin typeface="Microsoft Sans Serif"/>
                <a:cs typeface="Microsoft Sans Serif"/>
              </a:rPr>
              <a:t>заседании,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проголосовали </a:t>
            </a:r>
            <a:r>
              <a:rPr sz="1400" spc="-35" dirty="0">
                <a:latin typeface="Microsoft Sans Serif"/>
                <a:cs typeface="Microsoft Sans Serif"/>
              </a:rPr>
              <a:t>за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решение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соответствии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занимаемой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должности,</a:t>
            </a:r>
            <a:r>
              <a:rPr sz="1400" spc="-20" dirty="0">
                <a:latin typeface="Microsoft Sans Serif"/>
                <a:cs typeface="Microsoft Sans Serif"/>
              </a:rPr>
              <a:t> педагогический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работник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признается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соответствующим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занимаемой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должности.</a:t>
            </a:r>
            <a:endParaRPr sz="1400">
              <a:latin typeface="Microsoft Sans Serif"/>
              <a:cs typeface="Microsoft Sans Serif"/>
            </a:endParaRPr>
          </a:p>
          <a:p>
            <a:pPr marL="121920" indent="-10922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18.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Результаты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педагогического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непосредственно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присутствующего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заседании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аттестационной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комиссии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сообщаются </a:t>
            </a:r>
            <a:r>
              <a:rPr sz="1400" spc="-10" dirty="0">
                <a:latin typeface="Microsoft Sans Serif"/>
                <a:cs typeface="Microsoft Sans Serif"/>
              </a:rPr>
              <a:t>ему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после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подведения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итогов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голосования.</a:t>
            </a:r>
            <a:endParaRPr sz="1400">
              <a:latin typeface="Microsoft Sans Serif"/>
              <a:cs typeface="Microsoft Sans Serif"/>
            </a:endParaRPr>
          </a:p>
          <a:p>
            <a:pPr marL="12700" marR="204470">
              <a:lnSpc>
                <a:spcPct val="100000"/>
              </a:lnSpc>
              <a:spcBef>
                <a:spcPts val="5"/>
              </a:spcBef>
              <a:buChar char="-"/>
              <a:tabLst>
                <a:tab pos="1219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19.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Результаты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педагогических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работников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заносятся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протокол,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подписываемый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председателем, заместителем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председателя, секретарем </a:t>
            </a:r>
            <a:r>
              <a:rPr sz="1400" spc="-5" dirty="0">
                <a:latin typeface="Microsoft Sans Serif"/>
                <a:cs typeface="Microsoft Sans Serif"/>
              </a:rPr>
              <a:t>и </a:t>
            </a:r>
            <a:r>
              <a:rPr sz="1400" spc="-10" dirty="0">
                <a:latin typeface="Microsoft Sans Serif"/>
                <a:cs typeface="Microsoft Sans Serif"/>
              </a:rPr>
              <a:t>членами аттестационной </a:t>
            </a:r>
            <a:r>
              <a:rPr sz="1400" spc="-20" dirty="0">
                <a:latin typeface="Microsoft Sans Serif"/>
                <a:cs typeface="Microsoft Sans Serif"/>
              </a:rPr>
              <a:t>комиссии </a:t>
            </a:r>
            <a:r>
              <a:rPr sz="1400" spc="-15" dirty="0">
                <a:latin typeface="Microsoft Sans Serif"/>
                <a:cs typeface="Microsoft Sans Serif"/>
              </a:rPr>
              <a:t>организации, присутствовавшими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spc="-15" dirty="0">
                <a:latin typeface="Microsoft Sans Serif"/>
                <a:cs typeface="Microsoft Sans Serif"/>
              </a:rPr>
              <a:t>заседании, </a:t>
            </a:r>
            <a:r>
              <a:rPr sz="1400" spc="-25" dirty="0">
                <a:latin typeface="Microsoft Sans Serif"/>
                <a:cs typeface="Microsoft Sans Serif"/>
              </a:rPr>
              <a:t>который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хранится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работодателя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вместе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представлениями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работодателя,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внесенными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комиссию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организации,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дополнительными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сведениями,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представленными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педагогическими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работниками,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характеризующими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профессиональную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деятельность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(при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наличии).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20.</a:t>
            </a:r>
            <a:r>
              <a:rPr sz="1400" dirty="0">
                <a:latin typeface="Microsoft Sans Serif"/>
                <a:cs typeface="Microsoft Sans Serif"/>
              </a:rPr>
              <a:t> 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педагогического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прошедшего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аттестацию,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позднее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2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рабочих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дней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со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дня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ее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проведения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секретарем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аттестационной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комиссии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составляется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выписка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из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протокола,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содержащая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сведения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фамилии,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имени,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отчестве </a:t>
            </a:r>
            <a:r>
              <a:rPr sz="1400" spc="-10" dirty="0">
                <a:latin typeface="Microsoft Sans Serif"/>
                <a:cs typeface="Microsoft Sans Serif"/>
              </a:rPr>
              <a:t> (при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наличии)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аттестуемого,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наименовании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его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должности,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которой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проводилась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аттестация,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дате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заседания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аттестационной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комиссии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результатах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голосования,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принятом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аттестационной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комиссией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организации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решении.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Работодатель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знакомит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педагогического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выпиской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из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протокола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под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подпись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течение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3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рабочих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дней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после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ее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составления.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Выписка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из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протокола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хранится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личном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деле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педагогического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Сведения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педагогического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работника,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проводимой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целью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подтверждения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соответствия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занимаемой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должности,</a:t>
            </a:r>
            <a:r>
              <a:rPr sz="1400" dirty="0">
                <a:latin typeface="Microsoft Sans Serif"/>
                <a:cs typeface="Microsoft Sans Serif"/>
              </a:rPr>
              <a:t> 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трудовую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книжку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(или)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сведения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трудовой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деятельности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вносятся.</a:t>
            </a:r>
            <a:endParaRPr sz="1400">
              <a:latin typeface="Microsoft Sans Serif"/>
              <a:cs typeface="Microsoft Sans Serif"/>
            </a:endParaRPr>
          </a:p>
          <a:p>
            <a:pPr marL="12700" marR="357505">
              <a:lnSpc>
                <a:spcPct val="100000"/>
              </a:lnSpc>
              <a:spcBef>
                <a:spcPts val="5"/>
              </a:spcBef>
              <a:buChar char="-"/>
              <a:tabLst>
                <a:tab pos="1219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21.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Результаты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целях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подтверждения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соответствия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педагогических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работников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занимаемым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ими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должностям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основе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оценки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профессиональной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деятельности</a:t>
            </a:r>
            <a:r>
              <a:rPr sz="1400" spc="-20" dirty="0">
                <a:latin typeface="Microsoft Sans Serif"/>
                <a:cs typeface="Microsoft Sans Serif"/>
              </a:rPr>
              <a:t> педагогический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работник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вправе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обжаловать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законодательством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Российской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Федерации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5968" y="740092"/>
            <a:ext cx="273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Проведение </a:t>
            </a:r>
            <a:r>
              <a:rPr spc="-15" dirty="0"/>
              <a:t>аттестации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7459" y="2775330"/>
            <a:ext cx="6008370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5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Microsoft Sans Serif"/>
                <a:cs typeface="Microsoft Sans Serif"/>
              </a:rPr>
              <a:t>а)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педагогические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работники,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имеющие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квалификационные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категории;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б)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проработавшие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занимаемой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двух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лет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12700" marR="1476375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организации,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аттестация;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в)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беременные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женщины;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г)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женщины,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находящиеся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отпуске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беременности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родам;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(возможна</a:t>
            </a:r>
            <a:r>
              <a:rPr sz="1600" b="1" spc="-5" dirty="0">
                <a:latin typeface="Arial"/>
                <a:cs typeface="Arial"/>
              </a:rPr>
              <a:t> не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ранее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чем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через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два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года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после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их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выхода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из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указанных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отпусков).</a:t>
            </a:r>
            <a:endParaRPr sz="1600">
              <a:latin typeface="Arial"/>
              <a:cs typeface="Arial"/>
            </a:endParaRPr>
          </a:p>
          <a:p>
            <a:pPr marL="12700" marR="38735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д)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лица,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находящиеся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отпуске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уходу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ребенком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достижения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возраста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трех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лет;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(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возможна </a:t>
            </a:r>
            <a:r>
              <a:rPr sz="1600" b="1" spc="-5" dirty="0">
                <a:latin typeface="Arial"/>
                <a:cs typeface="Arial"/>
              </a:rPr>
              <a:t>не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ранее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чем </a:t>
            </a:r>
            <a:r>
              <a:rPr sz="1600" b="1" spc="-10" dirty="0">
                <a:latin typeface="Arial"/>
                <a:cs typeface="Arial"/>
              </a:rPr>
              <a:t> через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два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года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после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их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выхода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из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указанных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отпусков). 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е)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отсутствовавшие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рабочем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месте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более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четырех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месяцев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связи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заболеванием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latin typeface="Arial"/>
                <a:cs typeface="Arial"/>
              </a:rPr>
              <a:t>(возможна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ранее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чем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через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год </a:t>
            </a:r>
            <a:r>
              <a:rPr sz="1600" b="1" spc="-15" dirty="0">
                <a:latin typeface="Arial"/>
                <a:cs typeface="Arial"/>
              </a:rPr>
              <a:t> после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их </a:t>
            </a:r>
            <a:r>
              <a:rPr sz="1600" b="1" spc="-15" dirty="0">
                <a:latin typeface="Arial"/>
                <a:cs typeface="Arial"/>
              </a:rPr>
              <a:t>выхода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работу).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5114" y="740092"/>
            <a:ext cx="5762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2380" marR="5080" indent="-1250315" algn="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Аттестацию</a:t>
            </a:r>
            <a:r>
              <a:rPr spc="95" dirty="0"/>
              <a:t> </a:t>
            </a:r>
            <a:r>
              <a:rPr dirty="0"/>
              <a:t>в</a:t>
            </a:r>
            <a:r>
              <a:rPr spc="10" dirty="0"/>
              <a:t> </a:t>
            </a:r>
            <a:r>
              <a:rPr spc="-5" dirty="0"/>
              <a:t>целях</a:t>
            </a:r>
            <a:r>
              <a:rPr dirty="0"/>
              <a:t> </a:t>
            </a:r>
            <a:r>
              <a:rPr spc="-15" dirty="0"/>
              <a:t>подтверждения</a:t>
            </a:r>
            <a:r>
              <a:rPr spc="45" dirty="0"/>
              <a:t> </a:t>
            </a:r>
            <a:r>
              <a:rPr spc="-20" dirty="0"/>
              <a:t>соответствия </a:t>
            </a:r>
            <a:r>
              <a:rPr spc="-484" dirty="0"/>
              <a:t> </a:t>
            </a:r>
            <a:r>
              <a:rPr spc="-10" dirty="0"/>
              <a:t>занимаемой</a:t>
            </a:r>
            <a:r>
              <a:rPr dirty="0"/>
              <a:t> </a:t>
            </a:r>
            <a:r>
              <a:rPr spc="-15" dirty="0"/>
              <a:t>должности</a:t>
            </a:r>
            <a:r>
              <a:rPr dirty="0"/>
              <a:t> </a:t>
            </a:r>
            <a:r>
              <a:rPr spc="-5" dirty="0"/>
              <a:t>не</a:t>
            </a:r>
            <a:r>
              <a:rPr spc="10" dirty="0"/>
              <a:t> </a:t>
            </a:r>
            <a:r>
              <a:rPr spc="-15" dirty="0"/>
              <a:t>проходят </a:t>
            </a:r>
            <a:r>
              <a:rPr spc="-10" dirty="0"/>
              <a:t> следующие</a:t>
            </a:r>
            <a:r>
              <a:rPr spc="15" dirty="0"/>
              <a:t> </a:t>
            </a:r>
            <a:r>
              <a:rPr spc="-10" dirty="0"/>
              <a:t>педагогические</a:t>
            </a:r>
            <a:r>
              <a:rPr spc="10" dirty="0"/>
              <a:t> </a:t>
            </a:r>
            <a:r>
              <a:rPr spc="-10" dirty="0"/>
              <a:t>работники: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2354579"/>
            <a:ext cx="3589020" cy="4104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604198"/>
            <a:ext cx="5686425" cy="319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Аттестационные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latin typeface="Arial"/>
                <a:cs typeface="Arial"/>
              </a:rPr>
              <a:t>дают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рекомендации </a:t>
            </a:r>
            <a:r>
              <a:rPr sz="1600" b="1" spc="-20" dirty="0">
                <a:latin typeface="Arial"/>
                <a:cs typeface="Arial"/>
              </a:rPr>
              <a:t>работодателю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 </a:t>
            </a:r>
            <a:r>
              <a:rPr sz="1600" spc="-25" dirty="0">
                <a:latin typeface="Microsoft Sans Serif"/>
                <a:cs typeface="Microsoft Sans Serif"/>
              </a:rPr>
              <a:t>возможности назначения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соответствующие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лиц,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имеющих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специальной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подготовки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стажа</a:t>
            </a:r>
            <a:endParaRPr sz="1600">
              <a:latin typeface="Microsoft Sans Serif"/>
              <a:cs typeface="Microsoft Sans Serif"/>
            </a:endParaRPr>
          </a:p>
          <a:p>
            <a:pPr marL="12700" marR="848994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работы,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установленных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разделе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"Требования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квалификации"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раздела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"Квалификационные</a:t>
            </a:r>
            <a:endParaRPr sz="1600">
              <a:latin typeface="Arial"/>
              <a:cs typeface="Arial"/>
            </a:endParaRPr>
          </a:p>
          <a:p>
            <a:pPr marL="12700" marR="10922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характеристики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должностей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работников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образования"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Единого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квалификационного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справочника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должностей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руководителей,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специалистов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служащих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(или)</a:t>
            </a:r>
            <a:endParaRPr sz="1600">
              <a:latin typeface="Microsoft Sans Serif"/>
              <a:cs typeface="Microsoft Sans Serif"/>
            </a:endParaRPr>
          </a:p>
          <a:p>
            <a:pPr marL="12700" marR="3790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профессиональными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стандартами,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обладающих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достаточным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практическим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опытом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компетентностью,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выполняющих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качественно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полном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объеме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возложенные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должностные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обязанности.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4055" y="740092"/>
            <a:ext cx="4583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Аттестационные</a:t>
            </a:r>
            <a:r>
              <a:rPr spc="95" dirty="0"/>
              <a:t> </a:t>
            </a:r>
            <a:r>
              <a:rPr spc="-10" dirty="0"/>
              <a:t>комиссии</a:t>
            </a:r>
            <a:r>
              <a:rPr spc="25" dirty="0"/>
              <a:t> </a:t>
            </a:r>
            <a:r>
              <a:rPr spc="-10" dirty="0"/>
              <a:t>организаций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0040" y="2369819"/>
            <a:ext cx="5323840" cy="3723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2800" y="4645658"/>
            <a:ext cx="2446020" cy="2123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025" y="2117407"/>
            <a:ext cx="10747375" cy="270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высшей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проводится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по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их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желанию.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23558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находящихся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государственных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органов,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аттестационными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комиссиями,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формируемыми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федеральными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государственными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органами,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эти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находятся,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отношении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находящихся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субъекта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муниципальных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частных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(за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исключением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находящихся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территории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"Сириус"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частных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находящихся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территории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"Сириус"),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проведение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аттестации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осуществляется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аттестационными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комиссиями,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формируемыми 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уполномоченными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органами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государственной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власти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субъектов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Российской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Федерации.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8104" marR="15240" algn="r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0" dirty="0"/>
              <a:t> </a:t>
            </a:r>
            <a:r>
              <a:rPr spc="-15" dirty="0"/>
              <a:t>Аттестация</a:t>
            </a:r>
            <a:r>
              <a:rPr spc="85" dirty="0"/>
              <a:t> </a:t>
            </a:r>
            <a:r>
              <a:rPr spc="-10" dirty="0"/>
              <a:t>педагогических</a:t>
            </a:r>
            <a:r>
              <a:rPr spc="20" dirty="0"/>
              <a:t> </a:t>
            </a:r>
            <a:r>
              <a:rPr spc="-10" dirty="0"/>
              <a:t>работников</a:t>
            </a:r>
            <a:r>
              <a:rPr spc="35" dirty="0"/>
              <a:t> </a:t>
            </a:r>
            <a:r>
              <a:rPr dirty="0"/>
              <a:t>в</a:t>
            </a:r>
            <a:r>
              <a:rPr spc="-5" dirty="0"/>
              <a:t> целях</a:t>
            </a:r>
          </a:p>
          <a:p>
            <a:pPr marL="3888104" marR="5080" algn="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установления</a:t>
            </a:r>
            <a:r>
              <a:rPr spc="100" dirty="0"/>
              <a:t> </a:t>
            </a:r>
            <a:r>
              <a:rPr spc="-5" dirty="0"/>
              <a:t>первой</a:t>
            </a:r>
            <a:r>
              <a:rPr spc="4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высшей</a:t>
            </a:r>
            <a:r>
              <a:rPr spc="25" dirty="0"/>
              <a:t> </a:t>
            </a:r>
            <a:r>
              <a:rPr spc="-10" dirty="0"/>
              <a:t>квалификационной</a:t>
            </a:r>
            <a:r>
              <a:rPr spc="80" dirty="0"/>
              <a:t> </a:t>
            </a:r>
            <a:r>
              <a:rPr spc="-10" dirty="0"/>
              <a:t>категории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903" y="999871"/>
            <a:ext cx="2807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Мы</a:t>
            </a:r>
            <a:r>
              <a:rPr sz="2800" spc="-95" dirty="0"/>
              <a:t> </a:t>
            </a:r>
            <a:r>
              <a:rPr sz="2800" spc="-5" dirty="0"/>
              <a:t>предлагаем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9779" y="2580322"/>
            <a:ext cx="5487035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Проведение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находящихся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ведении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федеральной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территории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"Сириус",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также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частных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находящихся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федеральной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территории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"Сириус",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аттестационными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комиссиями,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формируемыми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органами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публичной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власти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территории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"Сириус".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2700" marR="132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состав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аттестационных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комиссий,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входит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7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человек,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включая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представителя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соответствующего </a:t>
            </a:r>
            <a:r>
              <a:rPr sz="1600" spc="-15" dirty="0">
                <a:latin typeface="Microsoft Sans Serif"/>
                <a:cs typeface="Microsoft Sans Serif"/>
              </a:rPr>
              <a:t> профессионального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союза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специалистов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для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осуществления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всестороннего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анализа</a:t>
            </a:r>
            <a:endParaRPr sz="1600">
              <a:latin typeface="Microsoft Sans Serif"/>
              <a:cs typeface="Microsoft Sans Serif"/>
            </a:endParaRPr>
          </a:p>
          <a:p>
            <a:pPr marL="12700" marR="78105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профессиональной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(далее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специалисты).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8104" marR="5715" algn="r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0" dirty="0"/>
              <a:t> </a:t>
            </a:r>
            <a:r>
              <a:rPr spc="-15" dirty="0"/>
              <a:t>Аттестация</a:t>
            </a:r>
            <a:r>
              <a:rPr spc="85" dirty="0"/>
              <a:t> </a:t>
            </a:r>
            <a:r>
              <a:rPr spc="-10" dirty="0"/>
              <a:t>педагогических</a:t>
            </a:r>
            <a:r>
              <a:rPr spc="20" dirty="0"/>
              <a:t> </a:t>
            </a:r>
            <a:r>
              <a:rPr spc="-10" dirty="0"/>
              <a:t>работников</a:t>
            </a:r>
            <a:r>
              <a:rPr spc="1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целях</a:t>
            </a:r>
          </a:p>
          <a:p>
            <a:pPr marL="3888104" marR="5080" algn="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установления</a:t>
            </a:r>
            <a:r>
              <a:rPr spc="85" dirty="0"/>
              <a:t> </a:t>
            </a:r>
            <a:r>
              <a:rPr spc="-10" dirty="0"/>
              <a:t>первой</a:t>
            </a:r>
            <a:r>
              <a:rPr spc="30" dirty="0"/>
              <a:t> </a:t>
            </a:r>
            <a:r>
              <a:rPr dirty="0"/>
              <a:t>и</a:t>
            </a:r>
            <a:r>
              <a:rPr spc="-5" dirty="0"/>
              <a:t> высшей</a:t>
            </a:r>
            <a:r>
              <a:rPr spc="10" dirty="0"/>
              <a:t> </a:t>
            </a:r>
            <a:r>
              <a:rPr spc="-10" dirty="0"/>
              <a:t>квалификационной</a:t>
            </a:r>
            <a:r>
              <a:rPr spc="75" dirty="0"/>
              <a:t> </a:t>
            </a:r>
            <a:r>
              <a:rPr spc="-10" dirty="0"/>
              <a:t>категории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419" y="2029460"/>
            <a:ext cx="450596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449195"/>
            <a:ext cx="6282690" cy="365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100"/>
              </a:spcBef>
              <a:buChar char="-"/>
              <a:tabLst>
                <a:tab pos="12192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Аттестация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педагогических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работников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целях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установления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первой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00" spc="5" dirty="0">
                <a:latin typeface="Microsoft Sans Serif"/>
                <a:cs typeface="Microsoft Sans Serif"/>
              </a:rPr>
              <a:t>или </a:t>
            </a:r>
            <a:r>
              <a:rPr sz="1400" spc="-5" dirty="0">
                <a:latin typeface="Microsoft Sans Serif"/>
                <a:cs typeface="Microsoft Sans Serif"/>
              </a:rPr>
              <a:t>высшей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квалификационных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категорий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проводится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основании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latin typeface="Arial"/>
                <a:cs typeface="Arial"/>
              </a:rPr>
              <a:t>заявлений</a:t>
            </a:r>
            <a:r>
              <a:rPr sz="1400" spc="-10" dirty="0">
                <a:latin typeface="Microsoft Sans Serif"/>
                <a:cs typeface="Microsoft Sans Serif"/>
              </a:rPr>
              <a:t>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подаваемых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непосредственно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комиссию,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либо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направленных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адрес</a:t>
            </a:r>
            <a:r>
              <a:rPr sz="1400" spc="-10" dirty="0">
                <a:latin typeface="Microsoft Sans Serif"/>
                <a:cs typeface="Microsoft Sans Serif"/>
              </a:rPr>
              <a:t> аттестационной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latin typeface="Arial"/>
                <a:cs typeface="Arial"/>
              </a:rPr>
              <a:t>комиссии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почте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письмом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уведомлением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вручении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или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sz="14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уведомлением</a:t>
            </a:r>
            <a:r>
              <a:rPr sz="14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форме </a:t>
            </a: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электронного</a:t>
            </a:r>
            <a:r>
              <a:rPr sz="1400" b="1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документа</a:t>
            </a:r>
            <a:r>
              <a:rPr sz="1400" b="1" spc="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использованием</a:t>
            </a:r>
            <a:r>
              <a:rPr sz="14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информационно-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телекоммуникационных</a:t>
            </a:r>
            <a:r>
              <a:rPr sz="1400" b="1" spc="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сетей</a:t>
            </a:r>
            <a:r>
              <a:rPr sz="1400" b="1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общего </a:t>
            </a:r>
            <a:r>
              <a:rPr sz="1400" b="1" spc="-15" dirty="0">
                <a:solidFill>
                  <a:srgbClr val="008000"/>
                </a:solidFill>
                <a:latin typeface="Arial"/>
                <a:cs typeface="Arial"/>
              </a:rPr>
              <a:t>пользования,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387985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том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числе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информационно-телекоммуникационной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сети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"Интернет"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(далее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сеть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"Интернет"),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-"/>
            </a:pPr>
            <a:endParaRPr sz="1450">
              <a:latin typeface="Microsoft Sans Serif"/>
              <a:cs typeface="Microsoft Sans Serif"/>
            </a:endParaRPr>
          </a:p>
          <a:p>
            <a:pPr marL="12700" marR="495934">
              <a:lnSpc>
                <a:spcPct val="100000"/>
              </a:lnSpc>
              <a:spcBef>
                <a:spcPts val="5"/>
              </a:spcBef>
              <a:buChar char="-"/>
              <a:tabLst>
                <a:tab pos="121920" algn="l"/>
              </a:tabLst>
            </a:pPr>
            <a:r>
              <a:rPr sz="1400" dirty="0">
                <a:latin typeface="Microsoft Sans Serif"/>
                <a:cs typeface="Microsoft Sans Serif"/>
              </a:rPr>
              <a:t>либо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посредством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федеральной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государственной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информационной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системы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"Единый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портал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государственных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муниципальных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услуг </a:t>
            </a:r>
            <a:r>
              <a:rPr sz="1400" spc="-20" dirty="0">
                <a:latin typeface="Microsoft Sans Serif"/>
                <a:cs typeface="Microsoft Sans Serif"/>
              </a:rPr>
              <a:t> (функций)"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(далее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ЕПГУ),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-"/>
            </a:pPr>
            <a:endParaRPr sz="1450">
              <a:latin typeface="Microsoft Sans Serif"/>
              <a:cs typeface="Microsoft Sans Serif"/>
            </a:endParaRPr>
          </a:p>
          <a:p>
            <a:pPr marL="121920" indent="-109220">
              <a:lnSpc>
                <a:spcPct val="100000"/>
              </a:lnSpc>
              <a:buChar char="-"/>
              <a:tabLst>
                <a:tab pos="121920" algn="l"/>
              </a:tabLst>
            </a:pPr>
            <a:r>
              <a:rPr sz="1400" dirty="0">
                <a:latin typeface="Microsoft Sans Serif"/>
                <a:cs typeface="Microsoft Sans Serif"/>
              </a:rPr>
              <a:t>либо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региональных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порталов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государственных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муниципальных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услуг,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интегрированных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ЕПГУ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(далее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заявление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комиссию).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8104" marR="5715" algn="r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spc="-20" dirty="0"/>
              <a:t> </a:t>
            </a:r>
            <a:r>
              <a:rPr spc="-15" dirty="0"/>
              <a:t>Аттестация</a:t>
            </a:r>
            <a:r>
              <a:rPr spc="85" dirty="0"/>
              <a:t> </a:t>
            </a:r>
            <a:r>
              <a:rPr spc="-10" dirty="0"/>
              <a:t>педагогических</a:t>
            </a:r>
            <a:r>
              <a:rPr spc="20" dirty="0"/>
              <a:t> </a:t>
            </a:r>
            <a:r>
              <a:rPr spc="-10" dirty="0"/>
              <a:t>работников</a:t>
            </a:r>
            <a:r>
              <a:rPr spc="1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целях</a:t>
            </a:r>
          </a:p>
          <a:p>
            <a:pPr marL="3888104" marR="5080" algn="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установления</a:t>
            </a:r>
            <a:r>
              <a:rPr spc="85" dirty="0"/>
              <a:t> </a:t>
            </a:r>
            <a:r>
              <a:rPr spc="-10" dirty="0"/>
              <a:t>первой</a:t>
            </a:r>
            <a:r>
              <a:rPr spc="30" dirty="0"/>
              <a:t> </a:t>
            </a:r>
            <a:r>
              <a:rPr dirty="0"/>
              <a:t>и</a:t>
            </a:r>
            <a:r>
              <a:rPr spc="-5" dirty="0"/>
              <a:t> высшей</a:t>
            </a:r>
            <a:r>
              <a:rPr spc="10" dirty="0"/>
              <a:t> </a:t>
            </a:r>
            <a:r>
              <a:rPr spc="-10" dirty="0"/>
              <a:t>квалификационной</a:t>
            </a:r>
            <a:r>
              <a:rPr spc="75" dirty="0"/>
              <a:t> </a:t>
            </a:r>
            <a:r>
              <a:rPr spc="-10" dirty="0"/>
              <a:t>категории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4100" y="2352039"/>
            <a:ext cx="43688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4240" y="2253615"/>
            <a:ext cx="686562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заявлении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педагогические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работники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сообщают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 </a:t>
            </a:r>
            <a:r>
              <a:rPr sz="1600" b="1" spc="-10" dirty="0">
                <a:latin typeface="Arial"/>
                <a:cs typeface="Arial"/>
              </a:rPr>
              <a:t>сведения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уровне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образования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(квалификации),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40" dirty="0">
                <a:latin typeface="Microsoft Sans Serif"/>
                <a:cs typeface="Microsoft Sans Serif"/>
              </a:rPr>
              <a:t>результатах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организациях,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об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имеющихся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квалификационных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категориях,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2700" marR="86296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также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указывают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они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желают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пройти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аттестацию.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Заявления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аттестационную</a:t>
            </a:r>
            <a:r>
              <a:rPr sz="16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комиссию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подаются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педагогическими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работниками</a:t>
            </a:r>
            <a:r>
              <a:rPr sz="16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независимо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от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продолжительности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работы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образовательной</a:t>
            </a:r>
            <a:r>
              <a:rPr sz="16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организации,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период </a:t>
            </a:r>
            <a:r>
              <a:rPr sz="1600" spc="-15" dirty="0">
                <a:latin typeface="Microsoft Sans Serif"/>
                <a:cs typeface="Microsoft Sans Serif"/>
              </a:rPr>
              <a:t> нахождения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отпуске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уходу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ребенком.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1515" y="740092"/>
            <a:ext cx="4582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Заявление</a:t>
            </a:r>
            <a:r>
              <a:rPr spc="-5" dirty="0"/>
              <a:t> </a:t>
            </a:r>
            <a:r>
              <a:rPr dirty="0"/>
              <a:t>в</a:t>
            </a:r>
            <a:r>
              <a:rPr spc="-5" dirty="0"/>
              <a:t> </a:t>
            </a:r>
            <a:r>
              <a:rPr spc="-15" dirty="0"/>
              <a:t>аттестационную</a:t>
            </a:r>
            <a:r>
              <a:rPr spc="80" dirty="0"/>
              <a:t> </a:t>
            </a:r>
            <a:r>
              <a:rPr spc="-10" dirty="0"/>
              <a:t>комиссию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" y="2415540"/>
            <a:ext cx="3792220" cy="36499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468245"/>
            <a:ext cx="528637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977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Заявления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проведении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установления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высшей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подаются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педагогическими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работниками,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имеющими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(имевшими)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по одной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из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должностей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первую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или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высшую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квалификационную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категорию.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Заявления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рассматриваются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аттестационными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комиссиями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срок</a:t>
            </a:r>
            <a:endParaRPr sz="1600">
              <a:latin typeface="Microsoft Sans Serif"/>
              <a:cs typeface="Microsoft Sans Serif"/>
            </a:endParaRPr>
          </a:p>
          <a:p>
            <a:pPr marL="12700" marR="7683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не более</a:t>
            </a:r>
            <a:r>
              <a:rPr sz="1600" spc="40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30 </a:t>
            </a:r>
            <a:r>
              <a:rPr sz="1600" spc="-10" dirty="0">
                <a:latin typeface="Microsoft Sans Serif"/>
                <a:cs typeface="Microsoft Sans Serif"/>
              </a:rPr>
              <a:t>календарных</a:t>
            </a:r>
            <a:r>
              <a:rPr sz="1600" spc="40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дней</a:t>
            </a:r>
            <a:r>
              <a:rPr sz="1600" spc="40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со </a:t>
            </a:r>
            <a:r>
              <a:rPr sz="1600" spc="-5" dirty="0">
                <a:latin typeface="Microsoft Sans Serif"/>
                <a:cs typeface="Microsoft Sans Serif"/>
              </a:rPr>
              <a:t>дня их </a:t>
            </a:r>
            <a:r>
              <a:rPr sz="1600" spc="-15" dirty="0">
                <a:latin typeface="Microsoft Sans Serif"/>
                <a:cs typeface="Microsoft Sans Serif"/>
              </a:rPr>
              <a:t>получения</a:t>
            </a:r>
            <a:r>
              <a:rPr sz="1600" b="1" spc="-15" dirty="0">
                <a:latin typeface="Arial"/>
                <a:cs typeface="Arial"/>
              </a:rPr>
              <a:t>,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течение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которого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определяется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конкретный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срок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проведения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аттестации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для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каждого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индивидуально,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также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письменное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уведомление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сроках,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формах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способах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33894" y="740092"/>
            <a:ext cx="45897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Заявления</a:t>
            </a:r>
            <a:r>
              <a:rPr spc="-5" dirty="0"/>
              <a:t> </a:t>
            </a:r>
            <a:r>
              <a:rPr dirty="0"/>
              <a:t>в </a:t>
            </a:r>
            <a:r>
              <a:rPr spc="-15" dirty="0"/>
              <a:t>аттестационную</a:t>
            </a:r>
            <a:r>
              <a:rPr spc="90" dirty="0"/>
              <a:t> </a:t>
            </a:r>
            <a:r>
              <a:rPr spc="-10" dirty="0"/>
              <a:t>комиссию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2489200"/>
            <a:ext cx="5062220" cy="37769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9359" y="2410205"/>
            <a:ext cx="52260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53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Педагогические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работники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имеют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право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позднее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чем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5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рабочих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дней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заседания </a:t>
            </a:r>
            <a:r>
              <a:rPr sz="1600" spc="-15" dirty="0">
                <a:latin typeface="Microsoft Sans Serif"/>
                <a:cs typeface="Microsoft Sans Serif"/>
              </a:rPr>
              <a:t> аттестационной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направлять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12700" marR="4699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аттестационную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дополнительные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сведения,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характеризующие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профессиональную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Проведение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высшей</a:t>
            </a:r>
            <a:endParaRPr sz="1600">
              <a:latin typeface="Microsoft Sans Serif"/>
              <a:cs typeface="Microsoft Sans Serif"/>
            </a:endParaRPr>
          </a:p>
          <a:p>
            <a:pPr marL="12700" marR="30734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соответствующей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учетом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всестороннего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анализа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деятельности,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проведенного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специалистами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(за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исключением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случаев,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указанных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абзацах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четвертом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пятом </a:t>
            </a:r>
            <a:r>
              <a:rPr sz="1600" spc="-20" dirty="0">
                <a:latin typeface="Microsoft Sans Serif"/>
                <a:cs typeface="Microsoft Sans Serif"/>
              </a:rPr>
              <a:t> настоящего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пункта).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28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Аттестация</a:t>
            </a:r>
            <a:r>
              <a:rPr spc="60" dirty="0"/>
              <a:t> </a:t>
            </a:r>
            <a:r>
              <a:rPr spc="-10" dirty="0"/>
              <a:t>педагогических</a:t>
            </a:r>
            <a:r>
              <a:rPr spc="-5" dirty="0"/>
              <a:t> </a:t>
            </a:r>
            <a:r>
              <a:rPr spc="-10" dirty="0"/>
              <a:t>работников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" y="2044700"/>
            <a:ext cx="4572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3500" y="1899919"/>
            <a:ext cx="4018279" cy="45923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025" y="2534920"/>
            <a:ext cx="7033259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Microsoft Sans Serif"/>
                <a:cs typeface="Microsoft Sans Serif"/>
              </a:rPr>
              <a:t>Проведение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работников,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имеющих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государственные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награды,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почетные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звания,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2700" marR="92646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ведомственные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знаки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отличия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иные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награды,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полученные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достижения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деятельности,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5" dirty="0">
                <a:latin typeface="Microsoft Sans Serif"/>
                <a:cs typeface="Microsoft Sans Serif"/>
              </a:rPr>
              <a:t>либо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являющихся </a:t>
            </a:r>
            <a:r>
              <a:rPr sz="1600" spc="-25" dirty="0">
                <a:latin typeface="Microsoft Sans Serif"/>
                <a:cs typeface="Microsoft Sans Serif"/>
              </a:rPr>
              <a:t>призерами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конкурсов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мастерства</a:t>
            </a:r>
            <a:endParaRPr sz="1600">
              <a:latin typeface="Microsoft Sans Serif"/>
              <a:cs typeface="Microsoft Sans Serif"/>
            </a:endParaRPr>
          </a:p>
          <a:p>
            <a:pPr marL="12700" marR="311150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первой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высшей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на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основе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сведений,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подтверждающих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наличие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педагогических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работников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наград,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званий,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знаков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отличия,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сведений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 </a:t>
            </a:r>
            <a:r>
              <a:rPr sz="1600" b="1" spc="-5" dirty="0">
                <a:latin typeface="Arial"/>
                <a:cs typeface="Arial"/>
              </a:rPr>
              <a:t>награждениях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участие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профессиональных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конкурсах.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28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Аттестация</a:t>
            </a:r>
            <a:r>
              <a:rPr spc="60" dirty="0"/>
              <a:t> </a:t>
            </a:r>
            <a:r>
              <a:rPr spc="-10" dirty="0"/>
              <a:t>педагогических</a:t>
            </a:r>
            <a:r>
              <a:rPr spc="-5" dirty="0"/>
              <a:t> </a:t>
            </a:r>
            <a:r>
              <a:rPr spc="-10" dirty="0"/>
              <a:t>работников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051" y="2010790"/>
            <a:ext cx="7343140" cy="417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987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При </a:t>
            </a:r>
            <a:r>
              <a:rPr sz="1600" spc="-10" dirty="0">
                <a:latin typeface="Microsoft Sans Serif"/>
                <a:cs typeface="Microsoft Sans Serif"/>
              </a:rPr>
              <a:t>аттестации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20" dirty="0">
                <a:latin typeface="Microsoft Sans Serif"/>
                <a:cs typeface="Microsoft Sans Serif"/>
              </a:rPr>
              <a:t>работников, </a:t>
            </a:r>
            <a:r>
              <a:rPr sz="1600" spc="-10" dirty="0">
                <a:latin typeface="Microsoft Sans Serif"/>
                <a:cs typeface="Microsoft Sans Serif"/>
              </a:rPr>
              <a:t>участвующих </a:t>
            </a:r>
            <a:r>
              <a:rPr sz="1600" b="1" dirty="0">
                <a:latin typeface="Arial"/>
                <a:cs typeface="Arial"/>
              </a:rPr>
              <a:t>в </a:t>
            </a:r>
            <a:r>
              <a:rPr sz="1600" b="1" spc="-10" dirty="0">
                <a:latin typeface="Arial"/>
                <a:cs typeface="Arial"/>
              </a:rPr>
              <a:t>реализации </a:t>
            </a:r>
            <a:r>
              <a:rPr sz="1600" b="1" spc="-5" dirty="0">
                <a:latin typeface="Arial"/>
                <a:cs typeface="Arial"/>
              </a:rPr>
              <a:t> программ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спортивной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подготовки,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учитываются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государственные</a:t>
            </a:r>
            <a:endParaRPr sz="1600">
              <a:latin typeface="Microsoft Sans Serif"/>
              <a:cs typeface="Microsoft Sans Serif"/>
            </a:endParaRPr>
          </a:p>
          <a:p>
            <a:pPr marL="12700" marR="574040" algn="just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награды, </a:t>
            </a:r>
            <a:r>
              <a:rPr sz="1600" spc="-25" dirty="0">
                <a:latin typeface="Microsoft Sans Serif"/>
                <a:cs typeface="Microsoft Sans Serif"/>
              </a:rPr>
              <a:t>почетные </a:t>
            </a:r>
            <a:r>
              <a:rPr sz="1600" spc="-20" dirty="0">
                <a:latin typeface="Microsoft Sans Serif"/>
                <a:cs typeface="Microsoft Sans Serif"/>
              </a:rPr>
              <a:t>звания, </a:t>
            </a:r>
            <a:r>
              <a:rPr sz="1600" spc="-15" dirty="0">
                <a:latin typeface="Microsoft Sans Serif"/>
                <a:cs typeface="Microsoft Sans Serif"/>
              </a:rPr>
              <a:t>ведомственные </a:t>
            </a:r>
            <a:r>
              <a:rPr sz="1600" spc="-40" dirty="0">
                <a:latin typeface="Microsoft Sans Serif"/>
                <a:cs typeface="Microsoft Sans Serif"/>
              </a:rPr>
              <a:t>знаки </a:t>
            </a:r>
            <a:r>
              <a:rPr sz="1600" spc="-15" dirty="0">
                <a:latin typeface="Microsoft Sans Serif"/>
                <a:cs typeface="Microsoft Sans Serif"/>
              </a:rPr>
              <a:t>отличия, полученные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 </a:t>
            </a:r>
            <a:r>
              <a:rPr sz="1600" spc="-10" dirty="0">
                <a:latin typeface="Microsoft Sans Serif"/>
                <a:cs typeface="Microsoft Sans Serif"/>
              </a:rPr>
              <a:t>достижения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10" dirty="0">
                <a:latin typeface="Microsoft Sans Serif"/>
                <a:cs typeface="Microsoft Sans Serif"/>
              </a:rPr>
              <a:t>спортивной </a:t>
            </a:r>
            <a:r>
              <a:rPr sz="1600" spc="-30" dirty="0">
                <a:latin typeface="Microsoft Sans Serif"/>
                <a:cs typeface="Microsoft Sans Serif"/>
              </a:rPr>
              <a:t>подготовке </a:t>
            </a:r>
            <a:r>
              <a:rPr sz="1600" spc="5" dirty="0">
                <a:latin typeface="Microsoft Sans Serif"/>
                <a:cs typeface="Microsoft Sans Serif"/>
              </a:rPr>
              <a:t>лиц, </a:t>
            </a:r>
            <a:r>
              <a:rPr sz="1600" b="1" spc="-5" dirty="0">
                <a:latin typeface="Arial"/>
                <a:cs typeface="Arial"/>
              </a:rPr>
              <a:t>ее </a:t>
            </a:r>
            <a:r>
              <a:rPr sz="1600" b="1" spc="-15" dirty="0">
                <a:latin typeface="Arial"/>
                <a:cs typeface="Arial"/>
              </a:rPr>
              <a:t>проходящих, </a:t>
            </a:r>
            <a:r>
              <a:rPr sz="1600" b="1" dirty="0">
                <a:latin typeface="Arial"/>
                <a:cs typeface="Arial"/>
              </a:rPr>
              <a:t>а </a:t>
            </a:r>
            <a:r>
              <a:rPr sz="1600" b="1" spc="-20" dirty="0">
                <a:latin typeface="Arial"/>
                <a:cs typeface="Arial"/>
              </a:rPr>
              <a:t>также 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результаты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конкурсов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профессионального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мастерства.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37160" indent="-124460" algn="just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каждого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начала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ее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принятия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решения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аттестационной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комиссией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составляет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 </a:t>
            </a:r>
            <a:r>
              <a:rPr sz="1600" b="1" spc="-20" dirty="0">
                <a:latin typeface="Arial"/>
                <a:cs typeface="Arial"/>
              </a:rPr>
              <a:t>более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60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календарных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дней.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Заседание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считается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правомочным,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если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нем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присутствуют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двух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третей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ее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членов.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 marR="88582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Педагогический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работник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имеет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право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лично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присутствовать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заседании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комиссии.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неявке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заседание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отсутствие.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328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Аттестация</a:t>
            </a:r>
            <a:r>
              <a:rPr spc="60" dirty="0"/>
              <a:t> </a:t>
            </a:r>
            <a:r>
              <a:rPr spc="-10" dirty="0"/>
              <a:t>педагогических</a:t>
            </a:r>
            <a:r>
              <a:rPr spc="-5" dirty="0"/>
              <a:t> </a:t>
            </a:r>
            <a:r>
              <a:rPr spc="-10" dirty="0"/>
              <a:t>работников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" y="2590800"/>
            <a:ext cx="3515360" cy="2814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707894"/>
            <a:ext cx="1052957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стабильных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положительных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результатов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освоения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обучающимися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программ,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области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искусств,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физической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культуры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спорта,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итогам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мониторингов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иных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форм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контроля,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проводимых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организацией;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выявления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у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обучающихся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способностей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научной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(интеллектуальной),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творческой,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физкультурно-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спортивной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280035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личного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вклада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повышение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совершенствования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обучения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воспитания,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транслирования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коллективах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опыта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практических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результатов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своей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профессиональной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активного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методических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объединений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5853" y="740092"/>
            <a:ext cx="61995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 algn="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Первая </a:t>
            </a:r>
            <a:r>
              <a:rPr spc="-10" dirty="0"/>
              <a:t>квалификационная</a:t>
            </a:r>
            <a:r>
              <a:rPr spc="50" dirty="0"/>
              <a:t> </a:t>
            </a:r>
            <a:r>
              <a:rPr spc="-10" dirty="0"/>
              <a:t>категория</a:t>
            </a:r>
            <a:r>
              <a:rPr spc="30" dirty="0"/>
              <a:t> </a:t>
            </a:r>
            <a:r>
              <a:rPr spc="-10" dirty="0"/>
              <a:t>педагогическим </a:t>
            </a:r>
            <a:r>
              <a:rPr spc="-484" dirty="0"/>
              <a:t> </a:t>
            </a:r>
            <a:r>
              <a:rPr spc="-10" dirty="0"/>
              <a:t>работникам</a:t>
            </a:r>
            <a:r>
              <a:rPr spc="25" dirty="0"/>
              <a:t> </a:t>
            </a:r>
            <a:r>
              <a:rPr spc="-20" dirty="0"/>
              <a:t>устанавливается</a:t>
            </a:r>
            <a:r>
              <a:rPr spc="90" dirty="0"/>
              <a:t> </a:t>
            </a:r>
            <a:r>
              <a:rPr spc="-5" dirty="0"/>
              <a:t>на</a:t>
            </a:r>
            <a:r>
              <a:rPr spc="-15" dirty="0"/>
              <a:t> основе</a:t>
            </a:r>
            <a:r>
              <a:rPr spc="5" dirty="0"/>
              <a:t> </a:t>
            </a:r>
            <a:r>
              <a:rPr spc="-10" dirty="0"/>
              <a:t>следующих </a:t>
            </a:r>
            <a:r>
              <a:rPr spc="-484" dirty="0"/>
              <a:t> </a:t>
            </a:r>
            <a:r>
              <a:rPr spc="-10" dirty="0"/>
              <a:t>показателей</a:t>
            </a:r>
            <a:r>
              <a:rPr spc="25" dirty="0"/>
              <a:t> </a:t>
            </a:r>
            <a:r>
              <a:rPr spc="-5" dirty="0"/>
              <a:t>их</a:t>
            </a:r>
            <a:r>
              <a:rPr spc="15" dirty="0"/>
              <a:t> </a:t>
            </a:r>
            <a:r>
              <a:rPr spc="-5" dirty="0"/>
              <a:t>профессиональной</a:t>
            </a:r>
            <a:r>
              <a:rPr spc="30" dirty="0"/>
              <a:t> </a:t>
            </a:r>
            <a:r>
              <a:rPr spc="-10" dirty="0"/>
              <a:t>деятельности: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566670"/>
            <a:ext cx="5821045" cy="319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105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достижения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обучающимися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положительной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динамики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результатов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освоения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 </a:t>
            </a:r>
            <a:r>
              <a:rPr sz="1600" spc="-25" dirty="0">
                <a:latin typeface="Microsoft Sans Serif"/>
                <a:cs typeface="Microsoft Sans Serif"/>
              </a:rPr>
              <a:t>программ,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25" dirty="0">
                <a:latin typeface="Microsoft Sans Serif"/>
                <a:cs typeface="Microsoft Sans Serif"/>
              </a:rPr>
              <a:t>том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области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искусств,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физической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культуры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спорта,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итогам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мониторингов,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проводимых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организацией;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достижения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обучающимися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положительных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результатов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освоения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программ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итогам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мониторинга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системы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проводимого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порядке,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установленном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Правительством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2700" marR="21844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Постановление</a:t>
            </a:r>
            <a:r>
              <a:rPr sz="1600" spc="40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Правительства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3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5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августа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2013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г.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662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"Об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осуществлении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мониторинга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системы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образования".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6679" y="740092"/>
            <a:ext cx="77184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0" marR="5080" indent="-1689735" algn="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Высшая</a:t>
            </a:r>
            <a:r>
              <a:rPr spc="-20" dirty="0"/>
              <a:t> </a:t>
            </a:r>
            <a:r>
              <a:rPr spc="-10" dirty="0"/>
              <a:t>квалификационная</a:t>
            </a:r>
            <a:r>
              <a:rPr spc="55" dirty="0"/>
              <a:t> </a:t>
            </a:r>
            <a:r>
              <a:rPr spc="-10" dirty="0"/>
              <a:t>категория</a:t>
            </a:r>
            <a:r>
              <a:rPr spc="45" dirty="0"/>
              <a:t> </a:t>
            </a:r>
            <a:r>
              <a:rPr spc="-10" dirty="0"/>
              <a:t>педагогическим</a:t>
            </a:r>
            <a:r>
              <a:rPr spc="55" dirty="0"/>
              <a:t> </a:t>
            </a:r>
            <a:r>
              <a:rPr spc="-10" dirty="0"/>
              <a:t>работникам </a:t>
            </a:r>
            <a:r>
              <a:rPr spc="-484" dirty="0"/>
              <a:t> </a:t>
            </a:r>
            <a:r>
              <a:rPr spc="-20" dirty="0"/>
              <a:t>устанавливается</a:t>
            </a:r>
            <a:r>
              <a:rPr spc="95" dirty="0"/>
              <a:t> </a:t>
            </a:r>
            <a:r>
              <a:rPr dirty="0"/>
              <a:t>на</a:t>
            </a:r>
            <a:r>
              <a:rPr spc="15" dirty="0"/>
              <a:t> </a:t>
            </a:r>
            <a:r>
              <a:rPr spc="-15" dirty="0"/>
              <a:t>основе</a:t>
            </a:r>
            <a:r>
              <a:rPr dirty="0"/>
              <a:t> </a:t>
            </a:r>
            <a:r>
              <a:rPr spc="-10" dirty="0"/>
              <a:t>следующих</a:t>
            </a:r>
            <a:r>
              <a:rPr spc="80" dirty="0"/>
              <a:t> </a:t>
            </a:r>
            <a:r>
              <a:rPr spc="-10" dirty="0"/>
              <a:t>показателей </a:t>
            </a:r>
            <a:r>
              <a:rPr spc="-484" dirty="0"/>
              <a:t> </a:t>
            </a:r>
            <a:r>
              <a:rPr spc="-5" dirty="0"/>
              <a:t>их</a:t>
            </a:r>
            <a:r>
              <a:rPr spc="10" dirty="0"/>
              <a:t> </a:t>
            </a:r>
            <a:r>
              <a:rPr spc="-5" dirty="0"/>
              <a:t>профессиональной</a:t>
            </a:r>
            <a:r>
              <a:rPr spc="30" dirty="0"/>
              <a:t> </a:t>
            </a:r>
            <a:r>
              <a:rPr spc="-10" dirty="0"/>
              <a:t>деятельности: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9180" y="2522219"/>
            <a:ext cx="41529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279" y="2479039"/>
            <a:ext cx="4856479" cy="36652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93589" y="2312670"/>
            <a:ext cx="6457315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015">
              <a:lnSpc>
                <a:spcPct val="100000"/>
              </a:lnSpc>
              <a:spcBef>
                <a:spcPts val="100"/>
              </a:spcBef>
              <a:buChar char="-"/>
              <a:tabLst>
                <a:tab pos="13779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выявления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способностей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обучающихся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научной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(интеллектуальной),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творческой,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физкультурно-спортивной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также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олимпиадах,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конкурсах,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фестивалях, соревнованиях;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54610">
              <a:lnSpc>
                <a:spcPct val="10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личного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вклада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повышение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совершенствования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обучения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воспитания,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продуктивного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использования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новых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технологий,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транслирования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коллективах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опыта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практических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результатов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своей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экспериментальной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инновационной;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активного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методических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объединений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разработке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программно-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сопровождения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процесса,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профессиональных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конкурсах.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16679" y="740092"/>
            <a:ext cx="7711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0" marR="5080" indent="-1689735" algn="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Высшая</a:t>
            </a:r>
            <a:r>
              <a:rPr spc="-20" dirty="0"/>
              <a:t> </a:t>
            </a:r>
            <a:r>
              <a:rPr spc="-10" dirty="0"/>
              <a:t>квалификационная</a:t>
            </a:r>
            <a:r>
              <a:rPr spc="55" dirty="0"/>
              <a:t> </a:t>
            </a:r>
            <a:r>
              <a:rPr spc="-10" dirty="0"/>
              <a:t>категория</a:t>
            </a:r>
            <a:r>
              <a:rPr spc="45" dirty="0"/>
              <a:t> </a:t>
            </a:r>
            <a:r>
              <a:rPr spc="-10" dirty="0"/>
              <a:t>педагогическим</a:t>
            </a:r>
            <a:r>
              <a:rPr spc="90" dirty="0"/>
              <a:t> </a:t>
            </a:r>
            <a:r>
              <a:rPr spc="-10" dirty="0"/>
              <a:t>работникам </a:t>
            </a:r>
            <a:r>
              <a:rPr spc="-484" dirty="0"/>
              <a:t> </a:t>
            </a:r>
            <a:r>
              <a:rPr spc="-20" dirty="0"/>
              <a:t>устанавливается</a:t>
            </a:r>
            <a:r>
              <a:rPr spc="85" dirty="0"/>
              <a:t> </a:t>
            </a:r>
            <a:r>
              <a:rPr spc="-5" dirty="0"/>
              <a:t>на</a:t>
            </a:r>
            <a:r>
              <a:rPr spc="15" dirty="0"/>
              <a:t> </a:t>
            </a:r>
            <a:r>
              <a:rPr spc="-15" dirty="0"/>
              <a:t>основе</a:t>
            </a:r>
            <a:r>
              <a:rPr dirty="0"/>
              <a:t> </a:t>
            </a:r>
            <a:r>
              <a:rPr spc="-15" dirty="0"/>
              <a:t>следующих</a:t>
            </a:r>
            <a:r>
              <a:rPr spc="100" dirty="0"/>
              <a:t> </a:t>
            </a:r>
            <a:r>
              <a:rPr spc="-10" dirty="0"/>
              <a:t>показателей </a:t>
            </a:r>
            <a:r>
              <a:rPr spc="-484" dirty="0"/>
              <a:t> </a:t>
            </a:r>
            <a:r>
              <a:rPr spc="-5" dirty="0"/>
              <a:t>их</a:t>
            </a:r>
            <a:r>
              <a:rPr spc="10" dirty="0"/>
              <a:t> </a:t>
            </a:r>
            <a:r>
              <a:rPr spc="-10" dirty="0"/>
              <a:t>профессиональной</a:t>
            </a:r>
            <a:r>
              <a:rPr spc="30" dirty="0"/>
              <a:t> </a:t>
            </a:r>
            <a:r>
              <a:rPr spc="-10" dirty="0"/>
              <a:t>деятельности: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05" y="4690745"/>
            <a:ext cx="1783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СВИДЕТЕЛЬСТВО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СМИ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980" y="2220848"/>
            <a:ext cx="2992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2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Преимущества</a:t>
            </a:r>
            <a:r>
              <a:rPr sz="2000" u="heavy" spc="4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 </a:t>
            </a:r>
            <a:r>
              <a:rPr sz="2000" u="heavy" spc="-1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портала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80439" y="749300"/>
            <a:ext cx="10563860" cy="4785360"/>
            <a:chOff x="980439" y="749300"/>
            <a:chExt cx="10563860" cy="4785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39" y="2964179"/>
              <a:ext cx="1275080" cy="1445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139" y="2943860"/>
              <a:ext cx="1320800" cy="1447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9919" y="2951479"/>
              <a:ext cx="1470659" cy="14452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3559" y="749300"/>
              <a:ext cx="3380740" cy="47853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4222" y="5030406"/>
            <a:ext cx="170370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Microsoft Sans Serif"/>
                <a:cs typeface="Microsoft Sans Serif"/>
              </a:rPr>
              <a:t>З</a:t>
            </a:r>
            <a:r>
              <a:rPr sz="1000" spc="-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р</a:t>
            </a:r>
            <a:r>
              <a:rPr sz="1000" spc="-15" dirty="0">
                <a:latin typeface="Microsoft Sans Serif"/>
                <a:cs typeface="Microsoft Sans Serif"/>
              </a:rPr>
              <a:t>ег</a:t>
            </a:r>
            <a:r>
              <a:rPr sz="1000" dirty="0">
                <a:latin typeface="Microsoft Sans Serif"/>
                <a:cs typeface="Microsoft Sans Serif"/>
              </a:rPr>
              <a:t>истрир</a:t>
            </a:r>
            <a:r>
              <a:rPr sz="1000" spc="-5" dirty="0">
                <a:latin typeface="Microsoft Sans Serif"/>
                <a:cs typeface="Microsoft Sans Serif"/>
              </a:rPr>
              <a:t>о</a:t>
            </a:r>
            <a:r>
              <a:rPr sz="1000" spc="5" dirty="0">
                <a:latin typeface="Microsoft Sans Serif"/>
                <a:cs typeface="Microsoft Sans Serif"/>
              </a:rPr>
              <a:t>в</a:t>
            </a:r>
            <a:r>
              <a:rPr sz="1000" spc="-10" dirty="0">
                <a:latin typeface="Microsoft Sans Serif"/>
                <a:cs typeface="Microsoft Sans Serif"/>
              </a:rPr>
              <a:t>а</a:t>
            </a:r>
            <a:r>
              <a:rPr sz="1000" spc="-5" dirty="0">
                <a:latin typeface="Microsoft Sans Serif"/>
                <a:cs typeface="Microsoft Sans Serif"/>
              </a:rPr>
              <a:t>н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ка</a:t>
            </a:r>
            <a:r>
              <a:rPr sz="1000" spc="-5" dirty="0">
                <a:latin typeface="Microsoft Sans Serif"/>
                <a:cs typeface="Microsoft Sans Serif"/>
              </a:rPr>
              <a:t>чест</a:t>
            </a:r>
            <a:r>
              <a:rPr sz="1000" dirty="0">
                <a:latin typeface="Microsoft Sans Serif"/>
                <a:cs typeface="Microsoft Sans Serif"/>
              </a:rPr>
              <a:t>ве</a:t>
            </a:r>
            <a:endParaRPr sz="1000">
              <a:latin typeface="Microsoft Sans Serif"/>
              <a:cs typeface="Microsoft Sans Serif"/>
            </a:endParaRPr>
          </a:p>
          <a:p>
            <a:pPr marL="177800" marR="17081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Microsoft Sans Serif"/>
                <a:cs typeface="Microsoft Sans Serif"/>
              </a:rPr>
              <a:t>СМИ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Роскомнадзоре </a:t>
            </a:r>
            <a:r>
              <a:rPr sz="1000" spc="-25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ЭЛ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70" dirty="0">
                <a:latin typeface="Microsoft Sans Serif"/>
                <a:cs typeface="Microsoft Sans Serif"/>
              </a:rPr>
              <a:t>№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ФС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77-72387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5675" y="4686363"/>
            <a:ext cx="8794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ЛИЦЕНЗИЯ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5229" y="5011356"/>
            <a:ext cx="1920239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Имеет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лицензию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на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Microsoft Sans Serif"/>
                <a:cs typeface="Microsoft Sans Serif"/>
              </a:rPr>
              <a:t>образовательную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деятельность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spc="70" dirty="0">
                <a:latin typeface="Microsoft Sans Serif"/>
                <a:cs typeface="Microsoft Sans Serif"/>
              </a:rPr>
              <a:t>№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34-02082021-00013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6615" y="4677791"/>
            <a:ext cx="1029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Д</a:t>
            </a:r>
            <a:r>
              <a:rPr sz="1200" b="1" spc="5" dirty="0">
                <a:latin typeface="Arial"/>
                <a:cs typeface="Arial"/>
              </a:rPr>
              <a:t>О</a:t>
            </a:r>
            <a:r>
              <a:rPr sz="1200" b="1" spc="45" dirty="0">
                <a:latin typeface="Arial"/>
                <a:cs typeface="Arial"/>
              </a:rPr>
              <a:t>К</a:t>
            </a:r>
            <a:r>
              <a:rPr sz="1200" b="1" spc="-10" dirty="0">
                <a:latin typeface="Arial"/>
                <a:cs typeface="Arial"/>
              </a:rPr>
              <a:t>У</a:t>
            </a:r>
            <a:r>
              <a:rPr sz="1200" b="1" spc="1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10" dirty="0">
                <a:latin typeface="Arial"/>
                <a:cs typeface="Arial"/>
              </a:rPr>
              <a:t>Н</a:t>
            </a:r>
            <a:r>
              <a:rPr sz="1200" b="1" spc="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1351" y="5017770"/>
            <a:ext cx="24498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Microsoft Sans Serif"/>
                <a:cs typeface="Microsoft Sans Serif"/>
              </a:rPr>
              <a:t>Выдаёт </a:t>
            </a:r>
            <a:r>
              <a:rPr sz="1000" spc="-15" dirty="0">
                <a:latin typeface="Microsoft Sans Serif"/>
                <a:cs typeface="Microsoft Sans Serif"/>
              </a:rPr>
              <a:t>документы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Microsoft Sans Serif"/>
                <a:cs typeface="Microsoft Sans Serif"/>
              </a:rPr>
              <a:t>(свидетельства,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сертификаты,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дипломы)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icrosoft Sans Serif"/>
                <a:cs typeface="Microsoft Sans Serif"/>
              </a:rPr>
              <a:t>установленного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образца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3215" y="6001384"/>
            <a:ext cx="3368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Заказать</a:t>
            </a:r>
            <a:r>
              <a:rPr sz="2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сертификат</a:t>
            </a:r>
            <a:r>
              <a:rPr sz="20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участника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3125406"/>
            <a:ext cx="5973445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645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установить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первую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квалификационную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категорию,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высшую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квалификационную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категорию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(указывается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устанавливается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квалификационная </a:t>
            </a:r>
            <a:r>
              <a:rPr sz="1600" spc="-20" dirty="0">
                <a:latin typeface="Microsoft Sans Serif"/>
                <a:cs typeface="Microsoft Sans Serif"/>
              </a:rPr>
              <a:t>категория);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отказать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категории,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высшей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(указывается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педагогическому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работнику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отказывается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категории).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4740" marR="5080" algn="r">
              <a:lnSpc>
                <a:spcPct val="100000"/>
              </a:lnSpc>
              <a:spcBef>
                <a:spcPts val="100"/>
              </a:spcBef>
            </a:pPr>
            <a:r>
              <a:rPr dirty="0"/>
              <a:t>По</a:t>
            </a:r>
            <a:r>
              <a:rPr spc="-15" dirty="0"/>
              <a:t> </a:t>
            </a:r>
            <a:r>
              <a:rPr spc="-30" dirty="0"/>
              <a:t>результатам</a:t>
            </a:r>
            <a:r>
              <a:rPr spc="85" dirty="0"/>
              <a:t> </a:t>
            </a:r>
            <a:r>
              <a:rPr spc="-15" dirty="0"/>
              <a:t>аттестации</a:t>
            </a:r>
            <a:r>
              <a:rPr spc="70" dirty="0"/>
              <a:t> </a:t>
            </a:r>
            <a:r>
              <a:rPr spc="-10" dirty="0"/>
              <a:t>аттестационная</a:t>
            </a:r>
            <a:r>
              <a:rPr spc="85" dirty="0"/>
              <a:t> </a:t>
            </a:r>
            <a:r>
              <a:rPr spc="-10" dirty="0"/>
              <a:t>комиссия</a:t>
            </a:r>
          </a:p>
          <a:p>
            <a:pPr marL="4904740" marR="5080" algn="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принимает</a:t>
            </a:r>
            <a:r>
              <a:rPr spc="10" dirty="0"/>
              <a:t> </a:t>
            </a:r>
            <a:r>
              <a:rPr spc="-10" dirty="0"/>
              <a:t>одно</a:t>
            </a:r>
            <a:r>
              <a:rPr spc="-15" dirty="0"/>
              <a:t> </a:t>
            </a:r>
            <a:r>
              <a:rPr spc="-5" dirty="0"/>
              <a:t>из</a:t>
            </a:r>
            <a:r>
              <a:rPr dirty="0"/>
              <a:t> </a:t>
            </a:r>
            <a:r>
              <a:rPr spc="-10" dirty="0"/>
              <a:t>следующих</a:t>
            </a:r>
            <a:r>
              <a:rPr spc="30" dirty="0"/>
              <a:t> </a:t>
            </a:r>
            <a:r>
              <a:rPr spc="-5" dirty="0"/>
              <a:t>решений: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8019" y="1612900"/>
            <a:ext cx="4942839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6876" y="2708909"/>
            <a:ext cx="535749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основании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указанных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распорядительных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актов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вносят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соответствующие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записи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трудовые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книжки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(или)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сведения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трудовой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Квалификационные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(первая,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высшая),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установленные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педагогическим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работникам,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сохраняются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переходе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другую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организацию,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расположенную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другом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субъекте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также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являются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основанием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для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дифференциации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оплаты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труда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работников.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819" y="2026919"/>
            <a:ext cx="3815079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925445"/>
            <a:ext cx="584200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6075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latin typeface="Arial"/>
                <a:cs typeface="Arial"/>
              </a:rPr>
              <a:t>"педагог-методист"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"педагог-наставник"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желанию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140" dirty="0">
                <a:latin typeface="Microsoft Sans Serif"/>
                <a:cs typeface="Microsoft Sans Serif"/>
              </a:rPr>
              <a:t>К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</a:t>
            </a:r>
            <a:r>
              <a:rPr sz="1600" spc="-65" dirty="0">
                <a:latin typeface="Microsoft Sans Serif"/>
                <a:cs typeface="Microsoft Sans Serif"/>
              </a:rPr>
              <a:t>к</a:t>
            </a:r>
            <a:r>
              <a:rPr sz="1600" spc="-30" dirty="0">
                <a:latin typeface="Microsoft Sans Serif"/>
                <a:cs typeface="Microsoft Sans Serif"/>
              </a:rPr>
              <a:t>а</a:t>
            </a:r>
            <a:r>
              <a:rPr sz="1600" spc="-65" dirty="0">
                <a:latin typeface="Microsoft Sans Serif"/>
                <a:cs typeface="Microsoft Sans Serif"/>
              </a:rPr>
              <a:t>з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spc="-15" dirty="0">
                <a:latin typeface="Microsoft Sans Serif"/>
                <a:cs typeface="Microsoft Sans Serif"/>
              </a:rPr>
              <a:t>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1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а</a:t>
            </a:r>
            <a:r>
              <a:rPr sz="1600" spc="5" dirty="0">
                <a:latin typeface="Microsoft Sans Serif"/>
                <a:cs typeface="Microsoft Sans Serif"/>
              </a:rPr>
              <a:t>т</a:t>
            </a:r>
            <a:r>
              <a:rPr sz="1600" spc="-1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е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1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spc="-5" dirty="0">
                <a:latin typeface="Microsoft Sans Serif"/>
                <a:cs typeface="Microsoft Sans Serif"/>
              </a:rPr>
              <a:t>ц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</a:t>
            </a:r>
            <a:r>
              <a:rPr sz="1600" spc="-10" dirty="0">
                <a:latin typeface="Microsoft Sans Serif"/>
                <a:cs typeface="Microsoft Sans Serif"/>
              </a:rPr>
              <a:t>о</a:t>
            </a:r>
            <a:r>
              <a:rPr sz="1600" spc="-35" dirty="0">
                <a:latin typeface="Microsoft Sans Serif"/>
                <a:cs typeface="Microsoft Sans Serif"/>
              </a:rPr>
              <a:t>п</a:t>
            </a:r>
            <a:r>
              <a:rPr sz="1600" spc="-40" dirty="0">
                <a:latin typeface="Microsoft Sans Serif"/>
                <a:cs typeface="Microsoft Sans Serif"/>
              </a:rPr>
              <a:t>у</a:t>
            </a:r>
            <a:r>
              <a:rPr sz="1600" spc="-50" dirty="0">
                <a:latin typeface="Microsoft Sans Serif"/>
                <a:cs typeface="Microsoft Sans Serif"/>
              </a:rPr>
              <a:t>с</a:t>
            </a:r>
            <a:r>
              <a:rPr sz="1600" spc="-15" dirty="0">
                <a:latin typeface="Microsoft Sans Serif"/>
                <a:cs typeface="Microsoft Sans Serif"/>
              </a:rPr>
              <a:t>к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spc="-35" dirty="0">
                <a:latin typeface="Microsoft Sans Serif"/>
                <a:cs typeface="Microsoft Sans Serif"/>
              </a:rPr>
              <a:t>ю</a:t>
            </a:r>
            <a:r>
              <a:rPr sz="1600" spc="-15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ся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</a:t>
            </a:r>
            <a:r>
              <a:rPr sz="1600" spc="-50" dirty="0">
                <a:latin typeface="Microsoft Sans Serif"/>
                <a:cs typeface="Microsoft Sans Serif"/>
              </a:rPr>
              <a:t>е</a:t>
            </a:r>
            <a:r>
              <a:rPr sz="1600" dirty="0">
                <a:latin typeface="Microsoft Sans Serif"/>
                <a:cs typeface="Microsoft Sans Serif"/>
              </a:rPr>
              <a:t>д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spc="-75" dirty="0">
                <a:latin typeface="Microsoft Sans Serif"/>
                <a:cs typeface="Microsoft Sans Serif"/>
              </a:rPr>
              <a:t>г</a:t>
            </a:r>
            <a:r>
              <a:rPr sz="1600" spc="-10" dirty="0">
                <a:latin typeface="Microsoft Sans Serif"/>
                <a:cs typeface="Microsoft Sans Serif"/>
              </a:rPr>
              <a:t>о</a:t>
            </a:r>
            <a:r>
              <a:rPr sz="1600" spc="-20" dirty="0">
                <a:latin typeface="Microsoft Sans Serif"/>
                <a:cs typeface="Microsoft Sans Serif"/>
              </a:rPr>
              <a:t>ги</a:t>
            </a:r>
            <a:r>
              <a:rPr sz="1600" spc="-15" dirty="0">
                <a:latin typeface="Microsoft Sans Serif"/>
                <a:cs typeface="Microsoft Sans Serif"/>
              </a:rPr>
              <a:t>ч</a:t>
            </a:r>
            <a:r>
              <a:rPr sz="1600" spc="-10" dirty="0">
                <a:latin typeface="Microsoft Sans Serif"/>
                <a:cs typeface="Microsoft Sans Serif"/>
              </a:rPr>
              <a:t>е</a:t>
            </a:r>
            <a:r>
              <a:rPr sz="1600" spc="-35" dirty="0">
                <a:latin typeface="Microsoft Sans Serif"/>
                <a:cs typeface="Microsoft Sans Serif"/>
              </a:rPr>
              <a:t>ски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работники,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имеющие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высшую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квалификационную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категорию.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установления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квалификационных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"педагог-</a:t>
            </a:r>
            <a:endParaRPr sz="1600">
              <a:latin typeface="Microsoft Sans Serif"/>
              <a:cs typeface="Microsoft Sans Serif"/>
            </a:endParaRPr>
          </a:p>
          <a:p>
            <a:pPr marL="12700" marR="1397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методист",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"педагог-наставник"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аттестационными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комиссиями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6853" y="740092"/>
            <a:ext cx="5810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120" marR="5080" indent="-694055" algn="just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IV. </a:t>
            </a:r>
            <a:r>
              <a:rPr spc="-15" dirty="0"/>
              <a:t>Аттестация </a:t>
            </a:r>
            <a:r>
              <a:rPr spc="-10" dirty="0"/>
              <a:t>педагогических работников </a:t>
            </a:r>
            <a:r>
              <a:rPr dirty="0"/>
              <a:t>в </a:t>
            </a:r>
            <a:r>
              <a:rPr spc="-5" dirty="0"/>
              <a:t>целях </a:t>
            </a:r>
            <a:r>
              <a:rPr spc="-490" dirty="0"/>
              <a:t> </a:t>
            </a:r>
            <a:r>
              <a:rPr spc="-20" dirty="0"/>
              <a:t>установления </a:t>
            </a:r>
            <a:r>
              <a:rPr spc="-10" dirty="0"/>
              <a:t>квалификационной категории </a:t>
            </a:r>
            <a:r>
              <a:rPr spc="-490" dirty="0"/>
              <a:t> </a:t>
            </a:r>
            <a:r>
              <a:rPr spc="-15" dirty="0"/>
              <a:t>"педагог-методист"</a:t>
            </a:r>
            <a:r>
              <a:rPr spc="65" dirty="0"/>
              <a:t> </a:t>
            </a:r>
            <a:r>
              <a:rPr spc="-5" dirty="0"/>
              <a:t>или</a:t>
            </a:r>
            <a:r>
              <a:rPr spc="10" dirty="0"/>
              <a:t> </a:t>
            </a:r>
            <a:r>
              <a:rPr spc="-10" dirty="0"/>
              <a:t>"педагог-наставник"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9" y="2583179"/>
            <a:ext cx="4292600" cy="36728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5776" y="2507234"/>
            <a:ext cx="6510020" cy="319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заявлении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аттестационную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комиссию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педагогические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сообщают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сведения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(квалификации),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результатах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связанной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с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методической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работой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или </a:t>
            </a:r>
            <a:r>
              <a:rPr sz="1600" b="1" spc="-10" dirty="0">
                <a:latin typeface="Arial"/>
                <a:cs typeface="Arial"/>
              </a:rPr>
              <a:t>наставничеством,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 </a:t>
            </a:r>
            <a:r>
              <a:rPr sz="1600" b="1" spc="-5" dirty="0">
                <a:latin typeface="Arial"/>
                <a:cs typeface="Arial"/>
              </a:rPr>
              <a:t>имеющейся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высшей</a:t>
            </a:r>
            <a:endParaRPr sz="1600">
              <a:latin typeface="Arial"/>
              <a:cs typeface="Arial"/>
            </a:endParaRPr>
          </a:p>
          <a:p>
            <a:pPr marL="12700" marR="37211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квалификационной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категории,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также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квалификационной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категории,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которой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они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желают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пройти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аттестацию.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11430">
              <a:lnSpc>
                <a:spcPct val="100000"/>
              </a:lnSpc>
            </a:pPr>
            <a:r>
              <a:rPr sz="1600" spc="-140" dirty="0">
                <a:latin typeface="Microsoft Sans Serif"/>
                <a:cs typeface="Microsoft Sans Serif"/>
              </a:rPr>
              <a:t>К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з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dirty="0">
                <a:latin typeface="Microsoft Sans Serif"/>
                <a:cs typeface="Microsoft Sans Serif"/>
              </a:rPr>
              <a:t>я</a:t>
            </a:r>
            <a:r>
              <a:rPr sz="1600" spc="-35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л</a:t>
            </a:r>
            <a:r>
              <a:rPr sz="1600" spc="-10" dirty="0">
                <a:latin typeface="Microsoft Sans Serif"/>
                <a:cs typeface="Microsoft Sans Serif"/>
              </a:rPr>
              <a:t>ен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5" dirty="0">
                <a:latin typeface="Microsoft Sans Serif"/>
                <a:cs typeface="Microsoft Sans Serif"/>
              </a:rPr>
              <a:t>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а</a:t>
            </a:r>
            <a:r>
              <a:rPr sz="1600" spc="5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те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10" dirty="0">
                <a:latin typeface="Microsoft Sans Serif"/>
                <a:cs typeface="Microsoft Sans Serif"/>
              </a:rPr>
              <a:t>та</a:t>
            </a:r>
            <a:r>
              <a:rPr sz="1600" dirty="0">
                <a:latin typeface="Microsoft Sans Serif"/>
                <a:cs typeface="Microsoft Sans Serif"/>
              </a:rPr>
              <a:t>ци</a:t>
            </a:r>
            <a:r>
              <a:rPr sz="1600" spc="-10" dirty="0">
                <a:latin typeface="Microsoft Sans Serif"/>
                <a:cs typeface="Microsoft Sans Serif"/>
              </a:rPr>
              <a:t>онн</a:t>
            </a:r>
            <a:r>
              <a:rPr sz="1600" spc="-25" dirty="0">
                <a:latin typeface="Microsoft Sans Serif"/>
                <a:cs typeface="Microsoft Sans Serif"/>
              </a:rPr>
              <a:t>у</a:t>
            </a:r>
            <a:r>
              <a:rPr sz="1600" spc="5" dirty="0">
                <a:latin typeface="Microsoft Sans Serif"/>
                <a:cs typeface="Microsoft Sans Serif"/>
              </a:rPr>
              <a:t>ю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к</a:t>
            </a:r>
            <a:r>
              <a:rPr sz="1600" spc="-10" dirty="0">
                <a:latin typeface="Microsoft Sans Serif"/>
                <a:cs typeface="Microsoft Sans Serif"/>
              </a:rPr>
              <a:t>о</a:t>
            </a:r>
            <a:r>
              <a:rPr sz="1600" spc="-25" dirty="0">
                <a:latin typeface="Microsoft Sans Serif"/>
                <a:cs typeface="Microsoft Sans Serif"/>
              </a:rPr>
              <a:t>м</a:t>
            </a:r>
            <a:r>
              <a:rPr sz="1600" spc="-15" dirty="0">
                <a:latin typeface="Microsoft Sans Serif"/>
                <a:cs typeface="Microsoft Sans Serif"/>
              </a:rPr>
              <a:t>и</a:t>
            </a:r>
            <a:r>
              <a:rPr sz="1600" dirty="0">
                <a:latin typeface="Microsoft Sans Serif"/>
                <a:cs typeface="Microsoft Sans Serif"/>
              </a:rPr>
              <a:t>сси</a:t>
            </a:r>
            <a:r>
              <a:rPr sz="1600" spc="5" dirty="0">
                <a:latin typeface="Microsoft Sans Serif"/>
                <a:cs typeface="Microsoft Sans Serif"/>
              </a:rPr>
              <a:t>ю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</a:t>
            </a:r>
            <a:r>
              <a:rPr sz="1600" spc="-30" dirty="0">
                <a:latin typeface="Microsoft Sans Serif"/>
                <a:cs typeface="Microsoft Sans Serif"/>
              </a:rPr>
              <a:t>р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л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spc="-75" dirty="0">
                <a:latin typeface="Microsoft Sans Serif"/>
                <a:cs typeface="Microsoft Sans Serif"/>
              </a:rPr>
              <a:t>г</a:t>
            </a:r>
            <a:r>
              <a:rPr sz="1600" spc="-10" dirty="0">
                <a:latin typeface="Microsoft Sans Serif"/>
                <a:cs typeface="Microsoft Sans Serif"/>
              </a:rPr>
              <a:t>а</a:t>
            </a:r>
            <a:r>
              <a:rPr sz="1600" spc="-70" dirty="0">
                <a:latin typeface="Microsoft Sans Serif"/>
                <a:cs typeface="Microsoft Sans Serif"/>
              </a:rPr>
              <a:t>е</a:t>
            </a:r>
            <a:r>
              <a:rPr sz="1600" spc="-10" dirty="0">
                <a:latin typeface="Microsoft Sans Serif"/>
                <a:cs typeface="Microsoft Sans Serif"/>
              </a:rPr>
              <a:t>т</a:t>
            </a:r>
            <a:r>
              <a:rPr sz="1600" spc="-5" dirty="0">
                <a:latin typeface="Microsoft Sans Serif"/>
                <a:cs typeface="Microsoft Sans Serif"/>
              </a:rPr>
              <a:t>ся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b="1" spc="-50" dirty="0">
                <a:latin typeface="Arial"/>
                <a:cs typeface="Arial"/>
              </a:rPr>
              <a:t>х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а</a:t>
            </a:r>
            <a:r>
              <a:rPr sz="1600" b="1" spc="-4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й</a:t>
            </a:r>
            <a:r>
              <a:rPr sz="1600" b="1" spc="5" dirty="0">
                <a:latin typeface="Arial"/>
                <a:cs typeface="Arial"/>
              </a:rPr>
              <a:t>с</a:t>
            </a:r>
            <a:r>
              <a:rPr sz="1600" b="1" spc="-45" dirty="0">
                <a:latin typeface="Arial"/>
                <a:cs typeface="Arial"/>
              </a:rPr>
              <a:t>т</a:t>
            </a:r>
            <a:r>
              <a:rPr sz="1600" b="1" spc="-25" dirty="0">
                <a:latin typeface="Arial"/>
                <a:cs typeface="Arial"/>
              </a:rPr>
              <a:t>в</a:t>
            </a:r>
            <a:r>
              <a:rPr sz="1600" b="1" dirty="0">
                <a:latin typeface="Arial"/>
                <a:cs typeface="Arial"/>
              </a:rPr>
              <a:t>о  </a:t>
            </a:r>
            <a:r>
              <a:rPr sz="1600" b="1" spc="-20" dirty="0">
                <a:latin typeface="Arial"/>
                <a:cs typeface="Arial"/>
              </a:rPr>
              <a:t>работодателя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 </a:t>
            </a:r>
            <a:r>
              <a:rPr sz="1600" b="1" spc="-10" dirty="0">
                <a:latin typeface="Arial"/>
                <a:cs typeface="Arial"/>
              </a:rPr>
              <a:t>аттестационную комиссию, </a:t>
            </a:r>
            <a:r>
              <a:rPr sz="1600" b="1" spc="-15" dirty="0">
                <a:latin typeface="Arial"/>
                <a:cs typeface="Arial"/>
              </a:rPr>
              <a:t>характеризующее </a:t>
            </a:r>
            <a:r>
              <a:rPr sz="1600" b="1" spc="-10" dirty="0">
                <a:latin typeface="Arial"/>
                <a:cs typeface="Arial"/>
              </a:rPr>
              <a:t> деятельность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педагогического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работника,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направленную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12700" marR="3365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совершенствование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методической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работы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или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наставничества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непосредственно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образовательной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организации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(далее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ходатайство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работодателя).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46030" y="740092"/>
            <a:ext cx="1480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</a:t>
            </a:r>
            <a:r>
              <a:rPr spc="-55" dirty="0"/>
              <a:t> </a:t>
            </a:r>
            <a:r>
              <a:rPr spc="-15" dirty="0"/>
              <a:t>заявлению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800" y="2689860"/>
            <a:ext cx="4046220" cy="31165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957131"/>
            <a:ext cx="6415405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Microsoft Sans Serif"/>
                <a:cs typeface="Microsoft Sans Serif"/>
              </a:rPr>
              <a:t>Ходатайство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формируется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решения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latin typeface="Arial"/>
                <a:cs typeface="Arial"/>
              </a:rPr>
              <a:t>педагогического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совета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(иного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коллегиального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органа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управления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организации),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котором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рассматривалась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деятельность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endParaRPr sz="1600">
              <a:latin typeface="Microsoft Sans Serif"/>
              <a:cs typeface="Microsoft Sans Serif"/>
            </a:endParaRPr>
          </a:p>
          <a:p>
            <a:pPr marL="12700" marR="720725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работника,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latin typeface="Arial"/>
                <a:cs typeface="Arial"/>
              </a:rPr>
              <a:t>осуществляющего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методическую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работу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или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наставничество,</a:t>
            </a:r>
            <a:r>
              <a:rPr sz="1600" b="1" spc="110" dirty="0">
                <a:latin typeface="Arial"/>
                <a:cs typeface="Arial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согласованного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выборным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органом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соответствующей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первичной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профсоюзной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отсутствие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такового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иным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представительным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органом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Microsoft Sans Serif"/>
                <a:cs typeface="Microsoft Sans Serif"/>
              </a:rPr>
              <a:t>(представителем)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7476" y="740092"/>
            <a:ext cx="3117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Ходатайство</a:t>
            </a:r>
            <a:r>
              <a:rPr spc="10" dirty="0"/>
              <a:t> </a:t>
            </a:r>
            <a:r>
              <a:rPr spc="-15" dirty="0"/>
              <a:t>работодателя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1280" y="2352039"/>
            <a:ext cx="3906520" cy="37236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8260" y="740092"/>
            <a:ext cx="57283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Квалификационная</a:t>
            </a:r>
            <a:r>
              <a:rPr spc="40" dirty="0"/>
              <a:t> </a:t>
            </a:r>
            <a:r>
              <a:rPr spc="-10" dirty="0"/>
              <a:t>категория</a:t>
            </a:r>
            <a:r>
              <a:rPr spc="25" dirty="0"/>
              <a:t> </a:t>
            </a:r>
            <a:r>
              <a:rPr spc="-10" dirty="0"/>
              <a:t>"педагог-методист"</a:t>
            </a:r>
          </a:p>
          <a:p>
            <a:pPr marL="12700" marR="5080" indent="482600" algn="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устанавливается</a:t>
            </a:r>
            <a:r>
              <a:rPr spc="45" dirty="0"/>
              <a:t> </a:t>
            </a:r>
            <a:r>
              <a:rPr spc="-10" dirty="0"/>
              <a:t>педагогическим</a:t>
            </a:r>
            <a:r>
              <a:rPr spc="30" dirty="0"/>
              <a:t> </a:t>
            </a:r>
            <a:r>
              <a:rPr spc="-10" dirty="0"/>
              <a:t>работникам </a:t>
            </a:r>
            <a:r>
              <a:rPr spc="-484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15" dirty="0"/>
              <a:t>основе</a:t>
            </a:r>
            <a:r>
              <a:rPr spc="10" dirty="0"/>
              <a:t> </a:t>
            </a:r>
            <a:r>
              <a:rPr spc="-10" dirty="0"/>
              <a:t>следующих</a:t>
            </a:r>
            <a:r>
              <a:rPr spc="45" dirty="0"/>
              <a:t> </a:t>
            </a:r>
            <a:r>
              <a:rPr spc="-10" dirty="0"/>
              <a:t>показателей</a:t>
            </a:r>
            <a:r>
              <a:rPr spc="25" dirty="0"/>
              <a:t> </a:t>
            </a:r>
            <a:r>
              <a:rPr spc="-10" dirty="0"/>
              <a:t>деятельности, </a:t>
            </a:r>
            <a:r>
              <a:rPr spc="-484" dirty="0"/>
              <a:t> </a:t>
            </a:r>
            <a:r>
              <a:rPr spc="-5" dirty="0"/>
              <a:t>не</a:t>
            </a:r>
            <a:r>
              <a:rPr spc="-10" dirty="0"/>
              <a:t> входящей</a:t>
            </a:r>
            <a:r>
              <a:rPr spc="10" dirty="0"/>
              <a:t> </a:t>
            </a:r>
            <a:r>
              <a:rPr dirty="0"/>
              <a:t>в</a:t>
            </a:r>
            <a:r>
              <a:rPr spc="-15" dirty="0"/>
              <a:t> должностные</a:t>
            </a:r>
            <a:r>
              <a:rPr spc="35" dirty="0"/>
              <a:t> </a:t>
            </a:r>
            <a:r>
              <a:rPr spc="-10" dirty="0"/>
              <a:t>обязанности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5025" y="1838325"/>
            <a:ext cx="10789920" cy="442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51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по</a:t>
            </a:r>
            <a:r>
              <a:rPr sz="1800" b="1" spc="-10" dirty="0">
                <a:latin typeface="Arial"/>
                <a:cs typeface="Arial"/>
              </a:rPr>
              <a:t> занимаемой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0" dirty="0">
                <a:latin typeface="Arial"/>
                <a:cs typeface="Arial"/>
              </a:rPr>
              <a:t>организации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должности:</a:t>
            </a:r>
            <a:endParaRPr sz="1800">
              <a:latin typeface="Arial"/>
              <a:cs typeface="Arial"/>
            </a:endParaRPr>
          </a:p>
          <a:p>
            <a:pPr marL="12700" marR="554355">
              <a:lnSpc>
                <a:spcPct val="100000"/>
              </a:lnSpc>
              <a:spcBef>
                <a:spcPts val="1780"/>
              </a:spcBef>
              <a:buFont typeface="Microsoft Sans Serif"/>
              <a:buChar char="-"/>
              <a:tabLst>
                <a:tab pos="137160" algn="l"/>
              </a:tabLst>
            </a:pPr>
            <a:r>
              <a:rPr sz="1600" b="1" spc="-25" dirty="0">
                <a:latin typeface="Arial"/>
                <a:cs typeface="Arial"/>
              </a:rPr>
              <a:t>руководства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методическим </a:t>
            </a:r>
            <a:r>
              <a:rPr sz="1600" b="1" spc="-10" dirty="0">
                <a:latin typeface="Arial"/>
                <a:cs typeface="Arial"/>
              </a:rPr>
              <a:t>объединением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-20" dirty="0">
                <a:latin typeface="Microsoft Sans Serif"/>
                <a:cs typeface="Microsoft Sans Serif"/>
              </a:rPr>
              <a:t> работников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 </a:t>
            </a:r>
            <a:r>
              <a:rPr sz="1600" spc="-20" dirty="0">
                <a:latin typeface="Microsoft Sans Serif"/>
                <a:cs typeface="Microsoft Sans Serif"/>
              </a:rPr>
              <a:t>организации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активного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организации;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2700" marR="198755">
              <a:lnSpc>
                <a:spcPct val="100000"/>
              </a:lnSpc>
              <a:buFont typeface="Microsoft Sans Serif"/>
              <a:buChar char="-"/>
              <a:tabLst>
                <a:tab pos="137160" algn="l"/>
              </a:tabLst>
            </a:pPr>
            <a:r>
              <a:rPr sz="1600" b="1" spc="-25" dirty="0">
                <a:latin typeface="Arial"/>
                <a:cs typeface="Arial"/>
              </a:rPr>
              <a:t>руководства</a:t>
            </a:r>
            <a:r>
              <a:rPr sz="1600" b="1" spc="1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разработкой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программно-методического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сопровождения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образовательного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процесса,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сопровождения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реализации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инновационных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программ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проектов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организации;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2700" marR="638810">
              <a:lnSpc>
                <a:spcPct val="100000"/>
              </a:lnSpc>
              <a:buFont typeface="Microsoft Sans Serif"/>
              <a:buChar char="-"/>
              <a:tabLst>
                <a:tab pos="137160" algn="l"/>
              </a:tabLst>
            </a:pPr>
            <a:r>
              <a:rPr sz="1600" b="1" spc="-20" dirty="0">
                <a:latin typeface="Arial"/>
                <a:cs typeface="Arial"/>
              </a:rPr>
              <a:t>методической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поддержки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педагогических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работников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подготовке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профессиональных</a:t>
            </a:r>
            <a:r>
              <a:rPr sz="1600" b="1" spc="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конкурсах;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Char char="-"/>
            </a:pPr>
            <a:endParaRPr sz="1650">
              <a:latin typeface="Arial"/>
              <a:cs typeface="Arial"/>
            </a:endParaRPr>
          </a:p>
          <a:p>
            <a:pPr marL="12700" marR="1024255" algn="just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(сопровождении)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b="1" spc="-20" dirty="0">
                <a:latin typeface="Arial"/>
                <a:cs typeface="Arial"/>
              </a:rPr>
              <a:t>участия </a:t>
            </a:r>
            <a:r>
              <a:rPr sz="1600" b="1" dirty="0">
                <a:latin typeface="Arial"/>
                <a:cs typeface="Arial"/>
              </a:rPr>
              <a:t>в </a:t>
            </a:r>
            <a:r>
              <a:rPr sz="1600" b="1" spc="-20" dirty="0">
                <a:latin typeface="Arial"/>
                <a:cs typeface="Arial"/>
              </a:rPr>
              <a:t>методической </a:t>
            </a:r>
            <a:r>
              <a:rPr sz="1600" b="1" spc="-10" dirty="0">
                <a:latin typeface="Arial"/>
                <a:cs typeface="Arial"/>
              </a:rPr>
              <a:t>поддержке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 </a:t>
            </a:r>
            <a:r>
              <a:rPr sz="1600" spc="-20" dirty="0">
                <a:latin typeface="Microsoft Sans Serif"/>
                <a:cs typeface="Microsoft Sans Serif"/>
              </a:rPr>
              <a:t> организации, </a:t>
            </a:r>
            <a:r>
              <a:rPr sz="1600" spc="-15" dirty="0">
                <a:latin typeface="Microsoft Sans Serif"/>
                <a:cs typeface="Microsoft Sans Serif"/>
              </a:rPr>
              <a:t>направленной </a:t>
            </a:r>
            <a:r>
              <a:rPr sz="1600" spc="-10" dirty="0">
                <a:latin typeface="Microsoft Sans Serif"/>
                <a:cs typeface="Microsoft Sans Serif"/>
              </a:rPr>
              <a:t>на </a:t>
            </a:r>
            <a:r>
              <a:rPr sz="1600" spc="-5" dirty="0">
                <a:latin typeface="Microsoft Sans Serif"/>
                <a:cs typeface="Microsoft Sans Serif"/>
              </a:rPr>
              <a:t>их </a:t>
            </a:r>
            <a:r>
              <a:rPr sz="1600" b="1" spc="-10" dirty="0">
                <a:solidFill>
                  <a:srgbClr val="975120"/>
                </a:solidFill>
                <a:latin typeface="Arial"/>
                <a:cs typeface="Arial"/>
              </a:rPr>
              <a:t>профессиональное развитие, </a:t>
            </a:r>
            <a:r>
              <a:rPr sz="1600" b="1" spc="-15" dirty="0">
                <a:solidFill>
                  <a:srgbClr val="975120"/>
                </a:solidFill>
                <a:latin typeface="Arial"/>
                <a:cs typeface="Arial"/>
              </a:rPr>
              <a:t>преодоление </a:t>
            </a:r>
            <a:r>
              <a:rPr sz="1600" b="1" spc="-10" dirty="0">
                <a:solidFill>
                  <a:srgbClr val="975120"/>
                </a:solidFill>
                <a:latin typeface="Arial"/>
                <a:cs typeface="Arial"/>
              </a:rPr>
              <a:t>профессиональных </a:t>
            </a:r>
            <a:r>
              <a:rPr sz="1600" b="1" spc="-5" dirty="0">
                <a:solidFill>
                  <a:srgbClr val="97512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975120"/>
                </a:solidFill>
                <a:latin typeface="Arial"/>
                <a:cs typeface="Arial"/>
              </a:rPr>
              <a:t>дефицитов;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icrosoft Sans Serif"/>
              <a:buChar char="-"/>
            </a:pPr>
            <a:endParaRPr sz="1650">
              <a:latin typeface="Arial"/>
              <a:cs typeface="Arial"/>
            </a:endParaRPr>
          </a:p>
          <a:p>
            <a:pPr marL="12700" marR="62547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передачи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опыта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применению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в</a:t>
            </a:r>
            <a:r>
              <a:rPr sz="1600" b="1" spc="1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образовательной</a:t>
            </a:r>
            <a:r>
              <a:rPr sz="1600" b="1" spc="7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организации</a:t>
            </a:r>
            <a:r>
              <a:rPr sz="1600" b="1" spc="5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авторских</a:t>
            </a:r>
            <a:r>
              <a:rPr sz="1600" b="1" spc="6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8A31"/>
                </a:solidFill>
                <a:latin typeface="Arial"/>
                <a:cs typeface="Arial"/>
              </a:rPr>
              <a:t>учебных</a:t>
            </a:r>
            <a:r>
              <a:rPr sz="1600" b="1" spc="6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и</a:t>
            </a:r>
            <a:r>
              <a:rPr sz="1600" b="1" spc="1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(или)</a:t>
            </a:r>
            <a:r>
              <a:rPr sz="1600" b="1" spc="2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учебно- </a:t>
            </a:r>
            <a:r>
              <a:rPr sz="1600" b="1" spc="-43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методических</a:t>
            </a:r>
            <a:r>
              <a:rPr sz="1600" b="1" spc="7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разработок.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826765"/>
            <a:ext cx="998220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- </a:t>
            </a:r>
            <a:r>
              <a:rPr sz="1600" b="1" spc="-25" dirty="0">
                <a:latin typeface="Arial"/>
                <a:cs typeface="Arial"/>
              </a:rPr>
              <a:t>руководства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практической </a:t>
            </a:r>
            <a:r>
              <a:rPr sz="1600" b="1" spc="-20" dirty="0">
                <a:latin typeface="Arial"/>
                <a:cs typeface="Arial"/>
              </a:rPr>
              <a:t>подготовкой </a:t>
            </a:r>
            <a:r>
              <a:rPr sz="1600" b="1" spc="-15" dirty="0">
                <a:latin typeface="Arial"/>
                <a:cs typeface="Arial"/>
              </a:rPr>
              <a:t>студентов</a:t>
            </a:r>
            <a:r>
              <a:rPr sz="1600" spc="-15" dirty="0">
                <a:latin typeface="Microsoft Sans Serif"/>
                <a:cs typeface="Microsoft Sans Serif"/>
              </a:rPr>
              <a:t>,</a:t>
            </a:r>
            <a:r>
              <a:rPr sz="1600" spc="-10" dirty="0">
                <a:latin typeface="Microsoft Sans Serif"/>
                <a:cs typeface="Microsoft Sans Serif"/>
              </a:rPr>
              <a:t> обучающихся </a:t>
            </a:r>
            <a:r>
              <a:rPr sz="1600" spc="-15" dirty="0">
                <a:latin typeface="Microsoft Sans Serif"/>
                <a:cs typeface="Microsoft Sans Serif"/>
              </a:rPr>
              <a:t>по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образовательным </a:t>
            </a:r>
            <a:r>
              <a:rPr sz="1600" spc="-25" dirty="0">
                <a:latin typeface="Microsoft Sans Serif"/>
                <a:cs typeface="Microsoft Sans Serif"/>
              </a:rPr>
              <a:t>программам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среднего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(или)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образовательным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программам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высшего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Font typeface="Microsoft Sans Serif"/>
              <a:buChar char="-"/>
              <a:tabLst>
                <a:tab pos="137160" algn="l"/>
              </a:tabLst>
            </a:pPr>
            <a:r>
              <a:rPr sz="1600" b="1" spc="-15" dirty="0">
                <a:latin typeface="Arial"/>
                <a:cs typeface="Arial"/>
              </a:rPr>
              <a:t>наставничества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отношении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организации,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активного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Microsoft Sans Serif"/>
                <a:cs typeface="Microsoft Sans Serif"/>
              </a:rPr>
              <a:t>сопровождения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1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организации;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содействия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подготовке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из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молодых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специалистов,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к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участию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конкурсах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профессионального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(педагогического)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мастерства;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37160" indent="-124460">
              <a:lnSpc>
                <a:spcPct val="100000"/>
              </a:lnSpc>
              <a:buFont typeface="Microsoft Sans Serif"/>
              <a:buChar char="-"/>
              <a:tabLst>
                <a:tab pos="137160" algn="l"/>
              </a:tabLst>
            </a:pPr>
            <a:r>
              <a:rPr sz="1600" b="1" spc="-10" dirty="0">
                <a:latin typeface="Arial"/>
                <a:cs typeface="Arial"/>
              </a:rPr>
              <a:t>распространения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авторских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подходов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методических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разработок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области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наставнической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деятельности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9201" y="740092"/>
            <a:ext cx="5827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Квалификационная</a:t>
            </a:r>
            <a:r>
              <a:rPr spc="65" dirty="0"/>
              <a:t> </a:t>
            </a:r>
            <a:r>
              <a:rPr spc="-10" dirty="0"/>
              <a:t>категория</a:t>
            </a:r>
            <a:r>
              <a:rPr spc="55" dirty="0"/>
              <a:t> </a:t>
            </a:r>
            <a:r>
              <a:rPr spc="-10" dirty="0"/>
              <a:t>"педагог-наставник"</a:t>
            </a:r>
          </a:p>
          <a:p>
            <a:pPr marL="111760" marR="5080" indent="482600" algn="r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устанавливается</a:t>
            </a:r>
            <a:r>
              <a:rPr spc="55" dirty="0"/>
              <a:t> </a:t>
            </a:r>
            <a:r>
              <a:rPr spc="-10" dirty="0"/>
              <a:t>педагогическим</a:t>
            </a:r>
            <a:r>
              <a:rPr spc="30" dirty="0"/>
              <a:t> </a:t>
            </a:r>
            <a:r>
              <a:rPr spc="-10" dirty="0"/>
              <a:t>работникам </a:t>
            </a:r>
            <a:r>
              <a:rPr spc="-484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15" dirty="0"/>
              <a:t>основе</a:t>
            </a:r>
            <a:r>
              <a:rPr spc="10" dirty="0"/>
              <a:t> </a:t>
            </a:r>
            <a:r>
              <a:rPr spc="-10" dirty="0"/>
              <a:t>следующих</a:t>
            </a:r>
            <a:r>
              <a:rPr spc="45" dirty="0"/>
              <a:t> </a:t>
            </a:r>
            <a:r>
              <a:rPr spc="-10" dirty="0"/>
              <a:t>показателей</a:t>
            </a:r>
            <a:r>
              <a:rPr spc="25" dirty="0"/>
              <a:t> </a:t>
            </a:r>
            <a:r>
              <a:rPr spc="-10" dirty="0"/>
              <a:t>деятельности, </a:t>
            </a:r>
            <a:r>
              <a:rPr spc="-484" dirty="0"/>
              <a:t> </a:t>
            </a:r>
            <a:r>
              <a:rPr spc="-5" dirty="0"/>
              <a:t>не</a:t>
            </a:r>
            <a:r>
              <a:rPr spc="-10" dirty="0"/>
              <a:t> входящей</a:t>
            </a:r>
            <a:r>
              <a:rPr spc="10" dirty="0"/>
              <a:t> </a:t>
            </a:r>
            <a:r>
              <a:rPr dirty="0"/>
              <a:t>в</a:t>
            </a:r>
            <a:r>
              <a:rPr spc="-15" dirty="0"/>
              <a:t> должностные</a:t>
            </a:r>
            <a:r>
              <a:rPr spc="35" dirty="0"/>
              <a:t> </a:t>
            </a:r>
            <a:r>
              <a:rPr spc="-10" dirty="0"/>
              <a:t>обязанности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7515" y="1838325"/>
            <a:ext cx="483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по</a:t>
            </a:r>
            <a:r>
              <a:rPr sz="1800" b="1" spc="-10" dirty="0">
                <a:latin typeface="Arial"/>
                <a:cs typeface="Arial"/>
              </a:rPr>
              <a:t> занимаемой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0" dirty="0">
                <a:latin typeface="Arial"/>
                <a:cs typeface="Arial"/>
              </a:rPr>
              <a:t>организации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должности: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6845" y="3164585"/>
            <a:ext cx="63163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установить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квалификационную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категорию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b="1" spc="-15" dirty="0">
                <a:latin typeface="Arial"/>
                <a:cs typeface="Arial"/>
              </a:rPr>
              <a:t>"педагог-методист",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квалификационную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категорию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"педагог-наставник"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(указывается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3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работника, по </a:t>
            </a:r>
            <a:r>
              <a:rPr sz="1600" spc="-30" dirty="0">
                <a:latin typeface="Microsoft Sans Serif"/>
                <a:cs typeface="Microsoft Sans Serif"/>
              </a:rPr>
              <a:t>которой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устанавливается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квалификационная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категория);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 marR="190500">
              <a:lnSpc>
                <a:spcPct val="100000"/>
              </a:lnSpc>
            </a:pPr>
            <a:r>
              <a:rPr sz="1600" spc="-35" dirty="0">
                <a:latin typeface="Microsoft Sans Serif"/>
                <a:cs typeface="Microsoft Sans Serif"/>
              </a:rPr>
              <a:t>отказать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установлении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"педагог-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методист",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"педагог-наставник"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(указывается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должность,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которой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педагогическому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работнику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отказывается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установлении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категории).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4740" marR="5080" algn="r">
              <a:lnSpc>
                <a:spcPct val="100000"/>
              </a:lnSpc>
              <a:spcBef>
                <a:spcPts val="100"/>
              </a:spcBef>
            </a:pPr>
            <a:r>
              <a:rPr dirty="0"/>
              <a:t>По</a:t>
            </a:r>
            <a:r>
              <a:rPr spc="-15" dirty="0"/>
              <a:t> </a:t>
            </a:r>
            <a:r>
              <a:rPr spc="-30" dirty="0"/>
              <a:t>результатам</a:t>
            </a:r>
            <a:r>
              <a:rPr spc="85" dirty="0"/>
              <a:t> </a:t>
            </a:r>
            <a:r>
              <a:rPr spc="-15" dirty="0"/>
              <a:t>аттестации</a:t>
            </a:r>
            <a:r>
              <a:rPr spc="70" dirty="0"/>
              <a:t> </a:t>
            </a:r>
            <a:r>
              <a:rPr spc="-10" dirty="0"/>
              <a:t>аттестационная</a:t>
            </a:r>
            <a:r>
              <a:rPr spc="85" dirty="0"/>
              <a:t> </a:t>
            </a:r>
            <a:r>
              <a:rPr spc="-10" dirty="0"/>
              <a:t>комиссия</a:t>
            </a:r>
          </a:p>
          <a:p>
            <a:pPr marL="4904740" marR="5080" algn="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принимает</a:t>
            </a:r>
            <a:r>
              <a:rPr spc="10" dirty="0"/>
              <a:t> </a:t>
            </a:r>
            <a:r>
              <a:rPr spc="-10" dirty="0"/>
              <a:t>одно</a:t>
            </a:r>
            <a:r>
              <a:rPr spc="-15" dirty="0"/>
              <a:t> </a:t>
            </a:r>
            <a:r>
              <a:rPr spc="-5" dirty="0"/>
              <a:t>из</a:t>
            </a:r>
            <a:r>
              <a:rPr dirty="0"/>
              <a:t> </a:t>
            </a:r>
            <a:r>
              <a:rPr spc="-10" dirty="0"/>
              <a:t>следующих</a:t>
            </a:r>
            <a:r>
              <a:rPr spc="30" dirty="0"/>
              <a:t> </a:t>
            </a:r>
            <a:r>
              <a:rPr spc="-5" dirty="0"/>
              <a:t>решений: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" y="2138679"/>
            <a:ext cx="3695700" cy="38303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431034"/>
            <a:ext cx="645033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Решение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вступает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силу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со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дня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его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вынесения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является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основанием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для </a:t>
            </a:r>
            <a:r>
              <a:rPr sz="1600" b="1" spc="-10" dirty="0">
                <a:latin typeface="Arial"/>
                <a:cs typeface="Arial"/>
              </a:rPr>
              <a:t>дифференциации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оплаты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труда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педагогических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работников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наличие</a:t>
            </a:r>
            <a:endParaRPr sz="1600">
              <a:latin typeface="Arial"/>
              <a:cs typeface="Arial"/>
            </a:endParaRPr>
          </a:p>
          <a:p>
            <a:pPr marL="12700" marR="27749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квалификационных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категорий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"педагог-методист",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"педагог-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наставник"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при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условии</a:t>
            </a:r>
            <a:r>
              <a:rPr sz="1600" b="1" spc="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выполнения</a:t>
            </a:r>
            <a:r>
              <a:rPr sz="16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дополнительных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обязанностей,</a:t>
            </a:r>
            <a:r>
              <a:rPr sz="1600" b="1" spc="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связанных</a:t>
            </a:r>
            <a:r>
              <a:rPr sz="1600" b="1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методической</a:t>
            </a:r>
            <a:r>
              <a:rPr sz="1600" b="1" spc="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работой</a:t>
            </a:r>
            <a:r>
              <a:rPr sz="1600" b="1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или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наставнической</a:t>
            </a:r>
            <a:r>
              <a:rPr sz="1600" b="1" spc="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деятельностью.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основании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указанных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распорядительных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актов</a:t>
            </a:r>
            <a:endParaRPr sz="1600">
              <a:latin typeface="Arial"/>
              <a:cs typeface="Arial"/>
            </a:endParaRPr>
          </a:p>
          <a:p>
            <a:pPr marL="12700" marR="293370">
              <a:lnSpc>
                <a:spcPct val="100000"/>
              </a:lnSpc>
            </a:pP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работодатели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вносят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соответствующие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записи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трудовые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книжки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педагогических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работников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(или)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сведения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об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их </a:t>
            </a:r>
            <a:r>
              <a:rPr sz="1600" b="1" spc="-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трудовой</a:t>
            </a:r>
            <a:r>
              <a:rPr sz="1600" b="1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деятельности.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2215" y="740092"/>
            <a:ext cx="4065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Решение</a:t>
            </a:r>
            <a:r>
              <a:rPr spc="-25" dirty="0"/>
              <a:t> </a:t>
            </a:r>
            <a:r>
              <a:rPr spc="-10" dirty="0"/>
              <a:t>аттестационной</a:t>
            </a:r>
            <a:r>
              <a:rPr spc="50" dirty="0"/>
              <a:t> </a:t>
            </a:r>
            <a:r>
              <a:rPr spc="-10" dirty="0"/>
              <a:t>комиссии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6980" y="2852420"/>
            <a:ext cx="4030979" cy="25958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9359" y="2854642"/>
            <a:ext cx="52184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Microsoft Sans Serif"/>
                <a:cs typeface="Microsoft Sans Serif"/>
              </a:rPr>
              <a:t>При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принятии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отношении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решения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об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отказе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установлении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"педагог- </a:t>
            </a:r>
            <a:r>
              <a:rPr sz="1600" spc="-20" dirty="0">
                <a:latin typeface="Microsoft Sans Serif"/>
                <a:cs typeface="Microsoft Sans Serif"/>
              </a:rPr>
              <a:t> методист"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"педагог- </a:t>
            </a:r>
            <a:r>
              <a:rPr sz="1600" spc="-20" dirty="0">
                <a:latin typeface="Microsoft Sans Serif"/>
                <a:cs typeface="Microsoft Sans Serif"/>
              </a:rPr>
              <a:t> наставник"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 </a:t>
            </a:r>
            <a:r>
              <a:rPr sz="1600" spc="-15" dirty="0">
                <a:latin typeface="Microsoft Sans Serif"/>
                <a:cs typeface="Microsoft Sans Serif"/>
              </a:rPr>
              <a:t> установления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таких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квалификационных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категорий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осуществляется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не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ранее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чем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через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один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год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после </a:t>
            </a:r>
            <a:r>
              <a:rPr sz="1600" b="1" spc="-10" dirty="0">
                <a:latin typeface="Arial"/>
                <a:cs typeface="Arial"/>
              </a:rPr>
              <a:t> принятия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аттестационной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комиссией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spc="-20" dirty="0">
                <a:latin typeface="Arial"/>
                <a:cs typeface="Arial"/>
              </a:rPr>
              <a:t>соответствующего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решения.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1469" y="740092"/>
            <a:ext cx="1136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</a:t>
            </a:r>
            <a:r>
              <a:rPr spc="-65" dirty="0"/>
              <a:t> </a:t>
            </a:r>
            <a:r>
              <a:rPr spc="-15" dirty="0"/>
              <a:t>отказе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59" y="2379979"/>
            <a:ext cx="5359400" cy="3411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8809" y="740092"/>
            <a:ext cx="829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П</a:t>
            </a:r>
            <a:r>
              <a:rPr dirty="0"/>
              <a:t>рик</a:t>
            </a:r>
            <a:r>
              <a:rPr spc="10" dirty="0"/>
              <a:t>а</a:t>
            </a:r>
            <a:r>
              <a:rPr dirty="0"/>
              <a:t>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5025" y="3197796"/>
            <a:ext cx="481520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Microsoft Sans Serif"/>
                <a:cs typeface="Microsoft Sans Serif"/>
              </a:rPr>
              <a:t>Приказ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Минпросвещения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РФ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24.03.2023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196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"Об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порядка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осуществляющих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деятельность"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4280" y="1752600"/>
            <a:ext cx="3086100" cy="41249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Экспертное</a:t>
            </a:r>
            <a:r>
              <a:rPr spc="40" dirty="0"/>
              <a:t> </a:t>
            </a:r>
            <a:r>
              <a:rPr spc="-25" dirty="0"/>
              <a:t>заключение</a:t>
            </a:r>
            <a:r>
              <a:rPr spc="50" dirty="0"/>
              <a:t> </a:t>
            </a:r>
            <a:r>
              <a:rPr spc="-10" dirty="0"/>
              <a:t>об</a:t>
            </a:r>
            <a:r>
              <a:rPr spc="25" dirty="0"/>
              <a:t> </a:t>
            </a:r>
            <a:r>
              <a:rPr spc="-15" dirty="0"/>
              <a:t>уровне</a:t>
            </a:r>
            <a:r>
              <a:rPr spc="60" dirty="0"/>
              <a:t> </a:t>
            </a:r>
            <a:r>
              <a:rPr spc="-10" dirty="0"/>
              <a:t>профессиональной</a:t>
            </a:r>
            <a:r>
              <a:rPr spc="80" dirty="0"/>
              <a:t> </a:t>
            </a:r>
            <a:r>
              <a:rPr spc="-10" dirty="0"/>
              <a:t>деятельности</a:t>
            </a:r>
          </a:p>
          <a:p>
            <a:pPr marL="36195" algn="ctr">
              <a:lnSpc>
                <a:spcPct val="100000"/>
              </a:lnSpc>
            </a:pPr>
            <a:r>
              <a:rPr spc="-30" dirty="0"/>
              <a:t>педагогического</a:t>
            </a:r>
            <a:r>
              <a:rPr spc="100" dirty="0"/>
              <a:t> </a:t>
            </a:r>
            <a:r>
              <a:rPr spc="-15" dirty="0"/>
              <a:t>работника</a:t>
            </a:r>
            <a:r>
              <a:rPr spc="60" dirty="0"/>
              <a:t> </a:t>
            </a:r>
            <a:r>
              <a:rPr spc="-15" dirty="0"/>
              <a:t>дошкольной</a:t>
            </a:r>
            <a:r>
              <a:rPr spc="70" dirty="0"/>
              <a:t> </a:t>
            </a:r>
            <a:r>
              <a:rPr spc="-15" dirty="0"/>
              <a:t>организации,</a:t>
            </a:r>
            <a:r>
              <a:rPr spc="85" dirty="0"/>
              <a:t> </a:t>
            </a:r>
            <a:r>
              <a:rPr spc="-5" dirty="0"/>
              <a:t>осуществляющей</a:t>
            </a:r>
            <a:r>
              <a:rPr spc="70" dirty="0"/>
              <a:t> </a:t>
            </a:r>
            <a:r>
              <a:rPr spc="-20" dirty="0"/>
              <a:t>образовательную</a:t>
            </a:r>
            <a:r>
              <a:rPr spc="110" dirty="0"/>
              <a:t> </a:t>
            </a:r>
            <a:r>
              <a:rPr spc="-10" dirty="0"/>
              <a:t>деятельность</a:t>
            </a:r>
          </a:p>
          <a:p>
            <a:pPr marL="9525" algn="ctr">
              <a:lnSpc>
                <a:spcPct val="100000"/>
              </a:lnSpc>
            </a:pPr>
            <a:r>
              <a:rPr spc="-15" dirty="0"/>
              <a:t>(старшего</a:t>
            </a:r>
            <a:r>
              <a:rPr spc="70" dirty="0"/>
              <a:t> </a:t>
            </a:r>
            <a:r>
              <a:rPr spc="-20" dirty="0"/>
              <a:t>воспитателя,</a:t>
            </a:r>
            <a:r>
              <a:rPr spc="55" dirty="0"/>
              <a:t> </a:t>
            </a:r>
            <a:r>
              <a:rPr spc="-20" dirty="0"/>
              <a:t>воспитателя,</a:t>
            </a:r>
            <a:r>
              <a:rPr spc="75" dirty="0"/>
              <a:t> </a:t>
            </a:r>
            <a:r>
              <a:rPr spc="-20" dirty="0"/>
              <a:t>инструктора</a:t>
            </a:r>
            <a:r>
              <a:rPr spc="75" dirty="0"/>
              <a:t> </a:t>
            </a:r>
            <a:r>
              <a:rPr spc="-20" dirty="0"/>
              <a:t>по</a:t>
            </a:r>
            <a:r>
              <a:rPr spc="30" dirty="0"/>
              <a:t> </a:t>
            </a:r>
            <a:r>
              <a:rPr spc="-20" dirty="0"/>
              <a:t>физической</a:t>
            </a:r>
            <a:r>
              <a:rPr spc="30" dirty="0"/>
              <a:t> </a:t>
            </a:r>
            <a:r>
              <a:rPr spc="-35" dirty="0"/>
              <a:t>культуре,</a:t>
            </a:r>
          </a:p>
          <a:p>
            <a:pPr marL="17780" marR="5080" indent="3175" algn="ctr">
              <a:lnSpc>
                <a:spcPct val="100000"/>
              </a:lnSpc>
            </a:pPr>
            <a:r>
              <a:rPr spc="-25" dirty="0"/>
              <a:t>музыкального руководителя,</a:t>
            </a:r>
            <a:r>
              <a:rPr spc="-20" dirty="0"/>
              <a:t> </a:t>
            </a:r>
            <a:r>
              <a:rPr spc="-15" dirty="0"/>
              <a:t>учителя-логопеда,</a:t>
            </a:r>
            <a:r>
              <a:rPr spc="-10" dirty="0"/>
              <a:t> </a:t>
            </a:r>
            <a:r>
              <a:rPr spc="-20" dirty="0"/>
              <a:t>учителя-дефектолога, логопеда </a:t>
            </a:r>
            <a:r>
              <a:rPr spc="5" dirty="0"/>
              <a:t>(для </a:t>
            </a:r>
            <a:r>
              <a:rPr spc="-20" dirty="0"/>
              <a:t>организаций </a:t>
            </a:r>
            <a:r>
              <a:rPr spc="-5" dirty="0"/>
              <a:t>сферы </a:t>
            </a:r>
            <a:r>
              <a:rPr dirty="0"/>
              <a:t> </a:t>
            </a:r>
            <a:r>
              <a:rPr spc="-15" dirty="0"/>
              <a:t>здравоохранения</a:t>
            </a:r>
            <a:r>
              <a:rPr spc="75" dirty="0"/>
              <a:t> </a:t>
            </a:r>
            <a:r>
              <a:rPr spc="-5" dirty="0"/>
              <a:t>и</a:t>
            </a:r>
            <a:r>
              <a:rPr spc="30" dirty="0"/>
              <a:t> </a:t>
            </a:r>
            <a:r>
              <a:rPr spc="-10" dirty="0"/>
              <a:t>социального</a:t>
            </a:r>
            <a:r>
              <a:rPr spc="50" dirty="0"/>
              <a:t> </a:t>
            </a:r>
            <a:r>
              <a:rPr spc="-10" dirty="0"/>
              <a:t>обслуживания,</a:t>
            </a:r>
            <a:r>
              <a:rPr spc="75" dirty="0"/>
              <a:t> </a:t>
            </a:r>
            <a:r>
              <a:rPr spc="-5" dirty="0"/>
              <a:t>осуществляющих</a:t>
            </a:r>
            <a:r>
              <a:rPr spc="45" dirty="0"/>
              <a:t> </a:t>
            </a:r>
            <a:r>
              <a:rPr spc="-25" dirty="0"/>
              <a:t>образовательную</a:t>
            </a:r>
            <a:r>
              <a:rPr spc="80" dirty="0"/>
              <a:t> </a:t>
            </a:r>
            <a:r>
              <a:rPr spc="-15" dirty="0"/>
              <a:t>деятельность</a:t>
            </a:r>
            <a:r>
              <a:rPr spc="65" dirty="0"/>
              <a:t> </a:t>
            </a:r>
            <a:r>
              <a:rPr dirty="0"/>
              <a:t>в</a:t>
            </a:r>
            <a:r>
              <a:rPr spc="35" dirty="0"/>
              <a:t> </a:t>
            </a:r>
            <a:r>
              <a:rPr spc="-20" dirty="0"/>
              <a:t>качестве </a:t>
            </a:r>
            <a:r>
              <a:rPr spc="-409" dirty="0"/>
              <a:t> </a:t>
            </a:r>
            <a:r>
              <a:rPr spc="-20" dirty="0"/>
              <a:t>дополнительного</a:t>
            </a:r>
            <a:r>
              <a:rPr spc="75" dirty="0"/>
              <a:t> </a:t>
            </a:r>
            <a:r>
              <a:rPr dirty="0"/>
              <a:t>вида </a:t>
            </a:r>
            <a:r>
              <a:rPr spc="-10" dirty="0"/>
              <a:t>деятельности)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0" marR="5080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Экспертное</a:t>
            </a:r>
            <a:r>
              <a:rPr spc="-30" dirty="0"/>
              <a:t> </a:t>
            </a:r>
            <a:r>
              <a:rPr spc="-15" dirty="0"/>
              <a:t>заключение</a:t>
            </a:r>
          </a:p>
          <a:p>
            <a:pPr marL="5930900" marR="5715" algn="r">
              <a:lnSpc>
                <a:spcPct val="100000"/>
              </a:lnSpc>
              <a:spcBef>
                <a:spcPts val="5"/>
              </a:spcBef>
            </a:pPr>
            <a:r>
              <a:rPr dirty="0"/>
              <a:t>об</a:t>
            </a:r>
            <a:r>
              <a:rPr spc="-5" dirty="0"/>
              <a:t> </a:t>
            </a:r>
            <a:r>
              <a:rPr spc="-20" dirty="0"/>
              <a:t>уровне</a:t>
            </a:r>
            <a:r>
              <a:rPr spc="45" dirty="0"/>
              <a:t> </a:t>
            </a:r>
            <a:r>
              <a:rPr spc="-10" dirty="0"/>
              <a:t>профессиональной</a:t>
            </a:r>
            <a:r>
              <a:rPr spc="45" dirty="0"/>
              <a:t> </a:t>
            </a:r>
            <a:r>
              <a:rPr spc="-10" dirty="0"/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5025" y="3579812"/>
            <a:ext cx="418846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Аналитическая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справка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результате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личного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педагога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создании </a:t>
            </a:r>
            <a:r>
              <a:rPr sz="1600" spc="-15" dirty="0">
                <a:latin typeface="Microsoft Sans Serif"/>
                <a:cs typeface="Microsoft Sans Serif"/>
              </a:rPr>
              <a:t> развивающей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предметно-пространственной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среды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группе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2-3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года),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заверенная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025" y="5043804"/>
            <a:ext cx="43065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Отражение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содержания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 </a:t>
            </a:r>
            <a:r>
              <a:rPr sz="1600" spc="-15" dirty="0">
                <a:latin typeface="Microsoft Sans Serif"/>
                <a:cs typeface="Microsoft Sans Serif"/>
              </a:rPr>
              <a:t> областей: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социально-коммуникативное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познавательное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речевое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развитие,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художественно-эстетическое </a:t>
            </a:r>
            <a:r>
              <a:rPr sz="1600" spc="-15" dirty="0">
                <a:latin typeface="Microsoft Sans Serif"/>
                <a:cs typeface="Microsoft Sans Serif"/>
              </a:rPr>
              <a:t> развитие,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физическое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развитие.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1921" y="3579812"/>
            <a:ext cx="5385435" cy="270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Участие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педагога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создании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развивающей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предметно-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пространственной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среды,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обеспечивающей*: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безопасность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психологическую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комфортность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пребывания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детей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(группе);</a:t>
            </a:r>
            <a:endParaRPr sz="1600">
              <a:latin typeface="Microsoft Sans Serif"/>
              <a:cs typeface="Microsoft Sans Serif"/>
            </a:endParaRPr>
          </a:p>
          <a:p>
            <a:pPr marL="12700" marR="11747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реализацию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программ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дошкольного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учет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возрастных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особенностей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детей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учет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детей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ограниченными</a:t>
            </a:r>
            <a:endParaRPr sz="1600">
              <a:latin typeface="Microsoft Sans Serif"/>
              <a:cs typeface="Microsoft Sans Serif"/>
            </a:endParaRPr>
          </a:p>
          <a:p>
            <a:pPr marL="12700" marR="340995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возможностями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здоровья,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особыми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потребностями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обучении,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других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категорий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детей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условия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для </a:t>
            </a:r>
            <a:r>
              <a:rPr sz="1600" spc="-20" dirty="0">
                <a:latin typeface="Microsoft Sans Serif"/>
                <a:cs typeface="Microsoft Sans Serif"/>
              </a:rPr>
              <a:t>инклюзивного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(при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наличии)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3189223"/>
            <a:ext cx="564515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08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Аналитическая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справка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результатах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коррекционной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работы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2-3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года),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заверенная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Положительная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динамика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коррекции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развития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воспитанников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ограниченными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возможностями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здоровья.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07275" marR="5080" algn="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Для</a:t>
            </a:r>
            <a:r>
              <a:rPr spc="-35" dirty="0"/>
              <a:t> </a:t>
            </a:r>
            <a:r>
              <a:rPr spc="-15" dirty="0"/>
              <a:t>учителя-логопеда,</a:t>
            </a:r>
          </a:p>
          <a:p>
            <a:pPr marL="7407275" marR="5080" algn="r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учителя-дефектолога,</a:t>
            </a:r>
            <a:r>
              <a:rPr spc="55" dirty="0"/>
              <a:t> </a:t>
            </a:r>
            <a:r>
              <a:rPr spc="-15" dirty="0"/>
              <a:t>логопеда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3359" y="1897379"/>
            <a:ext cx="5336540" cy="4483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pc="-35" dirty="0"/>
              <a:t>Копии</a:t>
            </a:r>
            <a:r>
              <a:rPr spc="40" dirty="0"/>
              <a:t> </a:t>
            </a:r>
            <a:r>
              <a:rPr spc="-25" dirty="0"/>
              <a:t>документов,</a:t>
            </a:r>
            <a:r>
              <a:rPr spc="65" dirty="0"/>
              <a:t> </a:t>
            </a:r>
            <a:r>
              <a:rPr spc="-15" dirty="0"/>
              <a:t>подтверждающих</a:t>
            </a:r>
            <a:r>
              <a:rPr spc="35" dirty="0"/>
              <a:t> </a:t>
            </a:r>
            <a:r>
              <a:rPr spc="-20" dirty="0"/>
              <a:t>победы</a:t>
            </a:r>
            <a:r>
              <a:rPr spc="40" dirty="0"/>
              <a:t> </a:t>
            </a:r>
            <a:r>
              <a:rPr dirty="0"/>
              <a:t>и</a:t>
            </a:r>
          </a:p>
          <a:p>
            <a:pPr marL="12700" marR="818515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призовые</a:t>
            </a:r>
            <a:r>
              <a:rPr spc="15" dirty="0"/>
              <a:t> </a:t>
            </a:r>
            <a:r>
              <a:rPr spc="-15" dirty="0"/>
              <a:t>места</a:t>
            </a:r>
            <a:r>
              <a:rPr spc="15" dirty="0"/>
              <a:t> </a:t>
            </a:r>
            <a:r>
              <a:rPr spc="-10" dirty="0"/>
              <a:t>обучающихся,</a:t>
            </a:r>
            <a:r>
              <a:rPr spc="20" dirty="0"/>
              <a:t> </a:t>
            </a:r>
            <a:r>
              <a:rPr spc="-15" dirty="0"/>
              <a:t>заверенные </a:t>
            </a:r>
            <a:r>
              <a:rPr spc="-409" dirty="0"/>
              <a:t> </a:t>
            </a:r>
            <a:r>
              <a:rPr spc="-25" dirty="0"/>
              <a:t>работодателем.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/>
          </a:p>
          <a:p>
            <a:pPr marL="12700" marR="14655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pc="-35" dirty="0"/>
              <a:t>Документы,</a:t>
            </a:r>
            <a:r>
              <a:rPr spc="60" dirty="0"/>
              <a:t> </a:t>
            </a:r>
            <a:r>
              <a:rPr spc="-15" dirty="0"/>
              <a:t>подтверждающие</a:t>
            </a:r>
            <a:r>
              <a:rPr spc="35" dirty="0"/>
              <a:t> </a:t>
            </a:r>
            <a:r>
              <a:rPr spc="-15" dirty="0"/>
              <a:t>роль </a:t>
            </a:r>
            <a:r>
              <a:rPr spc="-409" dirty="0"/>
              <a:t> </a:t>
            </a:r>
            <a:r>
              <a:rPr spc="-30" dirty="0"/>
              <a:t>педагогического</a:t>
            </a:r>
            <a:r>
              <a:rPr spc="75" dirty="0"/>
              <a:t> </a:t>
            </a:r>
            <a:r>
              <a:rPr spc="-20" dirty="0"/>
              <a:t>работника</a:t>
            </a:r>
          </a:p>
          <a:p>
            <a:pPr marL="12700">
              <a:lnSpc>
                <a:spcPct val="100000"/>
              </a:lnSpc>
            </a:pPr>
            <a:r>
              <a:rPr dirty="0"/>
              <a:t>в</a:t>
            </a:r>
            <a:r>
              <a:rPr spc="25" dirty="0"/>
              <a:t> </a:t>
            </a:r>
            <a:r>
              <a:rPr spc="-35" dirty="0"/>
              <a:t>подготовке</a:t>
            </a:r>
            <a:r>
              <a:rPr spc="60" dirty="0"/>
              <a:t> </a:t>
            </a:r>
            <a:r>
              <a:rPr spc="-20" dirty="0"/>
              <a:t>победителей,</a:t>
            </a:r>
            <a:r>
              <a:rPr spc="45" dirty="0"/>
              <a:t> </a:t>
            </a:r>
            <a:r>
              <a:rPr spc="-15" dirty="0"/>
              <a:t>лауреатов,</a:t>
            </a:r>
            <a:r>
              <a:rPr spc="85" dirty="0"/>
              <a:t> </a:t>
            </a:r>
            <a:r>
              <a:rPr spc="-10" dirty="0"/>
              <a:t>дипломантов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конкурсов,</a:t>
            </a:r>
            <a:r>
              <a:rPr spc="35" dirty="0"/>
              <a:t> </a:t>
            </a:r>
            <a:r>
              <a:rPr spc="-10" dirty="0"/>
              <a:t>соревнований.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/>
          </a:p>
          <a:p>
            <a:pPr marL="12700" marR="127635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pc="-35" dirty="0"/>
              <a:t>Копия </a:t>
            </a:r>
            <a:r>
              <a:rPr spc="-20" dirty="0"/>
              <a:t>положения </a:t>
            </a:r>
            <a:r>
              <a:rPr dirty="0"/>
              <a:t>о </a:t>
            </a:r>
            <a:r>
              <a:rPr spc="-35" dirty="0"/>
              <a:t>конкурсном</a:t>
            </a:r>
            <a:r>
              <a:rPr spc="-30" dirty="0"/>
              <a:t> </a:t>
            </a:r>
            <a:r>
              <a:rPr spc="-15" dirty="0"/>
              <a:t>мероприятии </a:t>
            </a:r>
            <a:r>
              <a:rPr spc="5" dirty="0"/>
              <a:t>или </a:t>
            </a:r>
            <a:r>
              <a:rPr spc="-409" dirty="0"/>
              <a:t> </a:t>
            </a:r>
            <a:r>
              <a:rPr spc="-20" dirty="0"/>
              <a:t>справка</a:t>
            </a:r>
            <a:r>
              <a:rPr spc="25" dirty="0"/>
              <a:t> </a:t>
            </a:r>
            <a:r>
              <a:rPr dirty="0"/>
              <a:t>с</a:t>
            </a:r>
            <a:r>
              <a:rPr spc="30" dirty="0"/>
              <a:t> </a:t>
            </a:r>
            <a:r>
              <a:rPr spc="-30" dirty="0"/>
              <a:t>указанием</a:t>
            </a:r>
            <a:r>
              <a:rPr spc="50" dirty="0"/>
              <a:t> </a:t>
            </a:r>
            <a:r>
              <a:rPr spc="-10" dirty="0"/>
              <a:t>адреса</a:t>
            </a:r>
            <a:r>
              <a:rPr spc="40" dirty="0"/>
              <a:t> </a:t>
            </a:r>
            <a:r>
              <a:rPr spc="-10" dirty="0"/>
              <a:t>официального</a:t>
            </a:r>
            <a:r>
              <a:rPr spc="40" dirty="0"/>
              <a:t> </a:t>
            </a:r>
            <a:r>
              <a:rPr spc="-10" dirty="0"/>
              <a:t>сайта, </a:t>
            </a:r>
            <a:r>
              <a:rPr spc="-5" dirty="0"/>
              <a:t> </a:t>
            </a:r>
            <a:r>
              <a:rPr spc="-10" dirty="0"/>
              <a:t>на</a:t>
            </a:r>
            <a:r>
              <a:rPr spc="15" dirty="0"/>
              <a:t> </a:t>
            </a:r>
            <a:r>
              <a:rPr spc="-35" dirty="0"/>
              <a:t>котором</a:t>
            </a:r>
            <a:r>
              <a:rPr spc="50" dirty="0"/>
              <a:t> </a:t>
            </a:r>
            <a:r>
              <a:rPr spc="-20" dirty="0"/>
              <a:t>опубликовано</a:t>
            </a:r>
            <a:r>
              <a:rPr spc="60" dirty="0"/>
              <a:t> </a:t>
            </a:r>
            <a:r>
              <a:rPr spc="-10" dirty="0"/>
              <a:t>данное</a:t>
            </a:r>
            <a:r>
              <a:rPr spc="40" dirty="0"/>
              <a:t> </a:t>
            </a:r>
            <a:r>
              <a:rPr spc="-20" dirty="0"/>
              <a:t>положение, </a:t>
            </a:r>
            <a:r>
              <a:rPr spc="-15" dirty="0"/>
              <a:t> заверенная</a:t>
            </a:r>
            <a:r>
              <a:rPr spc="60" dirty="0"/>
              <a:t> </a:t>
            </a:r>
            <a:r>
              <a:rPr spc="-25" dirty="0"/>
              <a:t>работодателем,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latin typeface="Arial"/>
                <a:cs typeface="Arial"/>
              </a:rPr>
              <a:t>- </a:t>
            </a:r>
            <a:r>
              <a:rPr b="1" spc="-20" dirty="0">
                <a:latin typeface="Arial"/>
                <a:cs typeface="Arial"/>
              </a:rPr>
              <a:t>Учитывается</a:t>
            </a:r>
            <a:r>
              <a:rPr b="1" spc="12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количество</a:t>
            </a:r>
            <a:r>
              <a:rPr b="1" spc="6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баллов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по</a:t>
            </a:r>
          </a:p>
          <a:p>
            <a:pPr marL="12700">
              <a:lnSpc>
                <a:spcPct val="100000"/>
              </a:lnSpc>
            </a:pPr>
            <a:r>
              <a:rPr b="1" spc="-15" dirty="0">
                <a:latin typeface="Arial"/>
                <a:cs typeface="Arial"/>
              </a:rPr>
              <a:t>наивысшему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spc="-40" dirty="0">
                <a:latin typeface="Arial"/>
                <a:cs typeface="Arial"/>
              </a:rPr>
              <a:t>результату.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1594" y="740092"/>
            <a:ext cx="3952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marR="5080" indent="-325755" algn="r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spc="-35" dirty="0"/>
              <a:t>Результаты</a:t>
            </a:r>
            <a:r>
              <a:rPr spc="90" dirty="0"/>
              <a:t> </a:t>
            </a:r>
            <a:r>
              <a:rPr spc="-15" dirty="0"/>
              <a:t>участия</a:t>
            </a:r>
            <a:r>
              <a:rPr spc="95" dirty="0"/>
              <a:t> </a:t>
            </a:r>
            <a:r>
              <a:rPr spc="-15" dirty="0"/>
              <a:t>обучающихся </a:t>
            </a:r>
            <a:r>
              <a:rPr spc="-484" dirty="0"/>
              <a:t> </a:t>
            </a:r>
            <a:r>
              <a:rPr dirty="0"/>
              <a:t>в	</a:t>
            </a:r>
            <a:r>
              <a:rPr spc="-15" dirty="0"/>
              <a:t>конкурсных</a:t>
            </a:r>
            <a:r>
              <a:rPr spc="30" dirty="0"/>
              <a:t> </a:t>
            </a:r>
            <a:r>
              <a:rPr spc="-5" dirty="0"/>
              <a:t>мероприятиях, </a:t>
            </a:r>
            <a:r>
              <a:rPr dirty="0"/>
              <a:t> </a:t>
            </a:r>
            <a:r>
              <a:rPr spc="-5" dirty="0"/>
              <a:t>имеющих</a:t>
            </a:r>
            <a:r>
              <a:rPr spc="5" dirty="0"/>
              <a:t> </a:t>
            </a:r>
            <a:r>
              <a:rPr spc="-5" dirty="0"/>
              <a:t>официальный</a:t>
            </a:r>
            <a:r>
              <a:rPr spc="45" dirty="0"/>
              <a:t> </a:t>
            </a:r>
            <a:r>
              <a:rPr spc="-20" dirty="0"/>
              <a:t>статус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pc="-10" dirty="0"/>
              <a:t>дипломант</a:t>
            </a:r>
            <a:r>
              <a:rPr spc="55" dirty="0"/>
              <a:t> </a:t>
            </a:r>
            <a:r>
              <a:rPr spc="-30" dirty="0"/>
              <a:t>конкурса,</a:t>
            </a:r>
            <a:r>
              <a:rPr spc="65" dirty="0"/>
              <a:t> </a:t>
            </a:r>
            <a:r>
              <a:rPr spc="-10" dirty="0"/>
              <a:t>соревнования</a:t>
            </a:r>
            <a:r>
              <a:rPr spc="40" dirty="0"/>
              <a:t> </a:t>
            </a:r>
            <a:r>
              <a:rPr spc="-20" dirty="0"/>
              <a:t>районного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уровня**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/>
          </a:p>
          <a:p>
            <a:pPr marL="12700" marR="46164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pc="-10" dirty="0"/>
              <a:t>дипломант</a:t>
            </a:r>
            <a:r>
              <a:rPr spc="65" dirty="0"/>
              <a:t> </a:t>
            </a:r>
            <a:r>
              <a:rPr spc="-30" dirty="0"/>
              <a:t>конкурса,</a:t>
            </a:r>
            <a:r>
              <a:rPr spc="70" dirty="0"/>
              <a:t> </a:t>
            </a:r>
            <a:r>
              <a:rPr spc="-10" dirty="0"/>
              <a:t>соревнования</a:t>
            </a:r>
            <a:r>
              <a:rPr spc="50" dirty="0"/>
              <a:t> </a:t>
            </a:r>
            <a:r>
              <a:rPr spc="-35" dirty="0"/>
              <a:t>городского </a:t>
            </a:r>
            <a:r>
              <a:rPr spc="-409" dirty="0"/>
              <a:t> </a:t>
            </a:r>
            <a:r>
              <a:rPr spc="-15" dirty="0"/>
              <a:t>уровня</a:t>
            </a: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/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pc="-10" dirty="0"/>
              <a:t>дипломант</a:t>
            </a:r>
            <a:r>
              <a:rPr spc="50" dirty="0"/>
              <a:t> </a:t>
            </a:r>
            <a:r>
              <a:rPr spc="-30" dirty="0"/>
              <a:t>конкурса,</a:t>
            </a:r>
            <a:r>
              <a:rPr spc="60" dirty="0"/>
              <a:t> </a:t>
            </a:r>
            <a:r>
              <a:rPr spc="-10" dirty="0"/>
              <a:t>соревнования</a:t>
            </a:r>
            <a:r>
              <a:rPr spc="40" dirty="0"/>
              <a:t> </a:t>
            </a:r>
            <a:r>
              <a:rPr spc="-15" dirty="0"/>
              <a:t>всероссийского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уровня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/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pc="-20" dirty="0"/>
              <a:t>победитель</a:t>
            </a:r>
            <a:r>
              <a:rPr spc="60" dirty="0"/>
              <a:t> </a:t>
            </a:r>
            <a:r>
              <a:rPr spc="-15" dirty="0"/>
              <a:t>(лауреат)</a:t>
            </a:r>
            <a:r>
              <a:rPr spc="80" dirty="0"/>
              <a:t> </a:t>
            </a:r>
            <a:r>
              <a:rPr spc="-30" dirty="0"/>
              <a:t>конкурса,</a:t>
            </a:r>
            <a:r>
              <a:rPr spc="65" dirty="0"/>
              <a:t> </a:t>
            </a:r>
            <a:r>
              <a:rPr spc="-10" dirty="0"/>
              <a:t>соревнования</a:t>
            </a:r>
          </a:p>
          <a:p>
            <a:pPr marL="12700">
              <a:lnSpc>
                <a:spcPct val="100000"/>
              </a:lnSpc>
            </a:pPr>
            <a:r>
              <a:rPr spc="-20" dirty="0"/>
              <a:t>районного</a:t>
            </a:r>
            <a:r>
              <a:rPr spc="55" dirty="0"/>
              <a:t> </a:t>
            </a:r>
            <a:r>
              <a:rPr spc="-15" dirty="0"/>
              <a:t>уровня**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/>
          </a:p>
          <a:p>
            <a:pPr marL="12700" marR="51244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pc="-20" dirty="0"/>
              <a:t>победитель</a:t>
            </a:r>
            <a:r>
              <a:rPr spc="60" dirty="0"/>
              <a:t> </a:t>
            </a:r>
            <a:r>
              <a:rPr spc="-15" dirty="0"/>
              <a:t>(лауреат)</a:t>
            </a:r>
            <a:r>
              <a:rPr spc="80" dirty="0"/>
              <a:t> </a:t>
            </a:r>
            <a:r>
              <a:rPr spc="-30" dirty="0"/>
              <a:t>конкурса,</a:t>
            </a:r>
            <a:r>
              <a:rPr spc="60" dirty="0"/>
              <a:t> </a:t>
            </a:r>
            <a:r>
              <a:rPr spc="-10" dirty="0"/>
              <a:t>соревнования </a:t>
            </a:r>
            <a:r>
              <a:rPr spc="-409" dirty="0"/>
              <a:t> </a:t>
            </a:r>
            <a:r>
              <a:rPr spc="-35" dirty="0"/>
              <a:t>городского</a:t>
            </a:r>
            <a:r>
              <a:rPr spc="75" dirty="0"/>
              <a:t> </a:t>
            </a:r>
            <a:r>
              <a:rPr spc="-15" dirty="0"/>
              <a:t>уровня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/>
          </a:p>
          <a:p>
            <a:pPr marL="12700" marR="51244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pc="-20" dirty="0"/>
              <a:t>победитель</a:t>
            </a:r>
            <a:r>
              <a:rPr spc="60" dirty="0"/>
              <a:t> </a:t>
            </a:r>
            <a:r>
              <a:rPr spc="-15" dirty="0"/>
              <a:t>(лауреат)</a:t>
            </a:r>
            <a:r>
              <a:rPr spc="80" dirty="0"/>
              <a:t> </a:t>
            </a:r>
            <a:r>
              <a:rPr spc="-30" dirty="0"/>
              <a:t>конкурса,</a:t>
            </a:r>
            <a:r>
              <a:rPr spc="60" dirty="0"/>
              <a:t> </a:t>
            </a:r>
            <a:r>
              <a:rPr spc="-10" dirty="0"/>
              <a:t>соревнования </a:t>
            </a:r>
            <a:r>
              <a:rPr spc="-409" dirty="0"/>
              <a:t> </a:t>
            </a:r>
            <a:r>
              <a:rPr spc="-15" dirty="0"/>
              <a:t>всероссийского</a:t>
            </a:r>
            <a:r>
              <a:rPr spc="55" dirty="0"/>
              <a:t> </a:t>
            </a:r>
            <a:r>
              <a:rPr spc="-15" dirty="0"/>
              <a:t>уровня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6075" y="2891790"/>
            <a:ext cx="61702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37795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Копии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документов,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подтверждающих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победы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призовые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места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обучающихся,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заверенные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Документы,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подтверждающие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роль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педагогического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подготовке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победителей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призеров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конкурсных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мероприятий.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Копия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положения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конкурсном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мероприятии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справка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Microsoft Sans Serif"/>
                <a:cs typeface="Microsoft Sans Serif"/>
              </a:rPr>
              <a:t>указанием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адреса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официального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сайта,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котором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опубликовано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данное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положение,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заверенная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7720" marR="5080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Достижения</a:t>
            </a:r>
            <a:r>
              <a:rPr spc="40" dirty="0"/>
              <a:t> </a:t>
            </a:r>
            <a:r>
              <a:rPr spc="-15" dirty="0"/>
              <a:t>воспитанников</a:t>
            </a:r>
            <a:r>
              <a:rPr spc="85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мероприятиях,</a:t>
            </a:r>
          </a:p>
          <a:p>
            <a:pPr marL="5887720" marR="762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имеющих</a:t>
            </a:r>
            <a:r>
              <a:rPr dirty="0"/>
              <a:t> </a:t>
            </a:r>
            <a:r>
              <a:rPr spc="-10" dirty="0"/>
              <a:t>неофициальный</a:t>
            </a:r>
            <a:r>
              <a:rPr spc="60" dirty="0"/>
              <a:t> </a:t>
            </a:r>
            <a:r>
              <a:rPr spc="-25" dirty="0"/>
              <a:t>статус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919" y="2425700"/>
            <a:ext cx="3848100" cy="35534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027" y="3518789"/>
            <a:ext cx="3772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Титульный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лист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издания,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оборот-титул,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страница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«содержание»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сборника,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котором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размещена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публикация.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2559" y="740092"/>
            <a:ext cx="7654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Наличие</a:t>
            </a:r>
            <a:r>
              <a:rPr spc="30" dirty="0"/>
              <a:t> </a:t>
            </a:r>
            <a:r>
              <a:rPr spc="-15" dirty="0"/>
              <a:t>опубликованных</a:t>
            </a:r>
            <a:r>
              <a:rPr spc="75" dirty="0"/>
              <a:t> </a:t>
            </a:r>
            <a:r>
              <a:rPr spc="-10" dirty="0"/>
              <a:t>собственных</a:t>
            </a:r>
            <a:r>
              <a:rPr spc="35" dirty="0"/>
              <a:t> </a:t>
            </a:r>
            <a:r>
              <a:rPr spc="-15" dirty="0"/>
              <a:t>методических</a:t>
            </a:r>
            <a:r>
              <a:rPr spc="30" dirty="0"/>
              <a:t> </a:t>
            </a:r>
            <a:r>
              <a:rPr spc="-10" dirty="0"/>
              <a:t>разработок,</a:t>
            </a:r>
          </a:p>
          <a:p>
            <a:pPr marL="2179320" marR="5080" indent="1447800" algn="r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статей</a:t>
            </a:r>
            <a:r>
              <a:rPr spc="45" dirty="0"/>
              <a:t> </a:t>
            </a:r>
            <a:r>
              <a:rPr dirty="0"/>
              <a:t>в</a:t>
            </a:r>
            <a:r>
              <a:rPr spc="20" dirty="0"/>
              <a:t> </a:t>
            </a:r>
            <a:r>
              <a:rPr spc="-15" dirty="0"/>
              <a:t>рецензируемых</a:t>
            </a:r>
            <a:r>
              <a:rPr spc="75" dirty="0"/>
              <a:t> </a:t>
            </a:r>
            <a:r>
              <a:rPr spc="-10" dirty="0"/>
              <a:t>изданиях, </a:t>
            </a:r>
            <a:r>
              <a:rPr spc="-484" dirty="0"/>
              <a:t> </a:t>
            </a:r>
            <a:r>
              <a:rPr dirty="0"/>
              <a:t>имеющих</a:t>
            </a:r>
            <a:r>
              <a:rPr spc="-20" dirty="0"/>
              <a:t> </a:t>
            </a:r>
            <a:r>
              <a:rPr spc="-5" dirty="0"/>
              <a:t>идентификационный</a:t>
            </a:r>
            <a:r>
              <a:rPr spc="65" dirty="0"/>
              <a:t> </a:t>
            </a:r>
            <a:r>
              <a:rPr spc="-15" dirty="0"/>
              <a:t>код</a:t>
            </a:r>
            <a:r>
              <a:rPr spc="-25" dirty="0"/>
              <a:t> </a:t>
            </a:r>
            <a:r>
              <a:rPr dirty="0"/>
              <a:t>(ISBN,</a:t>
            </a:r>
            <a:r>
              <a:rPr spc="-20" dirty="0"/>
              <a:t> </a:t>
            </a:r>
            <a:r>
              <a:rPr dirty="0"/>
              <a:t>ISSN)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079" y="1775460"/>
            <a:ext cx="4610100" cy="48564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019046"/>
            <a:ext cx="1051496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Отзывы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(не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менее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2-х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занятий):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первую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квалификационную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категорию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spc="420" dirty="0">
                <a:latin typeface="Microsoft Sans Serif"/>
                <a:cs typeface="Microsoft Sans Serif"/>
              </a:rPr>
              <a:t>–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заместителя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руководителя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ОО,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курирующего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данное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направление;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районного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объединения;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эксперта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Комитета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образованию,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утвержденного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распоряжением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Комитета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образованию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«Об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списка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экспертов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комиссии»;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члена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жюри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конкурса,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утвержденного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приказом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Комитета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образованию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(на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момент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конкурса).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на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высшую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квалификационную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категорию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spc="420" dirty="0">
                <a:latin typeface="Microsoft Sans Serif"/>
                <a:cs typeface="Microsoft Sans Serif"/>
              </a:rPr>
              <a:t>–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районного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объединения;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эксперта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Комитета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образованию,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утвержденного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распоряжением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Комитета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образованию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«Об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списка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экспертов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аттестационной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комиссии»;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члена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жюри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конкурса,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утвержденного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приказом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Комитета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образованию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(на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момент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проведения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конкурса);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педагогической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практикой.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- </a:t>
            </a:r>
            <a:r>
              <a:rPr sz="1600" b="1" spc="-5" dirty="0">
                <a:latin typeface="Arial"/>
                <a:cs typeface="Arial"/>
              </a:rPr>
              <a:t>Лист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регистрации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присутствующих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на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занятии,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заверенный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работодателем.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2045" marR="7620" algn="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Публичное</a:t>
            </a:r>
            <a:r>
              <a:rPr spc="90" dirty="0"/>
              <a:t> </a:t>
            </a:r>
            <a:r>
              <a:rPr spc="-15" dirty="0"/>
              <a:t>представление</a:t>
            </a:r>
            <a:r>
              <a:rPr spc="45" dirty="0"/>
              <a:t> </a:t>
            </a:r>
            <a:r>
              <a:rPr spc="-15" dirty="0"/>
              <a:t>собственного</a:t>
            </a:r>
            <a:r>
              <a:rPr spc="70" dirty="0"/>
              <a:t> </a:t>
            </a:r>
            <a:r>
              <a:rPr spc="-15" dirty="0"/>
              <a:t>педагогического</a:t>
            </a:r>
            <a:r>
              <a:rPr spc="50" dirty="0"/>
              <a:t> </a:t>
            </a:r>
            <a:r>
              <a:rPr spc="-10" dirty="0"/>
              <a:t>опыта</a:t>
            </a:r>
          </a:p>
          <a:p>
            <a:pPr marL="3662045" marR="5080" algn="r">
              <a:lnSpc>
                <a:spcPct val="100000"/>
              </a:lnSpc>
              <a:spcBef>
                <a:spcPts val="5"/>
              </a:spcBef>
            </a:pPr>
            <a:r>
              <a:rPr dirty="0"/>
              <a:t>в</a:t>
            </a:r>
            <a:r>
              <a:rPr spc="10" dirty="0"/>
              <a:t> </a:t>
            </a:r>
            <a:r>
              <a:rPr spc="-10" dirty="0"/>
              <a:t>форме</a:t>
            </a:r>
            <a:r>
              <a:rPr spc="-25" dirty="0"/>
              <a:t> </a:t>
            </a:r>
            <a:r>
              <a:rPr spc="-20" dirty="0"/>
              <a:t>открытого</a:t>
            </a:r>
            <a:r>
              <a:rPr spc="35" dirty="0"/>
              <a:t> </a:t>
            </a:r>
            <a:r>
              <a:rPr spc="-10" dirty="0"/>
              <a:t>занятия.</a:t>
            </a:r>
            <a:r>
              <a:rPr spc="50" dirty="0"/>
              <a:t> </a:t>
            </a:r>
            <a:r>
              <a:rPr spc="-5" dirty="0">
                <a:solidFill>
                  <a:srgbClr val="FF0000"/>
                </a:solidFill>
              </a:rPr>
              <a:t>Отзыв</a:t>
            </a:r>
            <a:r>
              <a:rPr spc="3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положительный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8630" y="2842577"/>
            <a:ext cx="4624070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Microsoft Sans Serif"/>
                <a:cs typeface="Microsoft Sans Serif"/>
              </a:rPr>
              <a:t>Выступления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научно-практических </a:t>
            </a:r>
            <a:r>
              <a:rPr sz="1600" spc="-15" dirty="0">
                <a:latin typeface="Microsoft Sans Serif"/>
                <a:cs typeface="Microsoft Sans Serif"/>
              </a:rPr>
              <a:t> конференциях,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семинарах,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секциях,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мастер-классов: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районный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уровень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городской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всероссийский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уровень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8360" y="1014984"/>
            <a:ext cx="6197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Программа </a:t>
            </a:r>
            <a:r>
              <a:rPr spc="-10" dirty="0"/>
              <a:t>мероприятия</a:t>
            </a:r>
            <a:r>
              <a:rPr spc="50" dirty="0"/>
              <a:t> </a:t>
            </a:r>
            <a:r>
              <a:rPr spc="-5" dirty="0"/>
              <a:t>или</a:t>
            </a:r>
            <a:r>
              <a:rPr spc="5" dirty="0"/>
              <a:t> </a:t>
            </a:r>
            <a:r>
              <a:rPr spc="-10" dirty="0"/>
              <a:t>сертификат</a:t>
            </a:r>
            <a:r>
              <a:rPr spc="80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spc="-15" dirty="0"/>
              <a:t>указанием </a:t>
            </a:r>
            <a:r>
              <a:rPr spc="-484" dirty="0"/>
              <a:t> </a:t>
            </a:r>
            <a:r>
              <a:rPr spc="-10" dirty="0"/>
              <a:t>темы</a:t>
            </a:r>
            <a:r>
              <a:rPr spc="5" dirty="0"/>
              <a:t> </a:t>
            </a:r>
            <a:r>
              <a:rPr spc="-10" dirty="0"/>
              <a:t>выступления,</a:t>
            </a:r>
            <a:r>
              <a:rPr spc="90" dirty="0"/>
              <a:t> </a:t>
            </a:r>
            <a:r>
              <a:rPr spc="-10" dirty="0"/>
              <a:t>заверенные</a:t>
            </a:r>
            <a:r>
              <a:rPr spc="15" dirty="0"/>
              <a:t> </a:t>
            </a:r>
            <a:r>
              <a:rPr spc="-15" dirty="0"/>
              <a:t>работодателем.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600" y="2301239"/>
            <a:ext cx="4655820" cy="40665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447671"/>
            <a:ext cx="988631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Microsoft Sans Serif"/>
                <a:cs typeface="Microsoft Sans Serif"/>
              </a:rPr>
              <a:t>Копии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грамот,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дипломов,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приказов,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распоряжений,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заверенные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Учитывается</a:t>
            </a:r>
            <a:r>
              <a:rPr sz="1600" b="1" spc="1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количество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баллов</a:t>
            </a:r>
            <a:r>
              <a:rPr sz="1600" b="1" spc="-5" dirty="0">
                <a:latin typeface="Arial"/>
                <a:cs typeface="Arial"/>
              </a:rPr>
              <a:t> по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наивысшему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результату.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Microsoft Sans Serif"/>
                <a:cs typeface="Microsoft Sans Serif"/>
              </a:rPr>
              <a:t>Результативность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конкурсах,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имеющих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официальный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статус: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лауреат</a:t>
            </a:r>
            <a:r>
              <a:rPr sz="1600" spc="114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(дипломант)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конкурса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районного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лауреат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(дипломант)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конкурса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лауреат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(дипломант)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конкурса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всероссийского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лауреат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(дипломант)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всероссийского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конкурса,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проводимого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Министерством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просвещения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победитель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победитель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конкурса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победитель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конкурса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всероссийского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победитель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конкурса,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проводимого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Министерством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просвещения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5920" marR="5080" algn="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Результативность</a:t>
            </a:r>
            <a:r>
              <a:rPr spc="75" dirty="0"/>
              <a:t> </a:t>
            </a:r>
            <a:r>
              <a:rPr spc="-15" dirty="0"/>
              <a:t>участия</a:t>
            </a:r>
            <a:r>
              <a:rPr spc="95" dirty="0"/>
              <a:t> </a:t>
            </a:r>
            <a:r>
              <a:rPr dirty="0"/>
              <a:t>в </a:t>
            </a:r>
            <a:r>
              <a:rPr spc="-10" dirty="0"/>
              <a:t>профессиональных</a:t>
            </a:r>
          </a:p>
          <a:p>
            <a:pPr marL="5455920" marR="5715" algn="r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конкурсах,</a:t>
            </a:r>
            <a:r>
              <a:rPr spc="60" dirty="0"/>
              <a:t> </a:t>
            </a:r>
            <a:r>
              <a:rPr spc="-5" dirty="0"/>
              <a:t>имеющих</a:t>
            </a:r>
            <a:r>
              <a:rPr spc="25" dirty="0"/>
              <a:t> </a:t>
            </a:r>
            <a:r>
              <a:rPr spc="-10" dirty="0"/>
              <a:t>официальный</a:t>
            </a:r>
            <a:r>
              <a:rPr spc="65" dirty="0"/>
              <a:t> </a:t>
            </a:r>
            <a:r>
              <a:rPr spc="-20" dirty="0"/>
              <a:t>статус: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3326765"/>
            <a:ext cx="459613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участие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экспертных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комиссиях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мероприятий,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состав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Копии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приказов,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распоряжений,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сертификатов,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заверенные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8403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Общественная</a:t>
            </a:r>
            <a:r>
              <a:rPr spc="25" dirty="0"/>
              <a:t> </a:t>
            </a:r>
            <a:r>
              <a:rPr spc="-15" dirty="0"/>
              <a:t>активность</a:t>
            </a:r>
            <a:r>
              <a:rPr spc="65" dirty="0"/>
              <a:t> </a:t>
            </a:r>
            <a:r>
              <a:rPr spc="-10" dirty="0"/>
              <a:t>педагога: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1840" y="2255519"/>
            <a:ext cx="4831079" cy="36677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220" y="3106673"/>
            <a:ext cx="51549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Использование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современных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методик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обследования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развития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детей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451484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Перечень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диагностических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материалов;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пример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карты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(протокола)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обследования,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заверенные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9280" y="740092"/>
            <a:ext cx="6457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2725" algn="l"/>
              </a:tabLst>
            </a:pPr>
            <a:r>
              <a:rPr spc="-5" dirty="0"/>
              <a:t>Для</a:t>
            </a:r>
            <a:r>
              <a:rPr spc="25" dirty="0"/>
              <a:t> </a:t>
            </a:r>
            <a:r>
              <a:rPr spc="-15" dirty="0"/>
              <a:t>учителя-логопеда,	</a:t>
            </a:r>
            <a:r>
              <a:rPr spc="-20" dirty="0"/>
              <a:t>учителя</a:t>
            </a:r>
            <a:r>
              <a:rPr spc="110" dirty="0"/>
              <a:t> </a:t>
            </a:r>
            <a:r>
              <a:rPr spc="-15" dirty="0"/>
              <a:t>-дефектолога,</a:t>
            </a:r>
            <a:r>
              <a:rPr spc="-5" dirty="0"/>
              <a:t> </a:t>
            </a:r>
            <a:r>
              <a:rPr spc="-15" dirty="0"/>
              <a:t>логопеда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900" y="2349500"/>
            <a:ext cx="578104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6409" y="2981642"/>
            <a:ext cx="5748655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Утвердить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согласованию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Министерством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труда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социальной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защиты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прилагаемый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Порядок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осуществляющих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271145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Установить,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что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квалификационные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категории,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установленные </a:t>
            </a:r>
            <a:r>
              <a:rPr sz="1600" spc="-30" dirty="0">
                <a:latin typeface="Microsoft Sans Serif"/>
                <a:cs typeface="Microsoft Sans Serif"/>
              </a:rPr>
              <a:t>педагогическим</a:t>
            </a:r>
            <a:r>
              <a:rPr sz="1600" spc="-25" dirty="0">
                <a:latin typeface="Microsoft Sans Serif"/>
                <a:cs typeface="Microsoft Sans Serif"/>
              </a:rPr>
              <a:t> работникам </a:t>
            </a:r>
            <a:r>
              <a:rPr sz="1600" spc="-20" dirty="0">
                <a:latin typeface="Microsoft Sans Serif"/>
                <a:cs typeface="Microsoft Sans Serif"/>
              </a:rPr>
              <a:t>организаций,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осуществляющих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деятельность,</a:t>
            </a:r>
            <a:endParaRPr sz="1600">
              <a:latin typeface="Microsoft Sans Serif"/>
              <a:cs typeface="Microsoft Sans Serif"/>
            </a:endParaRPr>
          </a:p>
          <a:p>
            <a:pPr marL="12700" marR="410845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вступления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силу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настоящего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приказа,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сохраняются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течение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срока,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который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они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были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установлены.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15555" y="740092"/>
            <a:ext cx="4027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marR="5080" indent="-379095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Настоящий</a:t>
            </a:r>
            <a:r>
              <a:rPr spc="25" dirty="0"/>
              <a:t> </a:t>
            </a:r>
            <a:r>
              <a:rPr dirty="0"/>
              <a:t>приказ</a:t>
            </a:r>
            <a:r>
              <a:rPr spc="20" dirty="0"/>
              <a:t> </a:t>
            </a:r>
            <a:r>
              <a:rPr spc="-15" dirty="0"/>
              <a:t>вступает</a:t>
            </a:r>
            <a:r>
              <a:rPr spc="75" dirty="0"/>
              <a:t> </a:t>
            </a:r>
            <a:r>
              <a:rPr dirty="0"/>
              <a:t>в</a:t>
            </a:r>
            <a:r>
              <a:rPr spc="-10" dirty="0"/>
              <a:t> силу </a:t>
            </a:r>
            <a:r>
              <a:rPr spc="-484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dirty="0"/>
              <a:t>1</a:t>
            </a:r>
            <a:r>
              <a:rPr spc="-10" dirty="0"/>
              <a:t> сентября</a:t>
            </a:r>
            <a:r>
              <a:rPr dirty="0"/>
              <a:t> </a:t>
            </a:r>
            <a:r>
              <a:rPr spc="-5" dirty="0"/>
              <a:t>2023</a:t>
            </a:r>
            <a:r>
              <a:rPr spc="-10" dirty="0"/>
              <a:t> </a:t>
            </a:r>
            <a:r>
              <a:rPr spc="-100" dirty="0"/>
              <a:t>г.</a:t>
            </a:r>
            <a:r>
              <a:rPr spc="1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25" dirty="0"/>
              <a:t>действует </a:t>
            </a:r>
            <a:r>
              <a:rPr spc="-484" dirty="0"/>
              <a:t> </a:t>
            </a:r>
            <a:r>
              <a:rPr dirty="0"/>
              <a:t>до</a:t>
            </a:r>
            <a:r>
              <a:rPr spc="-10" dirty="0"/>
              <a:t> </a:t>
            </a:r>
            <a:r>
              <a:rPr spc="-5" dirty="0"/>
              <a:t>31 </a:t>
            </a:r>
            <a:r>
              <a:rPr spc="-25" dirty="0"/>
              <a:t>августа</a:t>
            </a:r>
            <a:r>
              <a:rPr spc="95" dirty="0"/>
              <a:t> </a:t>
            </a:r>
            <a:r>
              <a:rPr spc="-5" dirty="0"/>
              <a:t>2029</a:t>
            </a:r>
            <a:r>
              <a:rPr spc="5" dirty="0"/>
              <a:t> </a:t>
            </a:r>
            <a:r>
              <a:rPr spc="-10" dirty="0"/>
              <a:t>года.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" y="2446020"/>
            <a:ext cx="4094479" cy="371602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361946"/>
            <a:ext cx="3187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Участие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деятельности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экспериментальных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площадок, </a:t>
            </a:r>
            <a:r>
              <a:rPr sz="1600" spc="-10" dirty="0">
                <a:latin typeface="Microsoft Sans Serif"/>
                <a:cs typeface="Microsoft Sans Serif"/>
              </a:rPr>
              <a:t> лабораторий,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ресурсных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центров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025" y="3337559"/>
            <a:ext cx="1871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5" y="3824922"/>
            <a:ext cx="22269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федерального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6640" y="2414523"/>
            <a:ext cx="40151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Копия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приказа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(распоряжения)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исполнительного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органа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государственной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власти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соответствующего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переводе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режим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экспериментальной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площадки, </a:t>
            </a:r>
            <a:r>
              <a:rPr sz="1600" spc="-10" dirty="0">
                <a:latin typeface="Microsoft Sans Serif"/>
                <a:cs typeface="Microsoft Sans Serif"/>
              </a:rPr>
              <a:t> лаборатории,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ресурсного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центра.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6640" y="4122166"/>
            <a:ext cx="39935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 </a:t>
            </a:r>
            <a:r>
              <a:rPr sz="1600" spc="-5" dirty="0">
                <a:latin typeface="Microsoft Sans Serif"/>
                <a:cs typeface="Microsoft Sans Serif"/>
              </a:rPr>
              <a:t>Материалы, </a:t>
            </a:r>
            <a:r>
              <a:rPr sz="1600" spc="-15" dirty="0">
                <a:latin typeface="Microsoft Sans Serif"/>
                <a:cs typeface="Microsoft Sans Serif"/>
              </a:rPr>
              <a:t>подтверждающие </a:t>
            </a:r>
            <a:r>
              <a:rPr sz="1600" spc="-45" dirty="0">
                <a:latin typeface="Microsoft Sans Serif"/>
                <a:cs typeface="Microsoft Sans Serif"/>
              </a:rPr>
              <a:t>результат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личного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педагога</a:t>
            </a:r>
            <a:endParaRPr sz="1600">
              <a:latin typeface="Microsoft Sans Serif"/>
              <a:cs typeface="Microsoft Sans Serif"/>
            </a:endParaRPr>
          </a:p>
          <a:p>
            <a:pPr marL="12700" marR="513715" indent="58419" algn="just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10" dirty="0">
                <a:latin typeface="Microsoft Sans Serif"/>
                <a:cs typeface="Microsoft Sans Serif"/>
              </a:rPr>
              <a:t>деятельности </a:t>
            </a:r>
            <a:r>
              <a:rPr sz="1600" spc="-15" dirty="0">
                <a:latin typeface="Microsoft Sans Serif"/>
                <a:cs typeface="Microsoft Sans Serif"/>
              </a:rPr>
              <a:t>экспериментальной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площадки, </a:t>
            </a:r>
            <a:r>
              <a:rPr sz="1600" spc="-10" dirty="0">
                <a:latin typeface="Microsoft Sans Serif"/>
                <a:cs typeface="Microsoft Sans Serif"/>
              </a:rPr>
              <a:t>лаборатории, </a:t>
            </a:r>
            <a:r>
              <a:rPr sz="1600" spc="-20" dirty="0">
                <a:latin typeface="Microsoft Sans Serif"/>
                <a:cs typeface="Microsoft Sans Serif"/>
              </a:rPr>
              <a:t>ресурсного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центра.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59" y="3992879"/>
            <a:ext cx="3990340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4234179"/>
            <a:ext cx="4137659" cy="2438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025" y="2402522"/>
            <a:ext cx="391096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лауреат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(дипломант)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районного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-"/>
            </a:pPr>
            <a:endParaRPr sz="17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лауреат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(дипломант)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победитель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районного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победитель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городского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81140" marR="5080" algn="r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Результат</a:t>
            </a:r>
            <a:r>
              <a:rPr spc="30" dirty="0"/>
              <a:t> </a:t>
            </a:r>
            <a:r>
              <a:rPr spc="-10" dirty="0"/>
              <a:t>личного</a:t>
            </a:r>
            <a:r>
              <a:rPr spc="-20" dirty="0"/>
              <a:t> </a:t>
            </a:r>
            <a:r>
              <a:rPr spc="-15" dirty="0"/>
              <a:t>участия</a:t>
            </a:r>
          </a:p>
          <a:p>
            <a:pPr marL="6581140" marR="5080" algn="r">
              <a:lnSpc>
                <a:spcPct val="100000"/>
              </a:lnSpc>
              <a:spcBef>
                <a:spcPts val="5"/>
              </a:spcBef>
            </a:pPr>
            <a:r>
              <a:rPr dirty="0"/>
              <a:t>в</a:t>
            </a:r>
            <a:r>
              <a:rPr spc="-5" dirty="0"/>
              <a:t> </a:t>
            </a:r>
            <a:r>
              <a:rPr spc="-20" dirty="0"/>
              <a:t>конкурсе</a:t>
            </a:r>
            <a:r>
              <a:rPr spc="45" dirty="0"/>
              <a:t> </a:t>
            </a:r>
            <a:r>
              <a:rPr spc="-10" dirty="0"/>
              <a:t>инновационных</a:t>
            </a:r>
            <a:r>
              <a:rPr spc="45" dirty="0"/>
              <a:t> </a:t>
            </a:r>
            <a:r>
              <a:rPr spc="-15" dirty="0"/>
              <a:t>продуктов: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82866" y="2416175"/>
            <a:ext cx="381635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1555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Копия</a:t>
            </a:r>
            <a:r>
              <a:rPr sz="1600" spc="-10" dirty="0">
                <a:latin typeface="Microsoft Sans Serif"/>
                <a:cs typeface="Microsoft Sans Serif"/>
              </a:rPr>
              <a:t> диплома,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заверенная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Копия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приказа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(распоряжения)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исполнительного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органа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государственной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власти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соответствующего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результатах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конкурса.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Учитывается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количество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баллов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по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наивысшему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результату.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3395345"/>
            <a:ext cx="27355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Microsoft Sans Serif"/>
                <a:cs typeface="Microsoft Sans Serif"/>
              </a:rPr>
              <a:t>Копия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приказа</a:t>
            </a:r>
            <a:r>
              <a:rPr sz="1600" dirty="0">
                <a:latin typeface="Microsoft Sans Serif"/>
                <a:cs typeface="Microsoft Sans Serif"/>
              </a:rPr>
              <a:t> о </a:t>
            </a:r>
            <a:r>
              <a:rPr sz="1600" spc="-25" dirty="0">
                <a:latin typeface="Microsoft Sans Serif"/>
                <a:cs typeface="Microsoft Sans Serif"/>
              </a:rPr>
              <a:t>назначении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наставником,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отчет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наставника,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заверенные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8976" y="740092"/>
            <a:ext cx="3816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Исполнение </a:t>
            </a:r>
            <a:r>
              <a:rPr spc="-20" dirty="0"/>
              <a:t>функций</a:t>
            </a:r>
            <a:r>
              <a:rPr spc="65" dirty="0"/>
              <a:t> </a:t>
            </a:r>
            <a:r>
              <a:rPr spc="-10" dirty="0"/>
              <a:t>наставника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7200" y="1483360"/>
            <a:ext cx="4610100" cy="509524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8979" y="3921758"/>
            <a:ext cx="4394200" cy="28219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5025" y="2419032"/>
            <a:ext cx="445960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Исполнение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функций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тьютора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Microsoft Sans Serif"/>
                <a:cs typeface="Microsoft Sans Serif"/>
              </a:rPr>
              <a:t>или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регионального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методиста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Центра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непрерывного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повышения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мастерства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СПб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АППО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методическому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сопровождению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управленческих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кадров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15269" y="740092"/>
            <a:ext cx="1212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Наставник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2019" y="2334323"/>
            <a:ext cx="413257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Заверенная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работодателем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копия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сертификата </a:t>
            </a:r>
            <a:r>
              <a:rPr sz="1800" spc="-15" dirty="0">
                <a:latin typeface="Calibri"/>
                <a:cs typeface="Calibri"/>
              </a:rPr>
              <a:t>тьютора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или</a:t>
            </a:r>
            <a:r>
              <a:rPr sz="1800" spc="-10" dirty="0">
                <a:latin typeface="Calibri"/>
                <a:cs typeface="Calibri"/>
              </a:rPr>
              <a:t> регионального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методиста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Центра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непрерывного</a:t>
            </a:r>
            <a:r>
              <a:rPr sz="1800" dirty="0">
                <a:latin typeface="Calibri"/>
                <a:cs typeface="Calibri"/>
              </a:rPr>
              <a:t> повышения</a:t>
            </a:r>
            <a:endParaRPr sz="1800">
              <a:latin typeface="Calibri"/>
              <a:cs typeface="Calibri"/>
            </a:endParaRPr>
          </a:p>
          <a:p>
            <a:pPr marL="12700" marR="1021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профессионального мастерства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педагогических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работников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СПб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АППО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(заверенного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печатью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ГБУ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ДПО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СПб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АППО)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3080" y="3284854"/>
            <a:ext cx="46831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Наличие/отсутствие: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дисциплинарных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взысканий;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документально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подтвержденных </a:t>
            </a:r>
            <a:r>
              <a:rPr sz="1600" spc="-10" dirty="0">
                <a:latin typeface="Microsoft Sans Serif"/>
                <a:cs typeface="Microsoft Sans Serif"/>
              </a:rPr>
              <a:t> жалоб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участников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образовательного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процесса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Microsoft Sans Serif"/>
              <a:buChar char="-"/>
            </a:pPr>
            <a:endParaRPr sz="165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Справка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работодателя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739" y="2113279"/>
            <a:ext cx="3840479" cy="379984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3203257"/>
            <a:ext cx="565086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Наличие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опубликованных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учебников,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учебно-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latin typeface="Microsoft Sans Serif"/>
                <a:cs typeface="Microsoft Sans Serif"/>
              </a:rPr>
              <a:t>методических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пособий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рецензируемых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изданиях,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имеющих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идентификационный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код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(ISBN,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ISSN)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13589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Копии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титульного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листа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печатного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издания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страницы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выходными данными,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заверенные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7415" marR="5080" algn="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Критерии</a:t>
            </a:r>
            <a:r>
              <a:rPr spc="30" dirty="0"/>
              <a:t> </a:t>
            </a:r>
            <a:r>
              <a:rPr dirty="0"/>
              <a:t>и</a:t>
            </a:r>
            <a:r>
              <a:rPr spc="-10" dirty="0"/>
              <a:t> показатели,</a:t>
            </a:r>
          </a:p>
          <a:p>
            <a:pPr marL="7257415" marR="508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дающие</a:t>
            </a:r>
            <a:r>
              <a:rPr spc="10" dirty="0"/>
              <a:t> </a:t>
            </a:r>
            <a:r>
              <a:rPr spc="-15" dirty="0"/>
              <a:t>дополнительные</a:t>
            </a:r>
            <a:r>
              <a:rPr spc="55" dirty="0"/>
              <a:t> </a:t>
            </a:r>
            <a:r>
              <a:rPr spc="-5" dirty="0"/>
              <a:t>баллы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8219" y="2336800"/>
            <a:ext cx="4249420" cy="324866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" y="2938780"/>
            <a:ext cx="3771900" cy="2504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45126" y="3180016"/>
            <a:ext cx="650367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Microsoft Sans Serif"/>
                <a:cs typeface="Microsoft Sans Serif"/>
              </a:rPr>
              <a:t>Наличие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премии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Правительства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Санкт-Петербурга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сфере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образования-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Копия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сертификата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получение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премии,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заверенная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работодателем,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Постановление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Правительства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Санкт-Петербурга.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Награды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за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успехи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деятельности: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региональные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награды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ведомственные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награды</a:t>
            </a:r>
            <a:endParaRPr sz="1600">
              <a:latin typeface="Microsoft Sans Serif"/>
              <a:cs typeface="Microsoft Sans Serif"/>
            </a:endParaRPr>
          </a:p>
          <a:p>
            <a:pPr marL="137160" indent="-12446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государственные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награды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05" y="4690745"/>
            <a:ext cx="1783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СВИДЕТЕЛЬСТВО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СМИ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980" y="2220848"/>
            <a:ext cx="2992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2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Преимущества</a:t>
            </a:r>
            <a:r>
              <a:rPr sz="2000" u="heavy" spc="4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 </a:t>
            </a:r>
            <a:r>
              <a:rPr sz="2000" u="heavy" spc="-1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</a:rPr>
              <a:t>портала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80439" y="749300"/>
            <a:ext cx="10563860" cy="4785360"/>
            <a:chOff x="980439" y="749300"/>
            <a:chExt cx="10563860" cy="4785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439" y="2964179"/>
              <a:ext cx="1275080" cy="1445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9139" y="2943860"/>
              <a:ext cx="1320800" cy="1447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9919" y="2951479"/>
              <a:ext cx="1470659" cy="14452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3559" y="749300"/>
              <a:ext cx="3380740" cy="47853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4222" y="5030406"/>
            <a:ext cx="170370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Microsoft Sans Serif"/>
                <a:cs typeface="Microsoft Sans Serif"/>
              </a:rPr>
              <a:t>З</a:t>
            </a:r>
            <a:r>
              <a:rPr sz="1000" spc="-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р</a:t>
            </a:r>
            <a:r>
              <a:rPr sz="1000" spc="-15" dirty="0">
                <a:latin typeface="Microsoft Sans Serif"/>
                <a:cs typeface="Microsoft Sans Serif"/>
              </a:rPr>
              <a:t>ег</a:t>
            </a:r>
            <a:r>
              <a:rPr sz="1000" dirty="0">
                <a:latin typeface="Microsoft Sans Serif"/>
                <a:cs typeface="Microsoft Sans Serif"/>
              </a:rPr>
              <a:t>истрир</a:t>
            </a:r>
            <a:r>
              <a:rPr sz="1000" spc="-5" dirty="0">
                <a:latin typeface="Microsoft Sans Serif"/>
                <a:cs typeface="Microsoft Sans Serif"/>
              </a:rPr>
              <a:t>о</a:t>
            </a:r>
            <a:r>
              <a:rPr sz="1000" spc="5" dirty="0">
                <a:latin typeface="Microsoft Sans Serif"/>
                <a:cs typeface="Microsoft Sans Serif"/>
              </a:rPr>
              <a:t>в</a:t>
            </a:r>
            <a:r>
              <a:rPr sz="1000" spc="-10" dirty="0">
                <a:latin typeface="Microsoft Sans Serif"/>
                <a:cs typeface="Microsoft Sans Serif"/>
              </a:rPr>
              <a:t>а</a:t>
            </a:r>
            <a:r>
              <a:rPr sz="1000" spc="-5" dirty="0">
                <a:latin typeface="Microsoft Sans Serif"/>
                <a:cs typeface="Microsoft Sans Serif"/>
              </a:rPr>
              <a:t>н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ка</a:t>
            </a:r>
            <a:r>
              <a:rPr sz="1000" spc="-5" dirty="0">
                <a:latin typeface="Microsoft Sans Serif"/>
                <a:cs typeface="Microsoft Sans Serif"/>
              </a:rPr>
              <a:t>чест</a:t>
            </a:r>
            <a:r>
              <a:rPr sz="1000" dirty="0">
                <a:latin typeface="Microsoft Sans Serif"/>
                <a:cs typeface="Microsoft Sans Serif"/>
              </a:rPr>
              <a:t>ве</a:t>
            </a:r>
            <a:endParaRPr sz="1000">
              <a:latin typeface="Microsoft Sans Serif"/>
              <a:cs typeface="Microsoft Sans Serif"/>
            </a:endParaRPr>
          </a:p>
          <a:p>
            <a:pPr marL="177800" marR="170815" algn="ctr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Microsoft Sans Serif"/>
                <a:cs typeface="Microsoft Sans Serif"/>
              </a:rPr>
              <a:t>СМИ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Роскомнадзоре </a:t>
            </a:r>
            <a:r>
              <a:rPr sz="1000" spc="-25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ЭЛ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70" dirty="0">
                <a:latin typeface="Microsoft Sans Serif"/>
                <a:cs typeface="Microsoft Sans Serif"/>
              </a:rPr>
              <a:t>№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ФС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77-72387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5675" y="4686363"/>
            <a:ext cx="8794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ЛИЦЕНЗИЯ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5229" y="5011356"/>
            <a:ext cx="1920239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Имеет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лицензию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на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Microsoft Sans Serif"/>
                <a:cs typeface="Microsoft Sans Serif"/>
              </a:rPr>
              <a:t>образовательную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деятельность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spc="70" dirty="0">
                <a:latin typeface="Microsoft Sans Serif"/>
                <a:cs typeface="Microsoft Sans Serif"/>
              </a:rPr>
              <a:t>№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34-02082021-00013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6615" y="4677791"/>
            <a:ext cx="1029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Д</a:t>
            </a:r>
            <a:r>
              <a:rPr sz="1200" b="1" spc="5" dirty="0">
                <a:latin typeface="Arial"/>
                <a:cs typeface="Arial"/>
              </a:rPr>
              <a:t>О</a:t>
            </a:r>
            <a:r>
              <a:rPr sz="1200" b="1" spc="45" dirty="0">
                <a:latin typeface="Arial"/>
                <a:cs typeface="Arial"/>
              </a:rPr>
              <a:t>К</a:t>
            </a:r>
            <a:r>
              <a:rPr sz="1200" b="1" spc="-10" dirty="0">
                <a:latin typeface="Arial"/>
                <a:cs typeface="Arial"/>
              </a:rPr>
              <a:t>У</a:t>
            </a:r>
            <a:r>
              <a:rPr sz="1200" b="1" spc="1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10" dirty="0">
                <a:latin typeface="Arial"/>
                <a:cs typeface="Arial"/>
              </a:rPr>
              <a:t>Н</a:t>
            </a:r>
            <a:r>
              <a:rPr sz="1200" b="1" spc="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1351" y="5017770"/>
            <a:ext cx="24498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Microsoft Sans Serif"/>
                <a:cs typeface="Microsoft Sans Serif"/>
              </a:rPr>
              <a:t>Выдаёт </a:t>
            </a:r>
            <a:r>
              <a:rPr sz="1000" spc="-15" dirty="0">
                <a:latin typeface="Microsoft Sans Serif"/>
                <a:cs typeface="Microsoft Sans Serif"/>
              </a:rPr>
              <a:t>документы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Microsoft Sans Serif"/>
                <a:cs typeface="Microsoft Sans Serif"/>
              </a:rPr>
              <a:t>(свидетельства,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сертификаты,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дипломы)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icrosoft Sans Serif"/>
                <a:cs typeface="Microsoft Sans Serif"/>
              </a:rPr>
              <a:t>установленного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образца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3215" y="6001384"/>
            <a:ext cx="3368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Заказать</a:t>
            </a:r>
            <a:r>
              <a:rPr sz="20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сертификат</a:t>
            </a:r>
            <a:r>
              <a:rPr sz="20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0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участника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442273"/>
            <a:ext cx="657733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3700">
              <a:lnSpc>
                <a:spcPct val="100000"/>
              </a:lnSpc>
              <a:spcBef>
                <a:spcPts val="100"/>
              </a:spcBef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приказ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Министерства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науки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7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апреля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2014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г.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276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"Об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Порядка </a:t>
            </a:r>
            <a:r>
              <a:rPr sz="1600" spc="-15" dirty="0">
                <a:latin typeface="Microsoft Sans Serif"/>
                <a:cs typeface="Microsoft Sans Serif"/>
              </a:rPr>
              <a:t> проведения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осуществляющих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деятельность"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(зарегистрирован</a:t>
            </a:r>
            <a:endParaRPr sz="1600">
              <a:latin typeface="Microsoft Sans Serif"/>
              <a:cs typeface="Microsoft Sans Serif"/>
            </a:endParaRPr>
          </a:p>
          <a:p>
            <a:pPr marL="12700" marR="517525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Министерством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юстиции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23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мая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2014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г.,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регистрационный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32408);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7160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приказ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Министерства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просвещения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23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декабря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2020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г.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767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"О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внесении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изменений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Порядок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осуществляющих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утвержденный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приказом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науки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</a:t>
            </a:r>
            <a:endParaRPr sz="1600">
              <a:latin typeface="Microsoft Sans Serif"/>
              <a:cs typeface="Microsoft Sans Serif"/>
            </a:endParaRPr>
          </a:p>
          <a:p>
            <a:pPr marL="12700" marR="220345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7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апреля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2014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г.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276"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(зарегистрирован </a:t>
            </a:r>
            <a:r>
              <a:rPr sz="1600" spc="-10" dirty="0">
                <a:latin typeface="Microsoft Sans Serif"/>
                <a:cs typeface="Microsoft Sans Serif"/>
              </a:rPr>
              <a:t> Министерством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юстиции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22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января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2021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г.,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регистрационный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62177).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5856" y="740092"/>
            <a:ext cx="3378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Признать</a:t>
            </a:r>
            <a:r>
              <a:rPr spc="35" dirty="0"/>
              <a:t> </a:t>
            </a:r>
            <a:r>
              <a:rPr spc="-10" dirty="0"/>
              <a:t>утратившими</a:t>
            </a:r>
            <a:r>
              <a:rPr spc="65" dirty="0"/>
              <a:t> </a:t>
            </a:r>
            <a:r>
              <a:rPr spc="-30" dirty="0"/>
              <a:t>силу: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40" y="2413000"/>
            <a:ext cx="4104640" cy="3106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2064" y="2360295"/>
            <a:ext cx="728853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Microsoft Sans Serif"/>
                <a:cs typeface="Microsoft Sans Serif"/>
              </a:rPr>
              <a:t>Порядок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осуществляющих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деятельность </a:t>
            </a:r>
            <a:r>
              <a:rPr sz="1600" dirty="0">
                <a:latin typeface="Microsoft Sans Serif"/>
                <a:cs typeface="Microsoft Sans Serif"/>
              </a:rPr>
              <a:t>(далее - </a:t>
            </a:r>
            <a:r>
              <a:rPr sz="1600" spc="-20" dirty="0">
                <a:latin typeface="Microsoft Sans Serif"/>
                <a:cs typeface="Microsoft Sans Serif"/>
              </a:rPr>
              <a:t>организация),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применяется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педагогическим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работникам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(за</a:t>
            </a:r>
            <a:r>
              <a:rPr sz="16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исключением</a:t>
            </a:r>
            <a:r>
              <a:rPr sz="16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педагогических </a:t>
            </a:r>
            <a:r>
              <a:rPr sz="1600" spc="-409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работников,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относящихся </a:t>
            </a:r>
            <a:r>
              <a:rPr sz="1600" spc="-100" dirty="0">
                <a:solidFill>
                  <a:srgbClr val="FF0000"/>
                </a:solidFill>
                <a:latin typeface="Microsoft Sans Serif"/>
                <a:cs typeface="Microsoft Sans Serif"/>
              </a:rPr>
              <a:t>к</a:t>
            </a:r>
            <a:r>
              <a:rPr sz="1600" spc="-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профессорско-преподавательскому</a:t>
            </a:r>
            <a:r>
              <a:rPr sz="16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составу), </a:t>
            </a:r>
            <a:r>
              <a:rPr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замещающим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должности,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поименованные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подразделе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раздела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номенклатуры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должностей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осуществляющих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образовательную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деятельность,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должностей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руководителей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утвержденной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постановлением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Правительства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21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февраля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2022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г.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225</a:t>
            </a:r>
            <a:r>
              <a:rPr sz="1600" b="1" spc="-10" dirty="0">
                <a:latin typeface="Arial"/>
                <a:cs typeface="Arial"/>
              </a:rPr>
              <a:t>,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8A31"/>
                </a:solidFill>
                <a:latin typeface="Arial"/>
                <a:cs typeface="Arial"/>
              </a:rPr>
              <a:t>том</a:t>
            </a:r>
            <a:r>
              <a:rPr sz="1600" b="1" spc="4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числе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 в</a:t>
            </a:r>
            <a:r>
              <a:rPr sz="1600" b="1" spc="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8A31"/>
                </a:solidFill>
                <a:latin typeface="Arial"/>
                <a:cs typeface="Arial"/>
              </a:rPr>
              <a:t>случаях,</a:t>
            </a:r>
            <a:r>
              <a:rPr sz="1600" b="1" spc="6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8A31"/>
                </a:solidFill>
                <a:latin typeface="Arial"/>
                <a:cs typeface="Arial"/>
              </a:rPr>
              <a:t>когда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замещение</a:t>
            </a:r>
            <a:r>
              <a:rPr sz="1600" b="1" spc="4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должностей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8A31"/>
                </a:solidFill>
                <a:latin typeface="Arial"/>
                <a:cs typeface="Arial"/>
              </a:rPr>
              <a:t>осуществляется</a:t>
            </a:r>
            <a:r>
              <a:rPr sz="1600" b="1" spc="12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8A31"/>
                </a:solidFill>
                <a:latin typeface="Arial"/>
                <a:cs typeface="Arial"/>
              </a:rPr>
              <a:t>по</a:t>
            </a:r>
            <a:r>
              <a:rPr sz="1600" b="1" spc="4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8A31"/>
                </a:solidFill>
                <a:latin typeface="Arial"/>
                <a:cs typeface="Arial"/>
              </a:rPr>
              <a:t>совместительству</a:t>
            </a:r>
            <a:r>
              <a:rPr sz="1600" b="1" spc="11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в</a:t>
            </a:r>
            <a:r>
              <a:rPr sz="1600" b="1" spc="4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8A31"/>
                </a:solidFill>
                <a:latin typeface="Arial"/>
                <a:cs typeface="Arial"/>
              </a:rPr>
              <a:t>той</a:t>
            </a:r>
            <a:r>
              <a:rPr sz="1600" b="1" spc="6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же</a:t>
            </a:r>
            <a:r>
              <a:rPr sz="1600" b="1" spc="3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8A31"/>
                </a:solidFill>
                <a:latin typeface="Arial"/>
                <a:cs typeface="Arial"/>
              </a:rPr>
              <a:t>или</a:t>
            </a:r>
            <a:r>
              <a:rPr sz="1600" b="1" spc="40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8A31"/>
                </a:solidFill>
                <a:latin typeface="Arial"/>
                <a:cs typeface="Arial"/>
              </a:rPr>
              <a:t>иной</a:t>
            </a:r>
            <a:r>
              <a:rPr sz="1600" b="1" spc="3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8A31"/>
                </a:solidFill>
                <a:latin typeface="Arial"/>
                <a:cs typeface="Arial"/>
              </a:rPr>
              <a:t>организации, </a:t>
            </a:r>
            <a:r>
              <a:rPr sz="1600" b="1" spc="-5" dirty="0">
                <a:solidFill>
                  <a:srgbClr val="FF8A3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а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также</a:t>
            </a:r>
            <a:r>
              <a:rPr sz="1600" b="1" spc="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путем</a:t>
            </a:r>
            <a:r>
              <a:rPr sz="1600" b="1" spc="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замещения</a:t>
            </a:r>
            <a:r>
              <a:rPr sz="1600" b="1" spc="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должностей</a:t>
            </a:r>
            <a:r>
              <a:rPr sz="1600" b="1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педагогических</a:t>
            </a:r>
            <a:r>
              <a:rPr sz="1600" b="1" spc="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работников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8000"/>
                </a:solidFill>
                <a:latin typeface="Arial"/>
                <a:cs typeface="Arial"/>
              </a:rPr>
              <a:t>той</a:t>
            </a:r>
            <a:r>
              <a:rPr sz="1600" b="1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же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организации</a:t>
            </a:r>
            <a:r>
              <a:rPr sz="1600" b="1" spc="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наряду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 работой,</a:t>
            </a:r>
            <a:r>
              <a:rPr sz="1600" b="1" spc="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определенной</a:t>
            </a:r>
            <a:r>
              <a:rPr sz="1600" b="1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8000"/>
                </a:solidFill>
                <a:latin typeface="Arial"/>
                <a:cs typeface="Arial"/>
              </a:rPr>
              <a:t>трудовым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договором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(наряду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руководителями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заместителями,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другими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работниками)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(далее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работники).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6439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А</a:t>
            </a:r>
            <a:r>
              <a:rPr spc="-25" dirty="0"/>
              <a:t>тте</a:t>
            </a:r>
            <a:r>
              <a:rPr spc="15" dirty="0"/>
              <a:t>с</a:t>
            </a:r>
            <a:r>
              <a:rPr spc="-25" dirty="0"/>
              <a:t>т</a:t>
            </a:r>
            <a:r>
              <a:rPr spc="-5" dirty="0"/>
              <a:t>а</a:t>
            </a:r>
            <a:r>
              <a:rPr spc="5" dirty="0"/>
              <a:t>ц</a:t>
            </a:r>
            <a:r>
              <a:rPr spc="-10" dirty="0"/>
              <a:t>и</a:t>
            </a:r>
            <a:r>
              <a:rPr dirty="0"/>
              <a:t>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540" y="2192019"/>
            <a:ext cx="3190239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3218815"/>
            <a:ext cx="497713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(далее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работников,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аттестация)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проводится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целях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подтверждения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соответствия</a:t>
            </a:r>
            <a:r>
              <a:rPr sz="1600" b="1" spc="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педагогических</a:t>
            </a:r>
            <a:r>
              <a:rPr sz="1600" b="1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работников</a:t>
            </a:r>
            <a:endParaRPr sz="1600">
              <a:latin typeface="Arial"/>
              <a:cs typeface="Arial"/>
            </a:endParaRPr>
          </a:p>
          <a:p>
            <a:pPr marL="12700" marR="59690">
              <a:lnSpc>
                <a:spcPct val="100000"/>
              </a:lnSpc>
            </a:pP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занимаемым</a:t>
            </a:r>
            <a:r>
              <a:rPr sz="1600" b="1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ими</a:t>
            </a:r>
            <a:r>
              <a:rPr sz="1600" b="1" spc="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должностям</a:t>
            </a:r>
            <a:r>
              <a:rPr sz="1600" b="1" spc="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на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основе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оценки </a:t>
            </a:r>
            <a:r>
              <a:rPr sz="1600" b="1" spc="-4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их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профессиональной</a:t>
            </a:r>
            <a:r>
              <a:rPr sz="1600" b="1" spc="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деятельности</a:t>
            </a:r>
            <a:r>
              <a:rPr sz="1600" b="1" spc="8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по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желанию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педагогических</a:t>
            </a:r>
            <a:r>
              <a:rPr sz="1600" b="1" spc="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работников</a:t>
            </a:r>
            <a:r>
              <a:rPr sz="1600" b="1" spc="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целях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установления</a:t>
            </a:r>
            <a:r>
              <a:rPr sz="1600" b="1" spc="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квалификационных</a:t>
            </a:r>
            <a:r>
              <a:rPr sz="1600" b="1" spc="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категорий.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6439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А</a:t>
            </a:r>
            <a:r>
              <a:rPr spc="-25" dirty="0"/>
              <a:t>тте</a:t>
            </a:r>
            <a:r>
              <a:rPr spc="15" dirty="0"/>
              <a:t>с</a:t>
            </a:r>
            <a:r>
              <a:rPr spc="-25" dirty="0"/>
              <a:t>т</a:t>
            </a:r>
            <a:r>
              <a:rPr spc="-5" dirty="0"/>
              <a:t>а</a:t>
            </a:r>
            <a:r>
              <a:rPr spc="5" dirty="0"/>
              <a:t>ц</a:t>
            </a:r>
            <a:r>
              <a:rPr spc="-10" dirty="0"/>
              <a:t>и</a:t>
            </a:r>
            <a:r>
              <a:rPr dirty="0"/>
              <a:t>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19" y="2280920"/>
            <a:ext cx="4732020" cy="36880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025" y="2123122"/>
            <a:ext cx="1084897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а)</a:t>
            </a:r>
            <a:r>
              <a:rPr sz="1600" b="1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стимулирование</a:t>
            </a:r>
            <a:r>
              <a:rPr sz="1600" b="1" spc="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целенаправленного,</a:t>
            </a:r>
            <a:r>
              <a:rPr sz="1600" b="1" spc="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непрерывного</a:t>
            </a:r>
            <a:r>
              <a:rPr sz="1600" b="1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повышения</a:t>
            </a:r>
            <a:r>
              <a:rPr sz="1600" b="1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уровня</a:t>
            </a:r>
            <a:r>
              <a:rPr sz="1600" b="1" spc="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квалификации</a:t>
            </a:r>
            <a:r>
              <a:rPr sz="1600" b="1" spc="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педагогических</a:t>
            </a:r>
            <a:endParaRPr sz="1600">
              <a:latin typeface="Arial"/>
              <a:cs typeface="Arial"/>
            </a:endParaRPr>
          </a:p>
          <a:p>
            <a:pPr marL="12700" marR="2780030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работников,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их </a:t>
            </a:r>
            <a:r>
              <a:rPr sz="1600" b="1" spc="-20" dirty="0">
                <a:solidFill>
                  <a:srgbClr val="008000"/>
                </a:solidFill>
                <a:latin typeface="Arial"/>
                <a:cs typeface="Arial"/>
              </a:rPr>
              <a:t>методологической </a:t>
            </a:r>
            <a:r>
              <a:rPr sz="1600" b="1" spc="-30" dirty="0">
                <a:solidFill>
                  <a:srgbClr val="008000"/>
                </a:solidFill>
                <a:latin typeface="Arial"/>
                <a:cs typeface="Arial"/>
              </a:rPr>
              <a:t>культуры,</a:t>
            </a:r>
            <a:r>
              <a:rPr sz="16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профессионального,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личностного </a:t>
            </a:r>
            <a:r>
              <a:rPr sz="1600" b="1" spc="-4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карьерного</a:t>
            </a:r>
            <a:r>
              <a:rPr sz="1600" b="1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роста;</a:t>
            </a:r>
            <a:endParaRPr sz="1600">
              <a:latin typeface="Arial"/>
              <a:cs typeface="Arial"/>
            </a:endParaRPr>
          </a:p>
          <a:p>
            <a:pPr marL="12700" marR="25400">
              <a:lnSpc>
                <a:spcPct val="2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б)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определение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необходимости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дополнительного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профессионального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работников;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в)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повышение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эффективности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качества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г)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выявление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перспектив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использования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потенциальных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возможностей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том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числе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целях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(осуществления)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методической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помощи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(поддержки)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наставнической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деятельности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организации;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908685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д</a:t>
            </a:r>
            <a:r>
              <a:rPr sz="1600" b="1" dirty="0">
                <a:latin typeface="Arial"/>
                <a:cs typeface="Arial"/>
              </a:rPr>
              <a:t>)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учет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требований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федеральных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государственных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стандартов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к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кадровым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условиям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реализации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программ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формировании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кадрового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состава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организаций;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icrosoft Sans Serif"/>
                <a:cs typeface="Microsoft Sans Serif"/>
              </a:rPr>
              <a:t>е</a:t>
            </a:r>
            <a:r>
              <a:rPr sz="1600" b="1" spc="-5" dirty="0">
                <a:latin typeface="Arial"/>
                <a:cs typeface="Arial"/>
              </a:rPr>
              <a:t>)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обеспечение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дифференциации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оплаты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труда</a:t>
            </a:r>
            <a:r>
              <a:rPr sz="1600" b="1" spc="110" dirty="0">
                <a:latin typeface="Arial"/>
                <a:cs typeface="Arial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педагогических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работников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учетом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установленных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квалификационных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категорий,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объема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их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преподавательской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(педагогической)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работы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либо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дополнительной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работы.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2921" y="740092"/>
            <a:ext cx="65411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Основными</a:t>
            </a:r>
            <a:r>
              <a:rPr spc="40" dirty="0"/>
              <a:t> </a:t>
            </a:r>
            <a:r>
              <a:rPr spc="-15" dirty="0"/>
              <a:t>задачами</a:t>
            </a:r>
            <a:r>
              <a:rPr spc="5" dirty="0"/>
              <a:t> </a:t>
            </a:r>
            <a:r>
              <a:rPr spc="-10" dirty="0"/>
              <a:t>проведения</a:t>
            </a:r>
            <a:r>
              <a:rPr spc="35" dirty="0"/>
              <a:t> </a:t>
            </a:r>
            <a:r>
              <a:rPr spc="-15" dirty="0"/>
              <a:t>аттестации</a:t>
            </a:r>
            <a:r>
              <a:rPr spc="95" dirty="0"/>
              <a:t> </a:t>
            </a:r>
            <a:r>
              <a:rPr spc="-15" dirty="0"/>
              <a:t>являются: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4375</Words>
  <Application>Microsoft Office PowerPoint</Application>
  <PresentationFormat>Произвольный</PresentationFormat>
  <Paragraphs>483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Office Theme</vt:lpstr>
      <vt:lpstr>Слайд 1</vt:lpstr>
      <vt:lpstr>Мы предлагаем</vt:lpstr>
      <vt:lpstr>Преимущества портала</vt:lpstr>
      <vt:lpstr>Приказ</vt:lpstr>
      <vt:lpstr>Настоящий приказ вступает в силу  с 1 сентября 2023 г. и действует  до 31 августа 2029 года.</vt:lpstr>
      <vt:lpstr>Признать утратившими силу:</vt:lpstr>
      <vt:lpstr>Аттестация</vt:lpstr>
      <vt:lpstr>Аттестация</vt:lpstr>
      <vt:lpstr>Основными задачами проведения аттестации являются:</vt:lpstr>
      <vt:lpstr>II. Аттестация педагогических работников в целях подтверждения соответствия</vt:lpstr>
      <vt:lpstr>Аттестационная комиссия</vt:lpstr>
      <vt:lpstr>Аттестация педагогических работников</vt:lpstr>
      <vt:lpstr>Проведение аттестации</vt:lpstr>
      <vt:lpstr>Проведение аттестации</vt:lpstr>
      <vt:lpstr>Проведение аттестации</vt:lpstr>
      <vt:lpstr>Проведение аттестации</vt:lpstr>
      <vt:lpstr>Аттестацию в целях подтверждения соответствия  занимаемой должности не проходят  следующие педагогические работники:</vt:lpstr>
      <vt:lpstr>Аттестационные комиссии организаций</vt:lpstr>
      <vt:lpstr>III. Аттестация педагогических работников в целях установления первой и высшей квалификационной категории</vt:lpstr>
      <vt:lpstr>III. Аттестация педагогических работников в целях установления первой и высшей квалификационной категории</vt:lpstr>
      <vt:lpstr>III. Аттестация педагогических работников в целях установления первой и высшей квалификационной категории</vt:lpstr>
      <vt:lpstr>Заявление в аттестационную комиссию</vt:lpstr>
      <vt:lpstr>Заявления в аттестационную комиссию</vt:lpstr>
      <vt:lpstr>Аттестация педагогических работников</vt:lpstr>
      <vt:lpstr>Аттестация педагогических работников</vt:lpstr>
      <vt:lpstr>Аттестация педагогических работников</vt:lpstr>
      <vt:lpstr>Первая квалификационная категория педагогическим  работникам устанавливается на основе следующих  показателей их профессиональной деятельности:</vt:lpstr>
      <vt:lpstr>Высшая квалификационная категория педагогическим работникам  устанавливается на основе следующих показателей  их профессиональной деятельности:</vt:lpstr>
      <vt:lpstr>Высшая квалификационная категория педагогическим работникам  устанавливается на основе следующих показателей  их профессиональной деятельности:</vt:lpstr>
      <vt:lpstr>По результатам аттестации аттестационная комиссия принимает одно из следующих решений:</vt:lpstr>
      <vt:lpstr>Слайд 31</vt:lpstr>
      <vt:lpstr>IV. Аттестация педагогических работников в целях  установления квалификационной категории  "педагог-методист" или "педагог-наставник"</vt:lpstr>
      <vt:lpstr>К заявлению</vt:lpstr>
      <vt:lpstr>Ходатайство работодателя</vt:lpstr>
      <vt:lpstr>Квалификационная категория "педагог-методист" устанавливается педагогическим работникам  на основе следующих показателей деятельности,  не входящей в должностные обязанности</vt:lpstr>
      <vt:lpstr>Квалификационная категория "педагог-наставник" устанавливается педагогическим работникам  на основе следующих показателей деятельности,  не входящей в должностные обязанности</vt:lpstr>
      <vt:lpstr>По результатам аттестации аттестационная комиссия принимает одно из следующих решений:</vt:lpstr>
      <vt:lpstr>Решение аттестационной комиссии</vt:lpstr>
      <vt:lpstr>Об отказе</vt:lpstr>
      <vt:lpstr>Экспертное заключение об уровне профессиональной деятельности</vt:lpstr>
      <vt:lpstr>Для учителя-логопеда, учителя-дефектолога, логопеда</vt:lpstr>
      <vt:lpstr>Результаты участия обучающихся  в конкурсных мероприятиях,  имеющих официальный статус</vt:lpstr>
      <vt:lpstr>Достижения воспитанников в мероприятиях, имеющих неофициальный статус</vt:lpstr>
      <vt:lpstr>Наличие опубликованных собственных методических разработок, статей в рецензируемых изданиях,  имеющих идентификационный код (ISBN, ISSN)</vt:lpstr>
      <vt:lpstr>Публичное представление собственного педагогического опыта в форме открытого занятия. Отзыв положительный</vt:lpstr>
      <vt:lpstr>Программа мероприятия или сертификат с указанием  темы выступления, заверенные работодателем.</vt:lpstr>
      <vt:lpstr>Результативность участия в профессиональных конкурсах, имеющих официальный статус:</vt:lpstr>
      <vt:lpstr>Общественная активность педагога:</vt:lpstr>
      <vt:lpstr>Для учителя-логопеда, учителя -дефектолога, логопеда</vt:lpstr>
      <vt:lpstr>Слайд 50</vt:lpstr>
      <vt:lpstr>Результат личного участия в конкурсе инновационных продуктов:</vt:lpstr>
      <vt:lpstr>Исполнение функций наставника</vt:lpstr>
      <vt:lpstr>Наставник</vt:lpstr>
      <vt:lpstr>Слайд 54</vt:lpstr>
      <vt:lpstr>Критерии и показатели, дающие дополнительные баллы</vt:lpstr>
      <vt:lpstr>Слайд 56</vt:lpstr>
      <vt:lpstr>Преимущества портала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</cp:revision>
  <dcterms:created xsi:type="dcterms:W3CDTF">2023-08-16T14:04:54Z</dcterms:created>
  <dcterms:modified xsi:type="dcterms:W3CDTF">2023-08-16T14:09:09Z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2023-08-16T00:00:00Z</vt:filetime>
  </property>
</Properties>
</file>