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3"/>
    <p:sldId id="320" r:id="rId4"/>
    <p:sldId id="283" r:id="rId5"/>
    <p:sldId id="322" r:id="rId6"/>
    <p:sldId id="323" r:id="rId7"/>
    <p:sldId id="321" r:id="rId8"/>
    <p:sldId id="339" r:id="rId9"/>
    <p:sldId id="315" r:id="rId10"/>
    <p:sldId id="296" r:id="rId11"/>
    <p:sldId id="338" r:id="rId12"/>
    <p:sldId id="293" r:id="rId13"/>
    <p:sldId id="324" r:id="rId14"/>
    <p:sldId id="325" r:id="rId15"/>
    <p:sldId id="352" r:id="rId16"/>
    <p:sldId id="326" r:id="rId17"/>
    <p:sldId id="327" r:id="rId18"/>
    <p:sldId id="328" r:id="rId19"/>
    <p:sldId id="334" r:id="rId20"/>
    <p:sldId id="336" r:id="rId21"/>
    <p:sldId id="335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33CC33"/>
    <a:srgbClr val="FF1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8" d="100"/>
          <a:sy n="88" d="100"/>
        </p:scale>
        <p:origin x="-900" y="360"/>
      </p:cViewPr>
      <p:guideLst>
        <p:guide orient="horz" pos="2100"/>
        <p:guide pos="2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EF03C-1080-4D62-B5F6-C688FBC62F08}" type="datetimeFigureOut">
              <a:rPr lang="ru-RU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C4EEC-4A7D-4AB2-858D-07FDE002DBD0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B58F9-8852-48F9-9874-5C885249A6DA}" type="datetimeFigureOut">
              <a:rPr lang="ru-RU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05FC5-8F91-4E44-95B3-C9FF6A172CF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4F6B4-A8E8-4A88-B65B-F324642090A9}" type="datetimeFigureOut">
              <a:rPr lang="ru-RU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C5675-830D-4039-AE35-39A00CCDC2F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3830D-8E16-45AC-8CA4-275B1752B8BF}" type="datetimeFigureOut">
              <a:rPr lang="ru-RU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98264-6E04-4C95-84BE-25F1171AC6D0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EE4E8-CDCF-400A-B517-C49A5A23961B}" type="datetimeFigureOut">
              <a:rPr lang="ru-RU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CAC6B-CAFE-4D1A-8B93-E976341A37D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CEEF2-BE53-4651-91FD-8D9F91C460BA}" type="datetimeFigureOut">
              <a:rPr lang="ru-RU"/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B31D1-1FFC-4C14-B533-1D1BB2D12DD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964D1-F4DB-4DDB-8DBA-B4189909EAF0}" type="datetimeFigureOut">
              <a:rPr lang="ru-RU"/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F0755-BC36-4B8E-B43A-3622E5D92B0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84BE9-E048-489B-A03A-AA4B78E7DC92}" type="datetimeFigureOut">
              <a:rPr lang="ru-RU"/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6CAB4-465A-453D-9E8D-7D692664AB8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0C16D-F48D-484F-B147-86F688AE797D}" type="datetimeFigureOut">
              <a:rPr lang="ru-RU"/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7FA03-940B-4B84-828E-46DA750610E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341CC-6595-4AE4-96D5-EC21532175BA}" type="datetimeFigureOut">
              <a:rPr lang="ru-RU"/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75185-CD2F-4794-907E-E5611D150FC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87039-3CB4-485B-B0CB-C090F60A3895}" type="datetimeFigureOut">
              <a:rPr lang="ru-RU"/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47FDB-059A-465D-B980-519AD497D3E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3E5BD6-4B6E-4556-88EA-301F07E23E90}" type="datetimeFigureOut">
              <a:rPr lang="ru-RU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9D072-3759-4E61-BE73-19D7DCCBE5AD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svg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7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9" t="63564" r="868" b="11688"/>
          <a:stretch>
            <a:fillRect/>
          </a:stretch>
        </p:blipFill>
        <p:spPr bwMode="auto">
          <a:xfrm>
            <a:off x="0" y="5802086"/>
            <a:ext cx="9144000" cy="105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Прямоугольник 18"/>
          <p:cNvSpPr>
            <a:spLocks noChangeArrowheads="1"/>
          </p:cNvSpPr>
          <p:nvPr/>
        </p:nvSpPr>
        <p:spPr bwMode="auto">
          <a:xfrm>
            <a:off x="0" y="5995310"/>
            <a:ext cx="91440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Всеволожск</a:t>
            </a:r>
            <a:endParaRPr lang="ru-RU" sz="1600" b="1" dirty="0">
              <a:solidFill>
                <a:schemeClr val="bg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2022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316" name="Прямоугольник 13"/>
          <p:cNvSpPr>
            <a:spLocks noChangeArrowheads="1"/>
          </p:cNvSpPr>
          <p:nvPr/>
        </p:nvSpPr>
        <p:spPr bwMode="auto">
          <a:xfrm>
            <a:off x="1632857" y="624788"/>
            <a:ext cx="7293656" cy="6001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br>
              <a:rPr lang="ru-RU" sz="1500" b="1" dirty="0">
                <a:solidFill>
                  <a:srgbClr val="002060"/>
                </a:solidFill>
                <a:cs typeface="Calibri" panose="020F0502020204030204" pitchFamily="34" charset="0"/>
              </a:rPr>
            </a:br>
            <a:endParaRPr lang="ru-RU" b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13317" name="Прямоугольник 25"/>
          <p:cNvSpPr>
            <a:spLocks noChangeArrowheads="1"/>
          </p:cNvSpPr>
          <p:nvPr/>
        </p:nvSpPr>
        <p:spPr bwMode="auto">
          <a:xfrm>
            <a:off x="1632857" y="1104439"/>
            <a:ext cx="7511143" cy="3139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ru-RU" b="1" dirty="0">
              <a:solidFill>
                <a:srgbClr val="002060"/>
              </a:solidFill>
              <a:ea typeface="Calibri" panose="020F0502020204030204" pitchFamily="34" charset="0"/>
              <a:cs typeface="Miriam Fixed" panose="020B0509050101010101" pitchFamily="49" charset="-79"/>
            </a:endParaRPr>
          </a:p>
        </p:txBody>
      </p:sp>
      <p:sp>
        <p:nvSpPr>
          <p:cNvPr id="13318" name="Прямоугольник 27"/>
          <p:cNvSpPr>
            <a:spLocks noChangeArrowheads="1"/>
          </p:cNvSpPr>
          <p:nvPr/>
        </p:nvSpPr>
        <p:spPr bwMode="auto">
          <a:xfrm>
            <a:off x="326378" y="1932305"/>
            <a:ext cx="8675323" cy="1938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endParaRPr lang="ru-RU" sz="8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Деятельность образовательных организаций Всеволожского района по реализации государственно-общественного управления образованием</a:t>
            </a:r>
            <a:endParaRPr lang="ru-RU" sz="28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3320" name="Прямоугольник 15"/>
          <p:cNvSpPr>
            <a:spLocks noChangeArrowheads="1"/>
          </p:cNvSpPr>
          <p:nvPr/>
        </p:nvSpPr>
        <p:spPr bwMode="auto">
          <a:xfrm>
            <a:off x="119746" y="3731531"/>
            <a:ext cx="8926513" cy="1630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</a:endParaRPr>
          </a:p>
          <a:p>
            <a:pPr algn="ctr"/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КНЫШ ИРИНА ВАЛЕРЬЕВНА,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методист МУ «Всеволожский районный методический центр»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  <p:pic>
        <p:nvPicPr>
          <p:cNvPr id="30" name="Рисунок 3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58285" y="466090"/>
            <a:ext cx="1050290" cy="952500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6"/>
          <p:cNvPicPr>
            <a:picLocks noChangeAspect="1"/>
          </p:cNvPicPr>
          <p:nvPr/>
        </p:nvPicPr>
        <p:blipFill>
          <a:blip r:embed="rId1"/>
          <a:srcRect l="38155" t="54317"/>
          <a:stretch>
            <a:fillRect/>
          </a:stretch>
        </p:blipFill>
        <p:spPr bwMode="auto">
          <a:xfrm>
            <a:off x="6113463" y="4743450"/>
            <a:ext cx="3095625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Прямоугольник 16"/>
          <p:cNvSpPr>
            <a:spLocks noChangeArrowheads="1"/>
          </p:cNvSpPr>
          <p:nvPr/>
        </p:nvSpPr>
        <p:spPr bwMode="auto">
          <a:xfrm>
            <a:off x="457200" y="465826"/>
            <a:ext cx="78105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ОРГАНЫ ОПОСРЕДОВАННОГО УЧАСТИЯ ОБЩЕСТВЕННОСТИ В УПРАВЛЕНИИ ОО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250830"/>
            <a:ext cx="8147050" cy="481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ВАЖНО!</a:t>
            </a:r>
            <a:endParaRPr lang="ru-RU" b="1" dirty="0" smtClean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+mn-lt"/>
                <a:ea typeface="Times New Roman" panose="02020603050405020304"/>
                <a:cs typeface="+mn-lt"/>
              </a:rPr>
              <a:t>Порядок </a:t>
            </a:r>
            <a:r>
              <a:rPr lang="ru-RU" sz="2000" dirty="0">
                <a:latin typeface="+mn-lt"/>
                <a:ea typeface="Times New Roman" panose="02020603050405020304"/>
                <a:cs typeface="+mn-lt"/>
              </a:rPr>
              <a:t>учета мнения этих органов законодательно не </a:t>
            </a:r>
            <a:r>
              <a:rPr lang="ru-RU" sz="2000" dirty="0" smtClean="0">
                <a:latin typeface="+mn-lt"/>
                <a:ea typeface="Times New Roman" panose="02020603050405020304"/>
                <a:cs typeface="+mn-lt"/>
              </a:rPr>
              <a:t>установлен.</a:t>
            </a:r>
            <a:endParaRPr lang="ru-RU" sz="2000" dirty="0" smtClean="0">
              <a:latin typeface="+mn-lt"/>
              <a:ea typeface="Times New Roman" panose="02020603050405020304"/>
              <a:cs typeface="+mn-lt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+mn-lt"/>
                <a:ea typeface="Times New Roman" panose="02020603050405020304"/>
                <a:cs typeface="+mn-lt"/>
              </a:rPr>
              <a:t>Состав </a:t>
            </a:r>
            <a:r>
              <a:rPr lang="ru-RU" sz="2000" dirty="0">
                <a:latin typeface="+mn-lt"/>
                <a:ea typeface="Times New Roman" panose="02020603050405020304"/>
                <a:cs typeface="+mn-lt"/>
              </a:rPr>
              <a:t>и порядок работы таких органов регламентируются не уставом и локальными нормативными актами образовательной организации, а внутренними положениями и иными документами таких представительных органов.</a:t>
            </a:r>
            <a:endParaRPr lang="ru-RU" sz="2000" dirty="0">
              <a:latin typeface="+mn-lt"/>
              <a:ea typeface="Times New Roman" panose="02020603050405020304"/>
              <a:cs typeface="+mn-lt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b="1" i="1" dirty="0">
              <a:solidFill>
                <a:schemeClr val="accent5">
                  <a:lumMod val="75000"/>
                </a:schemeClr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Письмо Министерства образования и науки РФ от 14 февраля 2014 г. N ВК-264/09 "О методических рекомендациях о создании и деятельности советов обучающихся в образовательных организациях".</a:t>
            </a:r>
            <a:endParaRPr lang="ru-RU" dirty="0"/>
          </a:p>
          <a:p>
            <a:pPr algn="ctr"/>
            <a:endParaRPr lang="ru-RU" dirty="0"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6"/>
          <p:cNvPicPr>
            <a:picLocks noChangeAspect="1"/>
          </p:cNvPicPr>
          <p:nvPr/>
        </p:nvPicPr>
        <p:blipFill>
          <a:blip r:embed="rId1"/>
          <a:srcRect l="38155" t="54317"/>
          <a:stretch>
            <a:fillRect/>
          </a:stretch>
        </p:blipFill>
        <p:spPr bwMode="auto">
          <a:xfrm>
            <a:off x="6113463" y="4743450"/>
            <a:ext cx="3095625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мещающее содержимое 9"/>
          <p:cNvSpPr/>
          <p:nvPr>
            <p:ph idx="1"/>
          </p:nvPr>
        </p:nvSpPr>
        <p:spPr>
          <a:xfrm>
            <a:off x="628650" y="290830"/>
            <a:ext cx="7886700" cy="5886450"/>
          </a:xfrm>
        </p:spPr>
        <p:txBody>
          <a:bodyPr/>
          <a:p>
            <a:pPr marL="0" indent="0" algn="just">
              <a:buNone/>
            </a:pPr>
            <a:r>
              <a:rPr lang="ru-RU" altLang="en-US" sz="2000" b="1">
                <a:solidFill>
                  <a:schemeClr val="accent5">
                    <a:lumMod val="75000"/>
                  </a:schemeClr>
                </a:solidFill>
              </a:rPr>
              <a:t>Согласно ч. 3 ст. 30 273-ФЗ: При принятии локальных нормативных актов, затрагивающих права обучающихся образовательной организации, учитывается мнение советов обучающихся, советов родителей.</a:t>
            </a:r>
            <a:endParaRPr lang="ru-RU" altLang="en-US" sz="2000" b="1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altLang="en-US" sz="2000" i="1" u="sng">
                <a:solidFill>
                  <a:srgbClr val="C00000"/>
                </a:solidFill>
              </a:rPr>
              <a:t>Особое внимание</a:t>
            </a:r>
            <a:r>
              <a:rPr lang="ru-RU" altLang="en-US" sz="2000" i="1" u="sng">
                <a:solidFill>
                  <a:schemeClr val="accent5">
                    <a:lumMod val="75000"/>
                  </a:schemeClr>
                </a:solidFill>
              </a:rPr>
              <a:t> на локальные нормативные акты, регламентирующие:</a:t>
            </a:r>
            <a:endParaRPr lang="ru-RU" altLang="en-US" sz="2000" i="1" u="sng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charset="0"/>
              <a:buChar char="v"/>
            </a:pPr>
            <a:r>
              <a:rPr lang="ru-RU" altLang="en-US" sz="2000"/>
              <a:t>	правила внутреннего распорядка обучающихся, режим занятий;</a:t>
            </a:r>
            <a:endParaRPr lang="ru-RU" altLang="en-US" sz="2000"/>
          </a:p>
          <a:p>
            <a:pPr>
              <a:buFont typeface="Wingdings" panose="05000000000000000000" charset="0"/>
              <a:buChar char="v"/>
            </a:pPr>
            <a:r>
              <a:rPr lang="ru-RU" altLang="en-US" sz="2000"/>
              <a:t>	создание условий по обеспечению безопасности обучающихся во время пребывания в образовательной организации;</a:t>
            </a:r>
            <a:endParaRPr lang="ru-RU" altLang="en-US" sz="2000"/>
          </a:p>
          <a:p>
            <a:pPr>
              <a:buFont typeface="Wingdings" panose="05000000000000000000" charset="0"/>
              <a:buChar char="v"/>
            </a:pPr>
            <a:r>
              <a:rPr lang="ru-RU" altLang="en-US" sz="2000"/>
              <a:t>	порядок и основания отчисления, а также порядок оформления прекращения отношений между образовательной организацией и обучающимися и (или) родителями (законными представителями) несовершеннолетних обучающихся;</a:t>
            </a:r>
            <a:endParaRPr lang="ru-RU" altLang="en-US" sz="2000"/>
          </a:p>
          <a:p>
            <a:pPr>
              <a:buFont typeface="Wingdings" panose="05000000000000000000" charset="0"/>
              <a:buChar char="v"/>
            </a:pPr>
            <a:r>
              <a:rPr lang="ru-RU" altLang="en-US" sz="2000"/>
              <a:t>	порядок и основания приостановления образовательных отношений между образовательной организацией и обучающимися;</a:t>
            </a:r>
            <a:endParaRPr lang="ru-RU" altLang="en-US" sz="2000"/>
          </a:p>
          <a:p>
            <a:pPr>
              <a:buFont typeface="Wingdings" panose="05000000000000000000" charset="0"/>
              <a:buChar char="v"/>
            </a:pPr>
            <a:r>
              <a:rPr lang="ru-RU" altLang="en-US" sz="2000"/>
              <a:t>	порядок и основания перевода обучающихся внутри образовательной организации и т.д.</a:t>
            </a:r>
            <a:endParaRPr lang="ru-RU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6"/>
          <p:cNvPicPr>
            <a:picLocks noChangeAspect="1"/>
          </p:cNvPicPr>
          <p:nvPr/>
        </p:nvPicPr>
        <p:blipFill>
          <a:blip r:embed="rId1"/>
          <a:srcRect l="38155" t="54317"/>
          <a:stretch>
            <a:fillRect/>
          </a:stretch>
        </p:blipFill>
        <p:spPr bwMode="auto">
          <a:xfrm>
            <a:off x="6113463" y="4743450"/>
            <a:ext cx="3095625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мещающее содержимое 9"/>
          <p:cNvSpPr/>
          <p:nvPr>
            <p:ph idx="1"/>
          </p:nvPr>
        </p:nvSpPr>
        <p:spPr>
          <a:xfrm>
            <a:off x="628650" y="290830"/>
            <a:ext cx="7886700" cy="3500120"/>
          </a:xfrm>
        </p:spPr>
        <p:txBody>
          <a:bodyPr/>
          <a:p>
            <a:pPr marL="0" indent="0" algn="just">
              <a:buNone/>
            </a:pPr>
            <a:r>
              <a:rPr lang="ru-RU" altLang="en-US" sz="2000" b="1">
                <a:solidFill>
                  <a:schemeClr val="accent5">
                    <a:lumMod val="75000"/>
                  </a:schemeClr>
                </a:solidFill>
              </a:rPr>
              <a:t>Показатель, включенный в соглашение между комитетом общего и профессионального образования Ленинградской области и администрацией Всеволожского района по реализации национального проекта «Образование»:</a:t>
            </a:r>
            <a:endParaRPr lang="ru-RU" altLang="en-US" sz="2000"/>
          </a:p>
          <a:p>
            <a:pPr marL="0" indent="0" algn="just">
              <a:buNone/>
            </a:pPr>
            <a:endParaRPr lang="ru-RU" altLang="en-US" sz="2000"/>
          </a:p>
          <a:p>
            <a:pPr marL="0" indent="0" algn="just">
              <a:buNone/>
            </a:pPr>
            <a:r>
              <a:rPr lang="ru-RU" altLang="en-US" sz="2000"/>
              <a:t>«Доля общеобразовательных организаций, в которых реализуются механизмы вовлечения общественно-деловых объединений и участия представителей работодателей в принятии решений по вопросам управления развитием общеобразовательной организации (%)»	</a:t>
            </a:r>
            <a:endParaRPr lang="ru-RU" altLang="en-US" sz="2000"/>
          </a:p>
          <a:p>
            <a:pPr marL="0" indent="0" algn="just">
              <a:buNone/>
            </a:pPr>
            <a:endParaRPr lang="ru-RU" altLang="en-US" sz="2000"/>
          </a:p>
          <a:p>
            <a:pPr marL="0" indent="0" algn="just">
              <a:buNone/>
            </a:pPr>
            <a:endParaRPr lang="ru-RU" altLang="en-US" sz="2000"/>
          </a:p>
        </p:txBody>
      </p:sp>
      <p:graphicFrame>
        <p:nvGraphicFramePr>
          <p:cNvPr id="2" name="Таблица 1"/>
          <p:cNvGraphicFramePr/>
          <p:nvPr/>
        </p:nvGraphicFramePr>
        <p:xfrm>
          <a:off x="725805" y="3333115"/>
          <a:ext cx="7693025" cy="770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2110"/>
                <a:gridCol w="1435100"/>
                <a:gridCol w="1538605"/>
                <a:gridCol w="1538605"/>
                <a:gridCol w="1538605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Район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2021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2022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2023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2024</a:t>
                      </a:r>
                      <a:endParaRPr lang="ru-RU" altLang="en-US"/>
                    </a:p>
                  </a:txBody>
                  <a:tcPr/>
                </a:tc>
              </a:tr>
              <a:tr h="389255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Всеволожский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20%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35%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50%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70%</a:t>
                      </a:r>
                      <a:endParaRPr lang="ru-RU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мещающее содержимое 9"/>
          <p:cNvSpPr/>
          <p:nvPr/>
        </p:nvSpPr>
        <p:spPr>
          <a:xfrm>
            <a:off x="725805" y="4265930"/>
            <a:ext cx="7886700" cy="30943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altLang="en-US" sz="2000">
                <a:sym typeface="+mn-ea"/>
              </a:rPr>
              <a:t>Министерством просвещения Российской Федерации в 2020 году разработаны</a:t>
            </a:r>
            <a:r>
              <a:rPr lang="ru-RU" altLang="en-US" sz="2000" b="1">
                <a:solidFill>
                  <a:srgbClr val="C00000"/>
                </a:solidFill>
              </a:rPr>
              <a:t>«Методические рекомендации по механизмам вовлечения общественно-деловых объединений и участия представителей работодателей в принятии решений по вопросам управления развитием образовательной организации, в том числе в обновлении образовательных программ» </a:t>
            </a:r>
            <a:r>
              <a:rPr lang="ru-RU" altLang="en-US" sz="2000"/>
              <a:t>с Приложениями 1-3. </a:t>
            </a:r>
            <a:endParaRPr lang="ru-RU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54940"/>
            <a:ext cx="7772400" cy="1002665"/>
          </a:xfrm>
        </p:spPr>
        <p:txBody>
          <a:bodyPr/>
          <a:p>
            <a:r>
              <a:rPr lang="ru-RU" altLang="en-US" sz="20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Карта проведения мониторинга муниципального образовательного учреждения по вопросу реализации ГОУ	</a:t>
            </a:r>
            <a:br>
              <a:rPr lang="ru-RU" altLang="en-US" sz="20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Рисунок 6"/>
          <p:cNvPicPr>
            <a:picLocks noChangeAspect="1"/>
          </p:cNvPicPr>
          <p:nvPr/>
        </p:nvPicPr>
        <p:blipFill>
          <a:blip r:embed="rId1"/>
          <a:srcRect l="38155" t="54317"/>
          <a:stretch>
            <a:fillRect/>
          </a:stretch>
        </p:blipFill>
        <p:spPr bwMode="auto">
          <a:xfrm>
            <a:off x="6113463" y="4743450"/>
            <a:ext cx="3095625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одзаголовок 9"/>
          <p:cNvSpPr/>
          <p:nvPr>
            <p:ph type="subTitle" idx="1"/>
          </p:nvPr>
        </p:nvSpPr>
        <p:spPr>
          <a:xfrm>
            <a:off x="470535" y="1072515"/>
            <a:ext cx="8109585" cy="4185285"/>
          </a:xfrm>
        </p:spPr>
        <p:txBody>
          <a:bodyPr/>
          <a:p>
            <a:pPr marL="0" indent="0" algn="just">
              <a:buNone/>
            </a:pPr>
            <a:r>
              <a:rPr lang="ru-RU" altLang="en-US" sz="1600" b="1" u="sng">
                <a:solidFill>
                  <a:schemeClr val="tx1"/>
                </a:solidFill>
              </a:rPr>
              <a:t>Рассматриваемые вопросы по направлению: </a:t>
            </a:r>
            <a:endParaRPr lang="ru-RU" altLang="en-US" sz="1600" b="1" u="sng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altLang="en-US" sz="1600" b="1">
                <a:solidFill>
                  <a:schemeClr val="tx1"/>
                </a:solidFill>
              </a:rPr>
              <a:t>1. Наличие на сайте организации раздела (информации) о деятельности органов ГОУ.</a:t>
            </a:r>
            <a:endParaRPr lang="ru-RU" altLang="en-US" sz="1600" b="1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altLang="en-US" sz="1600" b="1">
                <a:solidFill>
                  <a:schemeClr val="tx1"/>
                </a:solidFill>
              </a:rPr>
              <a:t>(п. 3.2 Требований к структуре официального сайта образовательной организации в информационно - телекоммуникационной сети «Интернет» и формату представления на нем информации, утвержденных Приказом Федеральной службы по надзору в сфере образования и науки от 07 мая 2021 г. № 629).</a:t>
            </a:r>
            <a:endParaRPr lang="ru-RU" altLang="en-US" sz="1600" b="1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altLang="en-US" sz="1600" b="1">
                <a:solidFill>
                  <a:schemeClr val="tx1"/>
                </a:solidFill>
              </a:rPr>
              <a:t>2.Наличие в организации коллегиальных органов управления, деятельность которых предусмотрена законодательством об образовании в обязательном порядке:</a:t>
            </a:r>
            <a:endParaRPr lang="ru-RU" altLang="en-US" sz="1600" b="1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altLang="en-US" sz="1600" b="1">
                <a:solidFill>
                  <a:schemeClr val="tx1"/>
                </a:solidFill>
              </a:rPr>
              <a:t>- общее собрание работников;</a:t>
            </a:r>
            <a:endParaRPr lang="ru-RU" altLang="en-US" sz="1600" b="1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altLang="en-US" sz="1600" b="1">
                <a:solidFill>
                  <a:schemeClr val="tx1"/>
                </a:solidFill>
              </a:rPr>
              <a:t>- педагогический совет.</a:t>
            </a:r>
            <a:endParaRPr lang="ru-RU" altLang="en-US" sz="1600" b="1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altLang="en-US" sz="1600" b="1">
                <a:solidFill>
                  <a:schemeClr val="tx1"/>
                </a:solidFill>
              </a:rPr>
              <a:t>(в соответствии с п.4 ст.26 Федерального закона от 29 декабря 2012 года № 273-ФЗ «Об образовании в Российской Федерации»).</a:t>
            </a:r>
            <a:endParaRPr lang="ru-RU" altLang="en-US" sz="1600" b="1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altLang="en-US" sz="1600" b="1">
                <a:solidFill>
                  <a:schemeClr val="tx1"/>
                </a:solidFill>
              </a:rPr>
              <a:t>3. Наличие в организации коллегиальных органов управления, деятельность которых предусмотрена Уставом организации: попечительский совет, управляющий совет, наблюдательный совет и др. (при наличии).</a:t>
            </a:r>
            <a:endParaRPr lang="ru-RU" altLang="en-US" sz="1600" b="1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altLang="en-US" sz="1600" b="1">
                <a:solidFill>
                  <a:schemeClr val="tx1"/>
                </a:solidFill>
              </a:rPr>
              <a:t>(в соответствии с п.4,5 ст.26 Федерального закона от 29 декабря 2012 года № 273-ФЗ «Об образовании в Российской Федерации»).</a:t>
            </a:r>
            <a:endParaRPr lang="ru-RU" altLang="en-US" sz="1600" b="1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altLang="en-US" sz="1600" b="1">
                <a:solidFill>
                  <a:schemeClr val="tx1"/>
                </a:solidFill>
              </a:rPr>
              <a:t>4. Степень участия органа ГОУ ОУ в разработке актуальных для развития образовательной организации программ, локальных нормативных актов, планов и т.д.</a:t>
            </a:r>
            <a:endParaRPr lang="ru-RU" altLang="en-US" sz="16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54940"/>
            <a:ext cx="7772400" cy="1002665"/>
          </a:xfrm>
        </p:spPr>
        <p:txBody>
          <a:bodyPr/>
          <a:p>
            <a:r>
              <a:rPr lang="ru-RU" altLang="en-US" sz="20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Карта проведения мониторинга муниципального образовательного учреждения по вопросу реализации ГОУ	</a:t>
            </a:r>
            <a:br>
              <a:rPr lang="ru-RU" altLang="en-US" sz="20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Рисунок 6"/>
          <p:cNvPicPr>
            <a:picLocks noChangeAspect="1"/>
          </p:cNvPicPr>
          <p:nvPr/>
        </p:nvPicPr>
        <p:blipFill>
          <a:blip r:embed="rId1"/>
          <a:srcRect l="38155" t="54317"/>
          <a:stretch>
            <a:fillRect/>
          </a:stretch>
        </p:blipFill>
        <p:spPr bwMode="auto">
          <a:xfrm>
            <a:off x="6113463" y="4743450"/>
            <a:ext cx="3095625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одзаголовок 9"/>
          <p:cNvSpPr/>
          <p:nvPr>
            <p:ph type="subTitle" idx="1"/>
          </p:nvPr>
        </p:nvSpPr>
        <p:spPr>
          <a:xfrm>
            <a:off x="470535" y="1072515"/>
            <a:ext cx="8109585" cy="4185285"/>
          </a:xfrm>
        </p:spPr>
        <p:txBody>
          <a:bodyPr/>
          <a:p>
            <a:pPr marL="0" indent="0" algn="just">
              <a:buNone/>
            </a:pPr>
            <a:r>
              <a:rPr lang="ru-RU" altLang="en-US" sz="3200" b="1">
                <a:solidFill>
                  <a:srgbClr val="C00000"/>
                </a:solidFill>
              </a:rPr>
              <a:t>Обращаем внимание!</a:t>
            </a:r>
            <a:endParaRPr lang="ru-RU" altLang="en-US" sz="1600" b="1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altLang="en-US" sz="2800" b="1">
                <a:solidFill>
                  <a:schemeClr val="tx1"/>
                </a:solidFill>
              </a:rPr>
              <a:t>с </a:t>
            </a:r>
            <a:r>
              <a:rPr lang="ru-RU" altLang="en-US" sz="2800" b="1">
                <a:solidFill>
                  <a:srgbClr val="C00000"/>
                </a:solidFill>
              </a:rPr>
              <a:t>1 марта 2022 года</a:t>
            </a:r>
            <a:r>
              <a:rPr lang="ru-RU" altLang="en-US" sz="2800" b="1">
                <a:solidFill>
                  <a:schemeClr val="tx1"/>
                </a:solidFill>
              </a:rPr>
              <a:t> вступили в силу новые правила размещения информации на официальном сайте Учреждения (Постановление Правительства РФ от 20 октября 2021 года № 1802 «Об утверждении Правил размещения информации на официальном сайте ОО в информационно-телекоммуникационной сети «Интернет» и обновления информации об образовательной организации»). </a:t>
            </a:r>
            <a:endParaRPr lang="ru-RU" altLang="en-US"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54940"/>
            <a:ext cx="7772400" cy="1185545"/>
          </a:xfrm>
        </p:spPr>
        <p:txBody>
          <a:bodyPr/>
          <a:p>
            <a:r>
              <a:rPr lang="ru-RU" altLang="en-US" sz="24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Областной конкурс по выявлению перспективных моделей государственно-общественного управления образованием </a:t>
            </a:r>
            <a:endParaRPr lang="ru-RU" altLang="en-US" sz="2400" b="1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Рисунок 6"/>
          <p:cNvPicPr>
            <a:picLocks noChangeAspect="1"/>
          </p:cNvPicPr>
          <p:nvPr/>
        </p:nvPicPr>
        <p:blipFill>
          <a:blip r:embed="rId1"/>
          <a:srcRect l="38155" t="54317"/>
          <a:stretch>
            <a:fillRect/>
          </a:stretch>
        </p:blipFill>
        <p:spPr bwMode="auto">
          <a:xfrm>
            <a:off x="6113463" y="4743450"/>
            <a:ext cx="3095625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одзаголовок 9"/>
          <p:cNvSpPr/>
          <p:nvPr>
            <p:ph type="subTitle" idx="1"/>
          </p:nvPr>
        </p:nvSpPr>
        <p:spPr>
          <a:xfrm>
            <a:off x="1460500" y="1928495"/>
            <a:ext cx="7119620" cy="3329305"/>
          </a:xfrm>
        </p:spPr>
        <p:txBody>
          <a:bodyPr/>
          <a:p>
            <a:pPr marL="0" indent="0" algn="just">
              <a:buNone/>
            </a:pPr>
            <a:r>
              <a:rPr lang="ru-RU" altLang="en-US" b="1">
                <a:solidFill>
                  <a:srgbClr val="C00000"/>
                </a:solidFill>
              </a:rPr>
              <a:t>МОУ «СОШ «Лесколовский центр образования» - победитель в 2015 году</a:t>
            </a:r>
            <a:endParaRPr lang="ru-RU" altLang="en-US" b="1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ru-RU" altLang="en-US" b="1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altLang="en-US" b="1">
                <a:solidFill>
                  <a:srgbClr val="C00000"/>
                </a:solidFill>
              </a:rPr>
              <a:t>МОУ «Щегловская СОШ» - лауреат в 2016 году</a:t>
            </a:r>
            <a:endParaRPr lang="ru-RU" altLang="en-US" b="1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ru-RU" altLang="en-US" b="1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altLang="en-US" b="1">
                <a:solidFill>
                  <a:srgbClr val="C00000"/>
                </a:solidFill>
              </a:rPr>
              <a:t>МОУ «Гарболовская СОШ» - победитель в 2019 году</a:t>
            </a:r>
            <a:endParaRPr lang="ru-RU" altLang="en-US" b="1">
              <a:solidFill>
                <a:srgbClr val="C00000"/>
              </a:solidFill>
            </a:endParaRPr>
          </a:p>
        </p:txBody>
      </p:sp>
      <p:pic>
        <p:nvPicPr>
          <p:cNvPr id="7" name="Рисунок 6" descr="Лент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048" y="1928669"/>
            <a:ext cx="914400" cy="914400"/>
          </a:xfrm>
          <a:prstGeom prst="rect">
            <a:avLst/>
          </a:prstGeom>
        </p:spPr>
      </p:pic>
      <p:pic>
        <p:nvPicPr>
          <p:cNvPr id="2" name="Рисунок 6" descr="Лент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048" y="2914824"/>
            <a:ext cx="914400" cy="914400"/>
          </a:xfrm>
          <a:prstGeom prst="rect">
            <a:avLst/>
          </a:prstGeom>
        </p:spPr>
      </p:pic>
      <p:pic>
        <p:nvPicPr>
          <p:cNvPr id="4" name="Рисунок 6" descr="Лент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048" y="3900979"/>
            <a:ext cx="914400" cy="914400"/>
          </a:xfrm>
          <a:prstGeom prst="rect">
            <a:avLst/>
          </a:prstGeom>
        </p:spPr>
      </p:pic>
      <p:cxnSp>
        <p:nvCxnSpPr>
          <p:cNvPr id="5" name="Прямая соединительная линия 2"/>
          <p:cNvCxnSpPr/>
          <p:nvPr/>
        </p:nvCxnSpPr>
        <p:spPr>
          <a:xfrm flipH="1">
            <a:off x="1571625" y="2914650"/>
            <a:ext cx="6657340" cy="171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2"/>
          <p:cNvCxnSpPr/>
          <p:nvPr/>
        </p:nvCxnSpPr>
        <p:spPr>
          <a:xfrm flipH="1">
            <a:off x="1571625" y="3883660"/>
            <a:ext cx="6657340" cy="171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овое поле 7"/>
          <p:cNvSpPr txBox="1"/>
          <p:nvPr/>
        </p:nvSpPr>
        <p:spPr>
          <a:xfrm>
            <a:off x="1461135" y="4852670"/>
            <a:ext cx="699706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ru-RU" altLang="en-US"/>
              <a:t>Победитель конкурса получает денежную премию в размере </a:t>
            </a:r>
            <a:r>
              <a:rPr lang="ru-RU" altLang="en-US" b="1">
                <a:solidFill>
                  <a:srgbClr val="C00000"/>
                </a:solidFill>
              </a:rPr>
              <a:t>100 тысяч рублей</a:t>
            </a:r>
            <a:r>
              <a:rPr lang="ru-RU" altLang="en-US"/>
              <a:t> на развитие государственно-общественного управления из областного бюджета Ленинградской области.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54940"/>
            <a:ext cx="7772400" cy="744220"/>
          </a:xfrm>
        </p:spPr>
        <p:txBody>
          <a:bodyPr/>
          <a:p>
            <a:r>
              <a:rPr lang="ru-RU" altLang="en-US" sz="24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МУ «Всеволожский районный методический центр»</a:t>
            </a:r>
            <a:r>
              <a:rPr lang="ru-RU" altLang="en-US" sz="2400" b="1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ru-RU" sz="2400" b="1">
                <a:solidFill>
                  <a:srgbClr val="C00000"/>
                </a:solidFill>
              </a:rPr>
              <a:t>rmc.vsevobr.ru</a:t>
            </a:r>
            <a:r>
              <a:rPr lang="en-US" altLang="ru-RU" sz="2400" b="1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altLang="ru-RU" sz="2400" b="1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Рисунок 1"/>
          <p:cNvPicPr/>
          <p:nvPr/>
        </p:nvPicPr>
        <p:blipFill rotWithShape="1">
          <a:blip r:embed="rId1"/>
          <a:srcRect l="58984" t="11631" r="6220" b="6122"/>
          <a:stretch>
            <a:fillRect/>
          </a:stretch>
        </p:blipFill>
        <p:spPr bwMode="auto">
          <a:xfrm>
            <a:off x="685800" y="991870"/>
            <a:ext cx="7693660" cy="5462270"/>
          </a:xfrm>
          <a:prstGeom prst="rect">
            <a:avLst/>
          </a:prstGeom>
          <a:ln>
            <a:noFill/>
          </a:ln>
        </p:spPr>
      </p:pic>
      <p:pic>
        <p:nvPicPr>
          <p:cNvPr id="15362" name="Рисунок 6"/>
          <p:cNvPicPr>
            <a:picLocks noChangeAspect="1"/>
          </p:cNvPicPr>
          <p:nvPr/>
        </p:nvPicPr>
        <p:blipFill>
          <a:blip r:embed="rId2"/>
          <a:srcRect l="38155" t="54317"/>
          <a:stretch>
            <a:fillRect/>
          </a:stretch>
        </p:blipFill>
        <p:spPr bwMode="auto">
          <a:xfrm>
            <a:off x="6113463" y="4743450"/>
            <a:ext cx="3095625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379730"/>
            <a:ext cx="7772400" cy="1012190"/>
          </a:xfrm>
        </p:spPr>
        <p:txBody>
          <a:bodyPr/>
          <a:p>
            <a:pPr algn="l"/>
            <a:r>
              <a:rPr lang="ru-RU" altLang="en-US" sz="28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Национальная ассоциация взаимодействия управляющих советов образовательных организаций (НАВУСОО) А.Н. Алферова</a:t>
            </a:r>
            <a:endParaRPr lang="ru-RU" altLang="en-US" sz="2800" b="1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1"/>
          <p:cNvPicPr/>
          <p:nvPr/>
        </p:nvPicPr>
        <p:blipFill rotWithShape="1">
          <a:blip r:embed="rId1"/>
          <a:srcRect l="1294" t="15069" r="50329" b="4401"/>
          <a:stretch>
            <a:fillRect/>
          </a:stretch>
        </p:blipFill>
        <p:spPr bwMode="auto">
          <a:xfrm>
            <a:off x="377825" y="1760220"/>
            <a:ext cx="8448040" cy="4446270"/>
          </a:xfrm>
          <a:prstGeom prst="rect">
            <a:avLst/>
          </a:prstGeom>
          <a:ln>
            <a:noFill/>
          </a:ln>
        </p:spPr>
      </p:pic>
      <p:sp>
        <p:nvSpPr>
          <p:cNvPr id="6" name="Текстовое поле 5"/>
          <p:cNvSpPr txBox="1"/>
          <p:nvPr/>
        </p:nvSpPr>
        <p:spPr>
          <a:xfrm>
            <a:off x="742315" y="1391920"/>
            <a:ext cx="47879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>
                <a:solidFill>
                  <a:srgbClr val="C00000"/>
                </a:solidFill>
              </a:rPr>
              <a:t>www.управляющийсовет.рф  </a:t>
            </a:r>
            <a:endParaRPr lang="ru-RU" altLang="en-US">
              <a:solidFill>
                <a:srgbClr val="C00000"/>
              </a:solidFill>
            </a:endParaRPr>
          </a:p>
        </p:txBody>
      </p:sp>
      <p:pic>
        <p:nvPicPr>
          <p:cNvPr id="15362" name="Рисунок 6"/>
          <p:cNvPicPr>
            <a:picLocks noChangeAspect="1"/>
          </p:cNvPicPr>
          <p:nvPr/>
        </p:nvPicPr>
        <p:blipFill>
          <a:blip r:embed="rId2"/>
          <a:srcRect l="38155" t="54317"/>
          <a:stretch>
            <a:fillRect/>
          </a:stretch>
        </p:blipFill>
        <p:spPr bwMode="auto">
          <a:xfrm>
            <a:off x="6113463" y="4743450"/>
            <a:ext cx="3095625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8033385" cy="1231265"/>
          </a:xfrm>
        </p:spPr>
        <p:txBody>
          <a:bodyPr/>
          <a:p>
            <a:pPr algn="l"/>
            <a:r>
              <a:rPr lang="ru-RU" altLang="en-US" sz="28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Национальная ассоциация взаимодействия управляющих советов образовательных организаций (НАВУСОО) А.Н. Алферова</a:t>
            </a:r>
            <a:br>
              <a:rPr lang="ru-RU" altLang="en-US" sz="28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мещающее содержимое 1"/>
          <p:cNvSpPr>
            <a:spLocks noGrp="1"/>
          </p:cNvSpPr>
          <p:nvPr>
            <p:ph sz="half" idx="1"/>
          </p:nvPr>
        </p:nvSpPr>
        <p:spPr>
          <a:xfrm>
            <a:off x="576580" y="1513840"/>
            <a:ext cx="8180070" cy="3230245"/>
          </a:xfrm>
        </p:spPr>
        <p:txBody>
          <a:bodyPr/>
          <a:p>
            <a:pPr marL="0" indent="0" algn="just">
              <a:buNone/>
            </a:pPr>
            <a:r>
              <a:rPr lang="ru-RU" altLang="en-US" sz="200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Всероссийский съезд председателей Управляющих советов образовательных организаций</a:t>
            </a:r>
            <a:r>
              <a:rPr lang="ru-RU" altLang="en-US" sz="2000"/>
              <a:t> субъектов Российской Федерации </a:t>
            </a:r>
            <a:r>
              <a:rPr lang="ru-RU" altLang="en-US" sz="2000" i="1"/>
              <a:t>«Государственно-общественное управление: новый вектор развития»</a:t>
            </a:r>
            <a:r>
              <a:rPr lang="ru-RU" altLang="en-US" sz="2000"/>
              <a:t> состоялся 14-15 октября 2021 года в Санкт-Петербурге.</a:t>
            </a:r>
            <a:endParaRPr lang="ru-RU" altLang="en-US" sz="2000"/>
          </a:p>
          <a:p>
            <a:pPr marL="0" indent="0" algn="just">
              <a:buNone/>
            </a:pPr>
            <a:r>
              <a:rPr lang="ru-RU" altLang="en-US" sz="2000" b="1"/>
              <a:t>Секция</a:t>
            </a:r>
            <a:r>
              <a:rPr lang="ru-RU" altLang="en-US" sz="2000"/>
              <a:t> </a:t>
            </a:r>
            <a:r>
              <a:rPr lang="ru-RU" altLang="en-US" sz="2000" i="1"/>
              <a:t>«Воспитание как стратегическое направление деятельности Управляющего совета, деятельность комиссий по воспитанию и информационной безопасности»</a:t>
            </a:r>
            <a:r>
              <a:rPr lang="ru-RU" altLang="en-US" sz="2000"/>
              <a:t>:</a:t>
            </a:r>
            <a:endParaRPr lang="ru-RU" altLang="en-US" sz="2000"/>
          </a:p>
          <a:p>
            <a:pPr marL="0" indent="0" algn="just">
              <a:buNone/>
            </a:pPr>
            <a:r>
              <a:rPr lang="ru-RU" altLang="en-US" sz="2000">
                <a:solidFill>
                  <a:srgbClr val="C00000"/>
                </a:solidFill>
              </a:rPr>
              <a:t>https://www.youtube.com/watch?v=ZPcnHq_VTzA&amp;list=PLbUswsZKD718VtmmeFRZV-16XSw8FOV-o&amp;index=3 </a:t>
            </a:r>
            <a:r>
              <a:rPr lang="ru-RU" altLang="en-US" sz="2000">
                <a:solidFill>
                  <a:srgbClr val="FF0000"/>
                </a:solidFill>
              </a:rPr>
              <a:t> </a:t>
            </a:r>
            <a:endParaRPr lang="ru-RU" altLang="en-US" sz="2400"/>
          </a:p>
          <a:p>
            <a:pPr marL="0" indent="0" algn="just">
              <a:buNone/>
            </a:pPr>
            <a:endParaRPr lang="ru-RU" altLang="en-US" sz="2400"/>
          </a:p>
          <a:p>
            <a:pPr marL="0" indent="0" algn="just">
              <a:buNone/>
            </a:pPr>
            <a:endParaRPr lang="ru-RU" altLang="en-US" sz="2400"/>
          </a:p>
        </p:txBody>
      </p:sp>
      <p:pic>
        <p:nvPicPr>
          <p:cNvPr id="15362" name="Рисунок 6"/>
          <p:cNvPicPr>
            <a:picLocks noChangeAspect="1"/>
          </p:cNvPicPr>
          <p:nvPr/>
        </p:nvPicPr>
        <p:blipFill>
          <a:blip r:embed="rId1"/>
          <a:srcRect l="38155" t="54317"/>
          <a:stretch>
            <a:fillRect/>
          </a:stretch>
        </p:blipFill>
        <p:spPr bwMode="auto">
          <a:xfrm>
            <a:off x="6104573" y="4744085"/>
            <a:ext cx="3095625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Замещающее содержимое 6" descr="1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650" y="4475480"/>
            <a:ext cx="3886200" cy="2185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ru-RU" altLang="en-US" sz="28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Национальная ассоциация взаимодействия управляющих советов образовательных организаций (НАВУСОО) А.Н. Алферова</a:t>
            </a:r>
            <a:br>
              <a:rPr lang="ru-RU" altLang="en-US" sz="28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мещающее содержимое 1"/>
          <p:cNvSpPr>
            <a:spLocks noGrp="1"/>
          </p:cNvSpPr>
          <p:nvPr>
            <p:ph sz="half" idx="1"/>
          </p:nvPr>
        </p:nvSpPr>
        <p:spPr>
          <a:xfrm>
            <a:off x="628650" y="1945005"/>
            <a:ext cx="7886700" cy="3888740"/>
          </a:xfrm>
        </p:spPr>
        <p:txBody>
          <a:bodyPr/>
          <a:p>
            <a:pPr marL="0" indent="0" algn="just">
              <a:buNone/>
            </a:pPr>
            <a:r>
              <a:rPr lang="ru-RU" altLang="en-US" sz="2400" b="1"/>
              <a:t>07.02.2022г</a:t>
            </a:r>
            <a:r>
              <a:rPr lang="ru-RU" altLang="en-US" sz="2400"/>
              <a:t>.  - круглый стол «Воспитание и социализация в цифровую эпоху»</a:t>
            </a:r>
            <a:endParaRPr lang="ru-RU" altLang="en-US" sz="2400"/>
          </a:p>
          <a:p>
            <a:pPr marL="0" indent="0" algn="l">
              <a:buNone/>
            </a:pPr>
            <a:r>
              <a:rPr lang="ru-RU" altLang="en-US" sz="2400">
                <a:solidFill>
                  <a:srgbClr val="C00000"/>
                </a:solidFill>
              </a:rPr>
              <a:t>https://www.управляющийсовет.рф/?p=482</a:t>
            </a:r>
            <a:r>
              <a:rPr lang="ru-RU" altLang="en-US" sz="2400">
                <a:solidFill>
                  <a:srgbClr val="FF0000"/>
                </a:solidFill>
              </a:rPr>
              <a:t>  </a:t>
            </a:r>
            <a:r>
              <a:rPr lang="ru-RU" altLang="en-US" sz="2400"/>
              <a:t> </a:t>
            </a:r>
            <a:r>
              <a:rPr lang="ru-RU" altLang="en-US" sz="2000">
                <a:solidFill>
                  <a:srgbClr val="C00000"/>
                </a:solidFill>
              </a:rPr>
              <a:t> </a:t>
            </a:r>
            <a:endParaRPr lang="ru-RU" altLang="en-US" sz="2000"/>
          </a:p>
          <a:p>
            <a:pPr marL="0" indent="0" algn="just">
              <a:buNone/>
            </a:pPr>
            <a:endParaRPr lang="ru-RU" altLang="en-US" sz="2000" b="1">
              <a:sym typeface="+mn-ea"/>
            </a:endParaRPr>
          </a:p>
          <a:p>
            <a:pPr marL="0" indent="0" algn="just">
              <a:buNone/>
            </a:pPr>
            <a:r>
              <a:rPr lang="ru-RU" altLang="en-US" sz="2400" b="1">
                <a:sym typeface="+mn-ea"/>
              </a:rPr>
              <a:t>10.02.2022</a:t>
            </a:r>
            <a:r>
              <a:rPr lang="ru-RU" altLang="en-US" sz="2400">
                <a:sym typeface="+mn-ea"/>
              </a:rPr>
              <a:t>г. - круглый стол «Государственно-общественное управление: ответы на вызовы времени»</a:t>
            </a:r>
            <a:endParaRPr lang="ru-RU" altLang="en-US" sz="2400"/>
          </a:p>
          <a:p>
            <a:pPr marL="0" indent="0" algn="just">
              <a:buNone/>
            </a:pPr>
            <a:r>
              <a:rPr lang="ru-RU" altLang="en-US" sz="2400">
                <a:solidFill>
                  <a:srgbClr val="FF0000"/>
                </a:solidFill>
                <a:sym typeface="+mn-ea"/>
              </a:rPr>
              <a:t>https://www.управляющийсовет.рф/?p=491</a:t>
            </a:r>
            <a:r>
              <a:rPr lang="ru-RU" altLang="en-US" sz="2400" b="1">
                <a:sym typeface="+mn-ea"/>
              </a:rPr>
              <a:t>  </a:t>
            </a:r>
            <a:endParaRPr lang="ru-RU" altLang="en-US" sz="2400" b="1">
              <a:sym typeface="+mn-ea"/>
            </a:endParaRPr>
          </a:p>
          <a:p>
            <a:pPr marL="0" indent="0" algn="just">
              <a:buNone/>
            </a:pPr>
            <a:endParaRPr lang="ru-RU" altLang="en-US" sz="2400"/>
          </a:p>
        </p:txBody>
      </p:sp>
      <p:pic>
        <p:nvPicPr>
          <p:cNvPr id="15362" name="Рисунок 6"/>
          <p:cNvPicPr>
            <a:picLocks noChangeAspect="1"/>
          </p:cNvPicPr>
          <p:nvPr/>
        </p:nvPicPr>
        <p:blipFill>
          <a:blip r:embed="rId1"/>
          <a:srcRect l="38155" t="54317"/>
          <a:stretch>
            <a:fillRect/>
          </a:stretch>
        </p:blipFill>
        <p:spPr bwMode="auto">
          <a:xfrm>
            <a:off x="6048058" y="4690745"/>
            <a:ext cx="3095625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Необходимость развития системы государственно-общественного управления</a:t>
            </a:r>
            <a:endParaRPr lang="ru-RU" sz="3200" b="1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873125" y="1539875"/>
            <a:ext cx="7633335" cy="4351655"/>
          </a:xfrm>
        </p:spPr>
        <p:txBody>
          <a:bodyPr>
            <a:normAutofit/>
          </a:bodyPr>
          <a:lstStyle/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19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обусловлена рядом факторов:</a:t>
            </a:r>
            <a:endParaRPr lang="ru-RU" sz="1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" panose="05000000000000000000"/>
              <a:buChar char=""/>
              <a:defRPr/>
            </a:pPr>
            <a:r>
              <a:rPr lang="ru-RU" sz="1900"/>
              <a:t>Усиление открытости образовательных систем.</a:t>
            </a:r>
            <a:endParaRPr lang="ru-RU" sz="190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" panose="05000000000000000000"/>
              <a:buChar char=""/>
              <a:defRPr/>
            </a:pPr>
            <a:r>
              <a:rPr lang="ru-RU" sz="1900"/>
              <a:t>Уменьшение степени централизации управления образованием.</a:t>
            </a:r>
            <a:endParaRPr lang="ru-RU" sz="190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" panose="05000000000000000000"/>
              <a:buChar char=""/>
              <a:defRPr/>
            </a:pPr>
            <a:r>
              <a:rPr lang="ru-RU" sz="1900"/>
              <a:t>Повышение роли функции обеспечения инноваций в системе образования.</a:t>
            </a:r>
            <a:endParaRPr lang="ru-RU" sz="190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" panose="05000000000000000000"/>
              <a:buChar char=""/>
              <a:defRPr/>
            </a:pPr>
            <a:r>
              <a:rPr lang="ru-RU" sz="1900"/>
              <a:t>Развитие общественных инициатив в сфере образования.</a:t>
            </a:r>
            <a:endParaRPr lang="ru-RU" sz="190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" panose="05000000000000000000"/>
              <a:buChar char=""/>
              <a:defRPr/>
            </a:pPr>
            <a:r>
              <a:rPr lang="ru-RU" sz="1900"/>
              <a:t>Развитие сетевого взаимодействия в системе образования и др.</a:t>
            </a:r>
            <a:endParaRPr lang="ru-RU" sz="190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95288" y="5805488"/>
            <a:ext cx="8424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39750" y="5084763"/>
            <a:ext cx="8280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791528" y="4162743"/>
            <a:ext cx="7632700" cy="1728787"/>
          </a:xfrm>
          <a:prstGeom prst="rect">
            <a:avLst/>
          </a:prstGeom>
          <a:solidFill>
            <a:schemeClr val="accent1"/>
          </a:solidFill>
          <a:ln w="22225">
            <a:solidFill>
              <a:schemeClr val="accent5">
                <a:lumMod val="75000"/>
              </a:scheme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Расширение общественного участия в управлении образованием </a:t>
            </a:r>
            <a:endParaRPr lang="ru-RU" altLang="ru-RU">
              <a:solidFill>
                <a:schemeClr val="bg1"/>
              </a:solidFill>
            </a:endParaRPr>
          </a:p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на всех уровнях – переход к государственно-общественному</a:t>
            </a:r>
            <a:endParaRPr lang="ru-RU" altLang="ru-RU">
              <a:solidFill>
                <a:schemeClr val="bg1"/>
              </a:solidFill>
            </a:endParaRPr>
          </a:p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управлению – необходимое условие формирования </a:t>
            </a:r>
            <a:endParaRPr lang="ru-RU" altLang="ru-RU">
              <a:solidFill>
                <a:schemeClr val="bg1"/>
              </a:solidFill>
            </a:endParaRPr>
          </a:p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«</a:t>
            </a:r>
            <a:r>
              <a:rPr lang="ru-RU" altLang="ru-RU" b="1">
                <a:solidFill>
                  <a:schemeClr val="bg1"/>
                </a:solidFill>
              </a:rPr>
              <a:t>ГРАЖДАНСКОГО ЗАКАЗА</a:t>
            </a:r>
            <a:r>
              <a:rPr lang="ru-RU" altLang="ru-RU">
                <a:solidFill>
                  <a:schemeClr val="bg1"/>
                </a:solidFill>
              </a:rPr>
              <a:t>» на качество образования </a:t>
            </a:r>
            <a:endParaRPr lang="ru-RU" altLang="ru-RU">
              <a:solidFill>
                <a:schemeClr val="bg1"/>
              </a:solidFill>
            </a:endParaRPr>
          </a:p>
        </p:txBody>
      </p:sp>
      <p:pic>
        <p:nvPicPr>
          <p:cNvPr id="14338" name="Рисунок 6"/>
          <p:cNvPicPr>
            <a:picLocks noChangeAspect="1"/>
          </p:cNvPicPr>
          <p:nvPr>
            <p:ph sz="half" idx="1"/>
          </p:nvPr>
        </p:nvPicPr>
        <p:blipFill>
          <a:blip r:embed="rId1"/>
          <a:srcRect l="38155" t="54317"/>
          <a:stretch>
            <a:fillRect/>
          </a:stretch>
        </p:blipFill>
        <p:spPr bwMode="auto">
          <a:xfrm>
            <a:off x="6507480" y="4359275"/>
            <a:ext cx="263652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53915" y="3721100"/>
            <a:ext cx="4319270" cy="1481455"/>
          </a:xfrm>
        </p:spPr>
        <p:txBody>
          <a:bodyPr/>
          <a:p>
            <a:pPr algn="just"/>
            <a:r>
              <a:rPr lang="ru-RU" altLang="en-US" sz="1600" b="1">
                <a:solidFill>
                  <a:schemeClr val="accent5">
                    <a:lumMod val="75000"/>
                  </a:schemeClr>
                </a:solidFill>
              </a:rPr>
              <a:t>Из приветствия министра Просвещения РФ Кравцова Сергея Сергеевича к участникам Первого Всероссийского съезда председателей Управляющих советов</a:t>
            </a:r>
            <a:r>
              <a:rPr lang="ru-RU" altLang="en-US" sz="1600" b="1">
                <a:solidFill>
                  <a:srgbClr val="FF0000"/>
                </a:solidFill>
              </a:rPr>
              <a:t>  </a:t>
            </a:r>
            <a:endParaRPr lang="ru-RU" altLang="en-US" sz="1600" b="1">
              <a:solidFill>
                <a:srgbClr val="FF0000"/>
              </a:solidFill>
            </a:endParaRPr>
          </a:p>
        </p:txBody>
      </p:sp>
      <p:pic>
        <p:nvPicPr>
          <p:cNvPr id="15362" name="Рисунок 6"/>
          <p:cNvPicPr>
            <a:picLocks noChangeAspect="1"/>
          </p:cNvPicPr>
          <p:nvPr/>
        </p:nvPicPr>
        <p:blipFill>
          <a:blip r:embed="rId1"/>
          <a:srcRect l="38155" t="54317"/>
          <a:stretch>
            <a:fillRect/>
          </a:stretch>
        </p:blipFill>
        <p:spPr bwMode="auto">
          <a:xfrm>
            <a:off x="6131243" y="4743450"/>
            <a:ext cx="3095625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мещающее содержимое 3"/>
          <p:cNvSpPr/>
          <p:nvPr>
            <p:ph sz="half" idx="1"/>
          </p:nvPr>
        </p:nvSpPr>
        <p:spPr>
          <a:xfrm>
            <a:off x="394970" y="437515"/>
            <a:ext cx="4084955" cy="5981700"/>
          </a:xfr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/>
          <a:p>
            <a:pPr marL="0" indent="0">
              <a:buNone/>
            </a:pPr>
            <a:r>
              <a:rPr lang="ru-RU" altLang="en-US" sz="2200" i="1">
                <a:solidFill>
                  <a:schemeClr val="accent5">
                    <a:lumMod val="75000"/>
                  </a:schemeClr>
                </a:solidFill>
              </a:rPr>
              <a:t>«Развитие государственно-общественного управления в системе образования является важной составляющей получения обратной связи, постоянного взаимодействия и понимания интересов участников образовательного процесса. Наша общая задача – обеспечить все возможности для участия педагогов, родителей, общественности в развитии системы образования, повышения качества образования, сохранении духовно-нравственных основ воспитания школьников»</a:t>
            </a:r>
            <a:endParaRPr lang="ru-RU" altLang="en-US" sz="2200" i="1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Рисунок 1"/>
          <p:cNvPicPr>
            <a:picLocks noChangeAspect="1"/>
          </p:cNvPicPr>
          <p:nvPr>
            <p:ph sz="half" idx="2"/>
          </p:nvPr>
        </p:nvPicPr>
        <p:blipFill rotWithShape="1">
          <a:blip r:embed="rId2"/>
          <a:srcRect r="51623"/>
          <a:stretch>
            <a:fillRect/>
          </a:stretch>
        </p:blipFill>
        <p:spPr bwMode="auto">
          <a:xfrm>
            <a:off x="4654550" y="437515"/>
            <a:ext cx="4318635" cy="2930525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sz="32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Цель Стратегии развития воспитания в РФ на период до 2025</a:t>
            </a:r>
            <a:endParaRPr lang="ru-RU" altLang="en-US" sz="3200" b="1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idx="1"/>
          </p:nvPr>
        </p:nvSpPr>
        <p:spPr>
          <a:xfrm>
            <a:off x="628650" y="2543175"/>
            <a:ext cx="7886700" cy="2200275"/>
          </a:xfrm>
        </p:spPr>
        <p:txBody>
          <a:bodyPr/>
          <a:p>
            <a:pPr marL="0" indent="0" algn="just">
              <a:buNone/>
            </a:pPr>
            <a:r>
              <a:rPr lang="ru-RU" altLang="en-US"/>
              <a:t>в том числе, формирование общественно-государственной системы воспитания детей в Российской Федерации, учитывающей интересы детей, актуальные потребности современного российского общества и государства.</a:t>
            </a:r>
            <a:endParaRPr lang="ru-RU" altLang="en-US"/>
          </a:p>
        </p:txBody>
      </p:sp>
      <p:pic>
        <p:nvPicPr>
          <p:cNvPr id="14338" name="Рисунок 6"/>
          <p:cNvPicPr>
            <a:picLocks noChangeAspect="1"/>
          </p:cNvPicPr>
          <p:nvPr/>
        </p:nvPicPr>
        <p:blipFill>
          <a:blip r:embed="rId1"/>
          <a:srcRect l="38155" t="54317"/>
          <a:stretch>
            <a:fillRect/>
          </a:stretch>
        </p:blipFill>
        <p:spPr bwMode="auto">
          <a:xfrm>
            <a:off x="6113463" y="4743450"/>
            <a:ext cx="3095625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Прямоугольник 8"/>
          <p:cNvSpPr>
            <a:spLocks noChangeArrowheads="1"/>
          </p:cNvSpPr>
          <p:nvPr/>
        </p:nvSpPr>
        <p:spPr bwMode="auto">
          <a:xfrm>
            <a:off x="285750" y="3698875"/>
            <a:ext cx="8594725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endParaRPr lang="ru-RU" sz="1600" b="1"/>
          </a:p>
        </p:txBody>
      </p:sp>
      <p:sp>
        <p:nvSpPr>
          <p:cNvPr id="14347" name="Прямоугольник 9"/>
          <p:cNvSpPr>
            <a:spLocks noChangeArrowheads="1"/>
          </p:cNvSpPr>
          <p:nvPr/>
        </p:nvSpPr>
        <p:spPr bwMode="auto">
          <a:xfrm>
            <a:off x="274638" y="1606550"/>
            <a:ext cx="8620125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ru-RU" sz="1600" b="1" dirty="0" smtClean="0"/>
              <a:t> 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sz="40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Гражданское воспитание</a:t>
            </a:r>
            <a:endParaRPr lang="ru-RU" altLang="en-US" sz="4000" b="1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idx="1"/>
          </p:nvPr>
        </p:nvSpPr>
        <p:spPr>
          <a:xfrm>
            <a:off x="628650" y="2543175"/>
            <a:ext cx="7886700" cy="2200275"/>
          </a:xfrm>
        </p:spPr>
        <p:txBody>
          <a:bodyPr/>
          <a:p>
            <a:pPr marL="0" indent="0" algn="just">
              <a:buNone/>
            </a:pPr>
            <a:r>
              <a:rPr lang="ru-RU" altLang="en-US"/>
              <a:t>развитие правовой и политической культуры детей, расширение конструктивного участия в принятии решений, затрагивающих их права и интересы, в том числе в различных формах самоорганизации, самоуправления, общественно значимой деятельности.</a:t>
            </a:r>
            <a:endParaRPr lang="ru-RU" altLang="en-US"/>
          </a:p>
        </p:txBody>
      </p:sp>
      <p:pic>
        <p:nvPicPr>
          <p:cNvPr id="14338" name="Рисунок 6"/>
          <p:cNvPicPr>
            <a:picLocks noChangeAspect="1"/>
          </p:cNvPicPr>
          <p:nvPr/>
        </p:nvPicPr>
        <p:blipFill>
          <a:blip r:embed="rId1"/>
          <a:srcRect l="38155" t="54317"/>
          <a:stretch>
            <a:fillRect/>
          </a:stretch>
        </p:blipFill>
        <p:spPr bwMode="auto">
          <a:xfrm>
            <a:off x="6113463" y="4743450"/>
            <a:ext cx="3095625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Прямоугольник 8"/>
          <p:cNvSpPr>
            <a:spLocks noChangeArrowheads="1"/>
          </p:cNvSpPr>
          <p:nvPr/>
        </p:nvSpPr>
        <p:spPr bwMode="auto">
          <a:xfrm>
            <a:off x="285750" y="3698875"/>
            <a:ext cx="8594725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endParaRPr lang="ru-RU" sz="1600" b="1"/>
          </a:p>
        </p:txBody>
      </p:sp>
      <p:sp>
        <p:nvSpPr>
          <p:cNvPr id="14347" name="Прямоугольник 9"/>
          <p:cNvSpPr>
            <a:spLocks noChangeArrowheads="1"/>
          </p:cNvSpPr>
          <p:nvPr/>
        </p:nvSpPr>
        <p:spPr bwMode="auto">
          <a:xfrm>
            <a:off x="274638" y="1606550"/>
            <a:ext cx="8620125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ru-RU" sz="1600" b="1" dirty="0" smtClean="0"/>
              <a:t> 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sz="40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Концепция воспитания в Ленинградской области</a:t>
            </a:r>
            <a:endParaRPr lang="ru-RU" altLang="en-US" sz="4000" b="1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idx="1"/>
          </p:nvPr>
        </p:nvSpPr>
        <p:spPr>
          <a:xfrm>
            <a:off x="628650" y="1756410"/>
            <a:ext cx="7886700" cy="2987040"/>
          </a:xfrm>
        </p:spPr>
        <p:txBody>
          <a:bodyPr/>
          <a:p>
            <a:pPr marL="0" indent="0" algn="just">
              <a:buNone/>
            </a:pPr>
            <a:r>
              <a:rPr lang="ru-RU" altLang="en-US" sz="2400" b="1">
                <a:solidFill>
                  <a:srgbClr val="C00000"/>
                </a:solidFill>
              </a:rPr>
              <a:t>Одна из задач:</a:t>
            </a:r>
            <a:r>
              <a:rPr lang="ru-RU" altLang="en-US" sz="2400" b="1"/>
              <a:t> </a:t>
            </a:r>
            <a:endParaRPr lang="ru-RU" altLang="en-US" sz="2400" b="1"/>
          </a:p>
          <a:p>
            <a:pPr marL="0" indent="0" algn="just">
              <a:buNone/>
            </a:pPr>
            <a:r>
              <a:rPr lang="ru-RU" altLang="en-US" sz="2400"/>
              <a:t>создать условия для приобретения молодым поколением социального опыта для самоопределения и самореализации </a:t>
            </a:r>
            <a:r>
              <a:rPr lang="ru-RU" altLang="en-US" sz="2400" b="1">
                <a:solidFill>
                  <a:srgbClr val="C00000"/>
                </a:solidFill>
              </a:rPr>
              <a:t>через</a:t>
            </a:r>
            <a:r>
              <a:rPr lang="ru-RU" altLang="en-US" sz="2400">
                <a:solidFill>
                  <a:srgbClr val="C00000"/>
                </a:solidFill>
              </a:rPr>
              <a:t>:</a:t>
            </a:r>
            <a:endParaRPr lang="ru-RU" altLang="en-US" sz="2400"/>
          </a:p>
          <a:p>
            <a:pPr marL="0" indent="0" algn="just">
              <a:buNone/>
            </a:pPr>
            <a:r>
              <a:rPr lang="ru-RU" altLang="en-US" sz="2400"/>
              <a:t>развитие и совершенствование системы школьного самоуправления, воспитывающей у обучающихся положительное отношение к участию в работе органов самоуправления, формирующую социальную ответственность и социальную активность как предпосылку формирования гражданской позиции.</a:t>
            </a:r>
            <a:endParaRPr lang="ru-RU" altLang="en-US" sz="2400"/>
          </a:p>
        </p:txBody>
      </p:sp>
      <p:pic>
        <p:nvPicPr>
          <p:cNvPr id="14338" name="Рисунок 6"/>
          <p:cNvPicPr>
            <a:picLocks noChangeAspect="1"/>
          </p:cNvPicPr>
          <p:nvPr/>
        </p:nvPicPr>
        <p:blipFill>
          <a:blip r:embed="rId1"/>
          <a:srcRect l="38155" t="54317"/>
          <a:stretch>
            <a:fillRect/>
          </a:stretch>
        </p:blipFill>
        <p:spPr bwMode="auto">
          <a:xfrm>
            <a:off x="6113463" y="4743450"/>
            <a:ext cx="3095625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Прямоугольник 8"/>
          <p:cNvSpPr>
            <a:spLocks noChangeArrowheads="1"/>
          </p:cNvSpPr>
          <p:nvPr/>
        </p:nvSpPr>
        <p:spPr bwMode="auto">
          <a:xfrm>
            <a:off x="285750" y="3698875"/>
            <a:ext cx="8594725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endParaRPr lang="ru-RU" sz="1600" b="1"/>
          </a:p>
        </p:txBody>
      </p:sp>
      <p:sp>
        <p:nvSpPr>
          <p:cNvPr id="14347" name="Прямоугольник 9"/>
          <p:cNvSpPr>
            <a:spLocks noChangeArrowheads="1"/>
          </p:cNvSpPr>
          <p:nvPr/>
        </p:nvSpPr>
        <p:spPr bwMode="auto">
          <a:xfrm>
            <a:off x="274638" y="1606550"/>
            <a:ext cx="8620125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ru-RU" sz="1600" b="1" dirty="0" smtClean="0"/>
              <a:t> 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6"/>
          <p:cNvPicPr>
            <a:picLocks noChangeAspect="1"/>
          </p:cNvPicPr>
          <p:nvPr/>
        </p:nvPicPr>
        <p:blipFill>
          <a:blip r:embed="rId1"/>
          <a:srcRect l="38155" t="54317"/>
          <a:stretch>
            <a:fillRect/>
          </a:stretch>
        </p:blipFill>
        <p:spPr bwMode="auto">
          <a:xfrm>
            <a:off x="6113463" y="4743450"/>
            <a:ext cx="3095625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Прямоугольник 5"/>
          <p:cNvSpPr>
            <a:spLocks noChangeArrowheads="1"/>
          </p:cNvSpPr>
          <p:nvPr/>
        </p:nvSpPr>
        <p:spPr bwMode="auto">
          <a:xfrm>
            <a:off x="685500" y="1326834"/>
            <a:ext cx="7772400" cy="4769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ru-RU" altLang="en-US" sz="2400">
                <a:solidFill>
                  <a:srgbClr val="C00000"/>
                </a:solidFill>
                <a:latin typeface="+mn-lt"/>
                <a:cs typeface="+mn-cs"/>
                <a:sym typeface="+mn-ea"/>
              </a:rPr>
              <a:t>п. 4 ст. 26 </a:t>
            </a:r>
            <a:r>
              <a:rPr lang="ru-RU" altLang="en-US" sz="2400">
                <a:solidFill>
                  <a:srgbClr val="C00000"/>
                </a:solidFill>
                <a:latin typeface="+mn-lt"/>
                <a:cs typeface="+mn-cs"/>
              </a:rPr>
              <a:t>Федерального закона N 273-ФЗ «Об образовании в Российской Федерации» </a:t>
            </a:r>
            <a:r>
              <a:rPr lang="ru-RU" altLang="en-US" sz="2400" b="1">
                <a:solidFill>
                  <a:srgbClr val="C00000"/>
                </a:solidFill>
                <a:latin typeface="+mn-lt"/>
                <a:cs typeface="+mn-cs"/>
              </a:rPr>
              <a:t>предусматривает:</a:t>
            </a:r>
            <a:endParaRPr lang="ru-RU" altLang="en-US" sz="2400">
              <a:solidFill>
                <a:srgbClr val="C00000"/>
              </a:solidFill>
              <a:latin typeface="+mn-lt"/>
              <a:cs typeface="+mn-cs"/>
            </a:endParaRPr>
          </a:p>
          <a:p>
            <a:pPr algn="just"/>
            <a:endParaRPr lang="ru-RU" altLang="en-US" sz="2400">
              <a:latin typeface="+mn-lt"/>
              <a:cs typeface="+mn-cs"/>
            </a:endParaRPr>
          </a:p>
          <a:p>
            <a:pPr algn="just"/>
            <a:r>
              <a:rPr lang="ru-RU" altLang="en-US" sz="2400">
                <a:latin typeface="+mn-lt"/>
                <a:cs typeface="+mn-cs"/>
              </a:rPr>
              <a:t>1.</a:t>
            </a:r>
            <a:r>
              <a:rPr lang="ru-RU" altLang="en-US" sz="2400" b="1">
                <a:latin typeface="+mn-lt"/>
                <a:cs typeface="+mn-cs"/>
              </a:rPr>
              <a:t>Обязательные</a:t>
            </a:r>
            <a:r>
              <a:rPr lang="ru-RU" altLang="en-US" sz="2400">
                <a:latin typeface="+mn-lt"/>
                <a:cs typeface="+mn-cs"/>
              </a:rPr>
              <a:t> формы организации коллегиальных органов управления образовательными организациями:</a:t>
            </a:r>
            <a:endParaRPr lang="ru-RU" altLang="en-US" sz="2400">
              <a:latin typeface="+mn-lt"/>
              <a:cs typeface="+mn-cs"/>
            </a:endParaRPr>
          </a:p>
          <a:p>
            <a:pPr algn="just"/>
            <a:endParaRPr lang="ru-RU" altLang="en-US" sz="2400">
              <a:latin typeface="+mn-lt"/>
              <a:cs typeface="+mn-cs"/>
            </a:endParaRPr>
          </a:p>
          <a:p>
            <a:pPr marL="342900" indent="-342900" algn="just">
              <a:buFont typeface="Wingdings" panose="05000000000000000000" charset="0"/>
              <a:buChar char="Ø"/>
            </a:pPr>
            <a:r>
              <a:rPr lang="ru-RU" sz="2400" dirty="0" smtClean="0">
                <a:latin typeface="+mn-lt"/>
                <a:cs typeface="+mn-lt"/>
                <a:sym typeface="+mn-ea"/>
              </a:rPr>
              <a:t>Общее </a:t>
            </a:r>
            <a:r>
              <a:rPr lang="ru-RU" sz="2400" dirty="0">
                <a:latin typeface="+mn-lt"/>
                <a:cs typeface="+mn-lt"/>
                <a:sym typeface="+mn-ea"/>
              </a:rPr>
              <a:t>собрание (конференция) работников образовательной </a:t>
            </a:r>
            <a:r>
              <a:rPr lang="ru-RU" sz="2400" dirty="0" smtClean="0">
                <a:latin typeface="+mn-lt"/>
                <a:cs typeface="+mn-lt"/>
                <a:sym typeface="+mn-ea"/>
              </a:rPr>
              <a:t>организации;</a:t>
            </a:r>
            <a:endParaRPr lang="ru-RU" sz="2400" dirty="0">
              <a:latin typeface="+mn-lt"/>
              <a:cs typeface="+mn-lt"/>
            </a:endParaRPr>
          </a:p>
          <a:p>
            <a:pPr marL="342900" indent="-342900" algn="just">
              <a:buFont typeface="Wingdings" panose="05000000000000000000" charset="0"/>
              <a:buChar char="Ø"/>
            </a:pPr>
            <a:r>
              <a:rPr lang="ru-RU" sz="2400" dirty="0">
                <a:latin typeface="+mn-lt"/>
                <a:cs typeface="+mn-lt"/>
                <a:sym typeface="+mn-ea"/>
              </a:rPr>
              <a:t>П</a:t>
            </a:r>
            <a:r>
              <a:rPr lang="ru-RU" sz="2400" dirty="0" smtClean="0">
                <a:latin typeface="+mn-lt"/>
                <a:cs typeface="+mn-lt"/>
                <a:sym typeface="+mn-ea"/>
              </a:rPr>
              <a:t>едагогический совет.</a:t>
            </a:r>
            <a:endParaRPr lang="ru-RU" sz="2400" dirty="0">
              <a:latin typeface="+mn-lt"/>
              <a:cs typeface="+mn-lt"/>
            </a:endParaRPr>
          </a:p>
          <a:p>
            <a:pPr marL="342900" indent="-342900" algn="just"/>
            <a:r>
              <a:rPr lang="ru-RU" altLang="en-US" sz="2400">
                <a:latin typeface="+mn-lt"/>
                <a:cs typeface="+mn-cs"/>
              </a:rPr>
              <a:t> </a:t>
            </a:r>
            <a:endParaRPr lang="ru-RU" altLang="en-US" sz="2400">
              <a:latin typeface="+mn-lt"/>
              <a:cs typeface="+mn-cs"/>
            </a:endParaRPr>
          </a:p>
          <a:p>
            <a:pPr algn="just"/>
            <a:endParaRPr lang="ru-RU" altLang="en-US" sz="2400">
              <a:latin typeface="+mn-lt"/>
              <a:cs typeface="+mn-cs"/>
            </a:endParaRPr>
          </a:p>
          <a:p>
            <a:pPr algn="just"/>
            <a:endParaRPr lang="ru-RU" sz="1600" b="1" dirty="0"/>
          </a:p>
        </p:txBody>
      </p:sp>
      <p:sp>
        <p:nvSpPr>
          <p:cNvPr id="14345" name="Прямоугольник 8"/>
          <p:cNvSpPr>
            <a:spLocks noChangeArrowheads="1"/>
          </p:cNvSpPr>
          <p:nvPr/>
        </p:nvSpPr>
        <p:spPr bwMode="auto">
          <a:xfrm>
            <a:off x="285750" y="3698875"/>
            <a:ext cx="859472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endParaRPr lang="ru-RU" sz="1600" b="1"/>
          </a:p>
        </p:txBody>
      </p:sp>
      <p:sp>
        <p:nvSpPr>
          <p:cNvPr id="14346" name="Прямоугольник 16"/>
          <p:cNvSpPr>
            <a:spLocks noChangeArrowheads="1"/>
          </p:cNvSpPr>
          <p:nvPr/>
        </p:nvSpPr>
        <p:spPr bwMode="auto">
          <a:xfrm>
            <a:off x="285751" y="352743"/>
            <a:ext cx="798195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НОРМАТИВНЫЕ ОСНОВЫ</a:t>
            </a:r>
            <a:endParaRPr lang="ru-RU" sz="32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7" name="Прямоугольник 9"/>
          <p:cNvSpPr>
            <a:spLocks noChangeArrowheads="1"/>
          </p:cNvSpPr>
          <p:nvPr/>
        </p:nvSpPr>
        <p:spPr bwMode="auto">
          <a:xfrm>
            <a:off x="274638" y="1606550"/>
            <a:ext cx="8620125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ru-RU" sz="1600" b="1" dirty="0" smtClean="0"/>
              <a:t> 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6"/>
          <p:cNvPicPr>
            <a:picLocks noChangeAspect="1"/>
          </p:cNvPicPr>
          <p:nvPr/>
        </p:nvPicPr>
        <p:blipFill>
          <a:blip r:embed="rId1"/>
          <a:srcRect l="38155" t="54317"/>
          <a:stretch>
            <a:fillRect/>
          </a:stretch>
        </p:blipFill>
        <p:spPr bwMode="auto">
          <a:xfrm>
            <a:off x="6113463" y="4743450"/>
            <a:ext cx="3095625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Прямоугольник 5"/>
          <p:cNvSpPr>
            <a:spLocks noChangeArrowheads="1"/>
          </p:cNvSpPr>
          <p:nvPr/>
        </p:nvSpPr>
        <p:spPr bwMode="auto">
          <a:xfrm>
            <a:off x="685500" y="1404304"/>
            <a:ext cx="7772400" cy="4196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ru-RU" altLang="en-US" sz="2400">
                <a:solidFill>
                  <a:srgbClr val="C00000"/>
                </a:solidFill>
                <a:latin typeface="+mn-lt"/>
                <a:cs typeface="+mn-cs"/>
                <a:sym typeface="+mn-ea"/>
              </a:rPr>
              <a:t>п. 4 ст. 26 </a:t>
            </a:r>
            <a:r>
              <a:rPr lang="ru-RU" altLang="en-US" sz="2400">
                <a:solidFill>
                  <a:srgbClr val="C00000"/>
                </a:solidFill>
                <a:latin typeface="+mn-lt"/>
                <a:cs typeface="+mn-cs"/>
              </a:rPr>
              <a:t>Федерального закона N 273-ФЗ «Об образовании в Российской Федерации» </a:t>
            </a:r>
            <a:r>
              <a:rPr lang="ru-RU" altLang="en-US" sz="2400" b="1">
                <a:solidFill>
                  <a:srgbClr val="C00000"/>
                </a:solidFill>
                <a:latin typeface="+mn-lt"/>
                <a:cs typeface="+mn-cs"/>
              </a:rPr>
              <a:t>предусматривает</a:t>
            </a:r>
            <a:r>
              <a:rPr lang="ru-RU" altLang="en-US" sz="2400">
                <a:solidFill>
                  <a:srgbClr val="C00000"/>
                </a:solidFill>
                <a:latin typeface="+mn-lt"/>
                <a:cs typeface="+mn-cs"/>
              </a:rPr>
              <a:t>:</a:t>
            </a:r>
            <a:endParaRPr lang="ru-RU" altLang="en-US" sz="2400">
              <a:solidFill>
                <a:srgbClr val="C00000"/>
              </a:solidFill>
              <a:latin typeface="+mn-lt"/>
              <a:cs typeface="+mn-cs"/>
            </a:endParaRPr>
          </a:p>
          <a:p>
            <a:pPr algn="just"/>
            <a:endParaRPr lang="ru-RU" altLang="en-US" sz="2400">
              <a:latin typeface="+mn-lt"/>
              <a:cs typeface="+mn-cs"/>
            </a:endParaRPr>
          </a:p>
          <a:p>
            <a:pPr algn="just"/>
            <a:r>
              <a:rPr lang="ru-RU" altLang="en-US" sz="2400">
                <a:latin typeface="+mn-lt"/>
                <a:cs typeface="+mn-cs"/>
              </a:rPr>
              <a:t>2.</a:t>
            </a:r>
            <a:r>
              <a:rPr lang="ru-RU" altLang="en-US" sz="2400" b="1">
                <a:latin typeface="+mn-lt"/>
                <a:cs typeface="+mn-cs"/>
              </a:rPr>
              <a:t>Возможные</a:t>
            </a:r>
            <a:r>
              <a:rPr lang="ru-RU" altLang="en-US" sz="2400">
                <a:latin typeface="+mn-lt"/>
                <a:cs typeface="+mn-cs"/>
              </a:rPr>
              <a:t> формы организации коллегиальных органов управления образовательными организациями.</a:t>
            </a:r>
            <a:endParaRPr lang="ru-RU" altLang="en-US" sz="2400">
              <a:latin typeface="+mn-lt"/>
              <a:cs typeface="+mn-cs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+mn-lt"/>
                <a:ea typeface="Times New Roman" panose="02020603050405020304"/>
                <a:cs typeface="+mn-lt"/>
                <a:sym typeface="+mn-ea"/>
              </a:rPr>
              <a:t>Попечительский совет;</a:t>
            </a:r>
            <a:endParaRPr lang="ru-RU" sz="2400" dirty="0" smtClean="0">
              <a:latin typeface="+mn-lt"/>
              <a:ea typeface="Times New Roman" panose="02020603050405020304"/>
              <a:cs typeface="+mn-lt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+mn-lt"/>
                <a:ea typeface="Times New Roman" panose="02020603050405020304"/>
                <a:cs typeface="+mn-lt"/>
                <a:sym typeface="+mn-ea"/>
              </a:rPr>
              <a:t>Управляющий </a:t>
            </a:r>
            <a:r>
              <a:rPr lang="ru-RU" sz="2400" dirty="0">
                <a:latin typeface="+mn-lt"/>
                <a:ea typeface="Times New Roman" panose="02020603050405020304"/>
                <a:cs typeface="+mn-lt"/>
                <a:sym typeface="+mn-ea"/>
              </a:rPr>
              <a:t>совет;</a:t>
            </a:r>
            <a:endParaRPr lang="ru-RU" sz="2400" dirty="0" smtClean="0">
              <a:latin typeface="+mn-lt"/>
              <a:ea typeface="Times New Roman" panose="02020603050405020304"/>
              <a:cs typeface="+mn-lt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+mn-lt"/>
                <a:ea typeface="Times New Roman" panose="02020603050405020304"/>
                <a:cs typeface="+mn-lt"/>
                <a:sym typeface="+mn-ea"/>
              </a:rPr>
              <a:t>Наблюдательный </a:t>
            </a:r>
            <a:r>
              <a:rPr lang="ru-RU" sz="2400" dirty="0">
                <a:latin typeface="+mn-lt"/>
                <a:ea typeface="Times New Roman" panose="02020603050405020304"/>
                <a:cs typeface="+mn-lt"/>
                <a:sym typeface="+mn-ea"/>
              </a:rPr>
              <a:t>совет;</a:t>
            </a:r>
            <a:endParaRPr lang="ru-RU" sz="2400" dirty="0" smtClean="0">
              <a:latin typeface="+mn-lt"/>
              <a:ea typeface="Times New Roman" panose="02020603050405020304"/>
              <a:cs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+mn-lt"/>
                <a:ea typeface="Times New Roman" panose="02020603050405020304"/>
                <a:cs typeface="+mn-lt"/>
                <a:sym typeface="+mn-ea"/>
              </a:rPr>
              <a:t>другие </a:t>
            </a:r>
            <a:r>
              <a:rPr lang="ru-RU" sz="2400" dirty="0">
                <a:latin typeface="+mn-lt"/>
                <a:ea typeface="Times New Roman" panose="02020603050405020304"/>
                <a:cs typeface="+mn-lt"/>
                <a:sym typeface="+mn-ea"/>
              </a:rPr>
              <a:t>коллегиальные органы управления.</a:t>
            </a:r>
            <a:endParaRPr lang="ru-RU" altLang="en-US" sz="2400">
              <a:latin typeface="+mn-lt"/>
              <a:cs typeface="+mn-lt"/>
            </a:endParaRPr>
          </a:p>
          <a:p>
            <a:pPr algn="just"/>
            <a:endParaRPr lang="ru-RU" sz="1600" b="1" dirty="0">
              <a:latin typeface="+mn-lt"/>
              <a:cs typeface="+mn-lt"/>
            </a:endParaRPr>
          </a:p>
        </p:txBody>
      </p:sp>
      <p:sp>
        <p:nvSpPr>
          <p:cNvPr id="14345" name="Прямоугольник 8"/>
          <p:cNvSpPr>
            <a:spLocks noChangeArrowheads="1"/>
          </p:cNvSpPr>
          <p:nvPr/>
        </p:nvSpPr>
        <p:spPr bwMode="auto">
          <a:xfrm>
            <a:off x="285750" y="3698875"/>
            <a:ext cx="859472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endParaRPr lang="ru-RU" sz="1600" b="1"/>
          </a:p>
        </p:txBody>
      </p:sp>
      <p:sp>
        <p:nvSpPr>
          <p:cNvPr id="14346" name="Прямоугольник 16"/>
          <p:cNvSpPr>
            <a:spLocks noChangeArrowheads="1"/>
          </p:cNvSpPr>
          <p:nvPr/>
        </p:nvSpPr>
        <p:spPr bwMode="auto">
          <a:xfrm>
            <a:off x="285751" y="352743"/>
            <a:ext cx="798195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НОРМАТИВНЫЕ ОСНОВЫ</a:t>
            </a:r>
            <a:endParaRPr lang="ru-RU" sz="32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7" name="Прямоугольник 9"/>
          <p:cNvSpPr>
            <a:spLocks noChangeArrowheads="1"/>
          </p:cNvSpPr>
          <p:nvPr/>
        </p:nvSpPr>
        <p:spPr bwMode="auto">
          <a:xfrm>
            <a:off x="274638" y="1606550"/>
            <a:ext cx="8620125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ru-RU" sz="1600" b="1" dirty="0" smtClean="0"/>
              <a:t> 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6"/>
          <p:cNvPicPr>
            <a:picLocks noChangeAspect="1"/>
          </p:cNvPicPr>
          <p:nvPr/>
        </p:nvPicPr>
        <p:blipFill>
          <a:blip r:embed="rId1"/>
          <a:srcRect l="38155" t="54317"/>
          <a:stretch>
            <a:fillRect/>
          </a:stretch>
        </p:blipFill>
        <p:spPr bwMode="auto">
          <a:xfrm>
            <a:off x="6113463" y="4743450"/>
            <a:ext cx="3095625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Прямоугольник 16"/>
          <p:cNvSpPr>
            <a:spLocks noChangeArrowheads="1"/>
          </p:cNvSpPr>
          <p:nvPr/>
        </p:nvSpPr>
        <p:spPr bwMode="auto">
          <a:xfrm>
            <a:off x="520700" y="569260"/>
            <a:ext cx="77470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СРАВНИТЕЛЬНЫЙ АНАЛИЗ КОЛЛЕГИАЛЬНЫХ ОРГАНОВ ГОУО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435429" y="1782243"/>
            <a:ext cx="81688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u="sng" dirty="0" smtClean="0"/>
          </a:p>
          <a:p>
            <a:pPr algn="ctr"/>
            <a:endParaRPr lang="en-US" sz="1600" b="1" u="sng" dirty="0" smtClean="0"/>
          </a:p>
          <a:p>
            <a:pPr algn="just"/>
            <a:endParaRPr lang="en-US" sz="1600" b="1" dirty="0"/>
          </a:p>
          <a:p>
            <a:pPr algn="just"/>
            <a:endParaRPr lang="en-US" sz="1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" y="2033905"/>
            <a:ext cx="8411210" cy="279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6"/>
          <p:cNvPicPr>
            <a:picLocks noChangeAspect="1"/>
          </p:cNvPicPr>
          <p:nvPr/>
        </p:nvPicPr>
        <p:blipFill>
          <a:blip r:embed="rId1"/>
          <a:srcRect l="38155" t="54317"/>
          <a:stretch>
            <a:fillRect/>
          </a:stretch>
        </p:blipFill>
        <p:spPr bwMode="auto">
          <a:xfrm>
            <a:off x="6113463" y="4743450"/>
            <a:ext cx="3095625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Прямоугольник 16"/>
          <p:cNvSpPr>
            <a:spLocks noChangeArrowheads="1"/>
          </p:cNvSpPr>
          <p:nvPr/>
        </p:nvSpPr>
        <p:spPr bwMode="auto">
          <a:xfrm>
            <a:off x="457200" y="465826"/>
            <a:ext cx="78105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ОРГАНЫ ОПОСРЕДОВАННОГО УЧАСТИЯ ОБЩЕСТВЕННОСТИ В УПРАВЛЕНИИ ОО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569600"/>
            <a:ext cx="8147050" cy="5010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1. </a:t>
            </a:r>
            <a:r>
              <a:rPr lang="ru-RU" sz="2000" b="1" dirty="0" smtClean="0">
                <a:latin typeface="+mn-lt"/>
                <a:cs typeface="+mn-lt"/>
              </a:rPr>
              <a:t>Советы </a:t>
            </a:r>
            <a:r>
              <a:rPr lang="ru-RU" sz="2000" b="1" dirty="0">
                <a:latin typeface="+mn-lt"/>
                <a:cs typeface="+mn-lt"/>
              </a:rPr>
              <a:t>обучающихся, советы родителей</a:t>
            </a:r>
            <a:r>
              <a:rPr lang="ru-RU" sz="2000" dirty="0">
                <a:latin typeface="+mn-lt"/>
                <a:cs typeface="+mn-lt"/>
              </a:rPr>
              <a:t> (законных представителей) несовершеннолетних обучающихся или иные органы (далее - советы обучающихся, советы родителей, соответственно</a:t>
            </a:r>
            <a:r>
              <a:rPr lang="ru-RU" sz="2000" dirty="0" smtClean="0">
                <a:latin typeface="+mn-lt"/>
                <a:cs typeface="+mn-lt"/>
              </a:rPr>
              <a:t>);</a:t>
            </a:r>
            <a:endParaRPr lang="ru-RU" sz="2000" dirty="0" smtClean="0">
              <a:latin typeface="+mn-lt"/>
              <a:cs typeface="+mn-lt"/>
            </a:endParaRPr>
          </a:p>
          <a:p>
            <a:endParaRPr lang="ru-RU" sz="2000" dirty="0">
              <a:latin typeface="+mn-lt"/>
              <a:cs typeface="+mn-lt"/>
            </a:endParaRPr>
          </a:p>
          <a:p>
            <a:pPr algn="just"/>
            <a:r>
              <a:rPr lang="ru-RU" sz="2000" dirty="0" smtClean="0">
                <a:latin typeface="+mn-lt"/>
                <a:cs typeface="+mn-lt"/>
              </a:rPr>
              <a:t>2. </a:t>
            </a:r>
            <a:r>
              <a:rPr lang="ru-RU" sz="2000" b="1" dirty="0" smtClean="0">
                <a:latin typeface="+mn-lt"/>
                <a:cs typeface="+mn-lt"/>
              </a:rPr>
              <a:t>Профессиональные </a:t>
            </a:r>
            <a:r>
              <a:rPr lang="ru-RU" sz="2000" b="1" dirty="0">
                <a:latin typeface="+mn-lt"/>
                <a:cs typeface="+mn-lt"/>
              </a:rPr>
              <a:t>союзы обучающихся и (или) работников образовательной организации </a:t>
            </a:r>
            <a:r>
              <a:rPr lang="ru-RU" sz="2000" dirty="0">
                <a:latin typeface="+mn-lt"/>
                <a:cs typeface="+mn-lt"/>
              </a:rPr>
              <a:t>(далее - представительные органы обучающихся, представительные органы работников) (п. 6 ст. 26 N 273-ФЗ). </a:t>
            </a:r>
            <a:endParaRPr lang="ru-RU" sz="2000" dirty="0">
              <a:latin typeface="+mn-lt"/>
              <a:cs typeface="+mn-lt"/>
            </a:endParaRPr>
          </a:p>
          <a:p>
            <a:endParaRPr lang="ru-RU" sz="2000" b="1" dirty="0">
              <a:solidFill>
                <a:srgbClr val="FF0000"/>
              </a:solidFill>
              <a:latin typeface="+mn-lt"/>
              <a:ea typeface="Calibri" panose="020F0502020204030204"/>
              <a:cs typeface="+mn-lt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FF0000"/>
                </a:solidFill>
                <a:latin typeface="+mn-lt"/>
                <a:ea typeface="Calibri" panose="020F0502020204030204"/>
                <a:cs typeface="+mn-lt"/>
              </a:rPr>
              <a:t>Обучающиеся имеют право:</a:t>
            </a:r>
            <a:endParaRPr lang="ru-RU" sz="2000" b="1" dirty="0">
              <a:solidFill>
                <a:srgbClr val="FF0000"/>
              </a:solidFill>
              <a:latin typeface="+mn-lt"/>
              <a:ea typeface="Calibri" panose="020F0502020204030204"/>
              <a:cs typeface="+mn-lt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+mn-lt"/>
                <a:ea typeface="Calibri" panose="020F0502020204030204"/>
                <a:cs typeface="+mn-lt"/>
              </a:rPr>
              <a:t>п. 17 ч. 1 ст. 34 273-ФЗ: </a:t>
            </a:r>
            <a:r>
              <a:rPr lang="ru-RU" sz="2000" b="1" dirty="0">
                <a:latin typeface="+mn-lt"/>
                <a:ea typeface="Calibri" panose="020F0502020204030204"/>
                <a:cs typeface="+mn-lt"/>
              </a:rPr>
              <a:t>на участие в управлении образовательной организацией в порядке, установленном ее уставом.</a:t>
            </a:r>
            <a:endParaRPr lang="ru-RU" sz="2000" dirty="0">
              <a:latin typeface="+mn-lt"/>
              <a:ea typeface="Calibri" panose="020F0502020204030204"/>
              <a:cs typeface="+mn-lt"/>
            </a:endParaRPr>
          </a:p>
          <a:p>
            <a:endParaRPr lang="ru-RU" dirty="0"/>
          </a:p>
          <a:p>
            <a:pPr algn="just"/>
            <a:endParaRPr lang="ru-RU" dirty="0"/>
          </a:p>
          <a:p>
            <a:pPr algn="ctr"/>
            <a:endParaRPr lang="ru-RU" dirty="0"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9101</Words>
  <Application>WPS Presentation</Application>
  <PresentationFormat>Экран (4:3)</PresentationFormat>
  <Paragraphs>191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Arial</vt:lpstr>
      <vt:lpstr>SimSun</vt:lpstr>
      <vt:lpstr>Wingdings</vt:lpstr>
      <vt:lpstr>Calibri Light</vt:lpstr>
      <vt:lpstr>Calibri</vt:lpstr>
      <vt:lpstr>Miriam Fixed</vt:lpstr>
      <vt:lpstr>Wingdings</vt:lpstr>
      <vt:lpstr>Wingdings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Необходимость развития системы государственно-общественного управления</vt:lpstr>
      <vt:lpstr>Цель Стратегии развития воспитания в РФ на период до 2025</vt:lpstr>
      <vt:lpstr>Гражданское воспитание</vt:lpstr>
      <vt:lpstr>Концепция воспитания в Ленинградской области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Карта проведения мониторинга муниципального образовательного учреждения по вопросу реализации ГОУ	 </vt:lpstr>
      <vt:lpstr>Карта проведения мониторинга муниципального образовательного учреждения по вопросу реализации ГОУ	 </vt:lpstr>
      <vt:lpstr>Областной конкурс по выявлению перспективных моделей государственно-общественного управления образованием </vt:lpstr>
      <vt:lpstr>Сайт МУ «Всеволожский районный методический центр» rmc.vsevobr.ru </vt:lpstr>
      <vt:lpstr>Национальная ассоциация взаимодействия управляющих советов образовательных организаций (НАВУСОО) А.Н. Алферова</vt:lpstr>
      <vt:lpstr>Национальная ассоциация взаимодействия управляющих советов образовательных организаций (НАВУСОО) А.Н. Алферова   </vt:lpstr>
      <vt:lpstr>Национальная ассоциация взаимодействия управляющих советов образовательных организаций (НАВУСОО) А.Н. Алферова   </vt:lpstr>
      <vt:lpstr>Из приветствия министра Просвещения РФ Кравцова Сергея Сергеевича к участникам Первого Всероссийского съезда председателей Управляющих советов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 Kolykhmatov</dc:creator>
  <cp:lastModifiedBy>kiv</cp:lastModifiedBy>
  <cp:revision>139</cp:revision>
  <dcterms:created xsi:type="dcterms:W3CDTF">2016-01-24T19:31:00Z</dcterms:created>
  <dcterms:modified xsi:type="dcterms:W3CDTF">2022-03-01T09:01:28Z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0C3E0F997CCC4B8FAB3EF4B7BB6C37CF</vt:lpwstr>
  </property>
  <property fmtid="{D5CDD505-2E9C-101B-9397-08002B2CF9AE}" pid="3" name="KSOProductBuildVer">
    <vt:lpwstr>1049-11.2.0.10463</vt:lpwstr>
  </property>
</Properties>
</file>