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83" r:id="rId3"/>
    <p:sldId id="284" r:id="rId4"/>
    <p:sldId id="292" r:id="rId5"/>
    <p:sldId id="293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6" r:id="rId14"/>
    <p:sldId id="304" r:id="rId15"/>
    <p:sldId id="305" r:id="rId16"/>
    <p:sldId id="303" r:id="rId17"/>
    <p:sldId id="307" r:id="rId18"/>
    <p:sldId id="308" r:id="rId19"/>
    <p:sldId id="310" r:id="rId20"/>
    <p:sldId id="311" r:id="rId21"/>
    <p:sldId id="312" r:id="rId22"/>
    <p:sldId id="313" r:id="rId23"/>
    <p:sldId id="314" r:id="rId24"/>
    <p:sldId id="315" r:id="rId25"/>
    <p:sldId id="295" r:id="rId2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33CC33"/>
    <a:srgbClr val="FF19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8" d="100"/>
          <a:sy n="88" d="100"/>
        </p:scale>
        <p:origin x="-900" y="360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EF03C-1080-4D62-B5F6-C688FBC62F08}" type="datetimeFigureOut">
              <a:rPr lang="ru-RU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C4EEC-4A7D-4AB2-858D-07FDE002D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B58F9-8852-48F9-9874-5C885249A6DA}" type="datetimeFigureOut">
              <a:rPr lang="ru-RU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05FC5-8F91-4E44-95B3-C9FF6A172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4F6B4-A8E8-4A88-B65B-F324642090A9}" type="datetimeFigureOut">
              <a:rPr lang="ru-RU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C5675-830D-4039-AE35-39A00CCDC2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3830D-8E16-45AC-8CA4-275B1752B8BF}" type="datetimeFigureOut">
              <a:rPr lang="ru-RU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98264-6E04-4C95-84BE-25F1171AC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EE4E8-CDCF-400A-B517-C49A5A23961B}" type="datetimeFigureOut">
              <a:rPr lang="ru-RU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CAC6B-CAFE-4D1A-8B93-E976341A3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CEEF2-BE53-4651-91FD-8D9F91C460BA}" type="datetimeFigureOut">
              <a:rPr lang="ru-RU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B31D1-1FFC-4C14-B533-1D1BB2D12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964D1-F4DB-4DDB-8DBA-B4189909EAF0}" type="datetimeFigureOut">
              <a:rPr lang="ru-RU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F0755-BC36-4B8E-B43A-3622E5D92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84BE9-E048-489B-A03A-AA4B78E7DC92}" type="datetimeFigureOut">
              <a:rPr lang="ru-RU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6CAB4-465A-453D-9E8D-7D692664A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0C16D-F48D-484F-B147-86F688AE797D}" type="datetimeFigureOut">
              <a:rPr lang="ru-RU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7FA03-940B-4B84-828E-46DA75061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341CC-6595-4AE4-96D5-EC21532175BA}" type="datetimeFigureOut">
              <a:rPr lang="ru-RU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75185-CD2F-4794-907E-E5611D150F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87039-3CB4-485B-B0CB-C090F60A3895}" type="datetimeFigureOut">
              <a:rPr lang="ru-RU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47FDB-059A-465D-B980-519AD497D3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3E5BD6-4B6E-4556-88EA-301F07E23E90}" type="datetimeFigureOut">
              <a:rPr lang="ru-RU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89D072-3759-4E61-BE73-19D7DCCBE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762684" y="678221"/>
            <a:ext cx="7401088" cy="56673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3314" name="Рисунок 1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9" t="63564" r="868" b="11688"/>
          <a:stretch>
            <a:fillRect/>
          </a:stretch>
        </p:blipFill>
        <p:spPr bwMode="auto">
          <a:xfrm>
            <a:off x="0" y="5802086"/>
            <a:ext cx="9144000" cy="1055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Прямоугольник 18"/>
          <p:cNvSpPr>
            <a:spLocks noChangeArrowheads="1"/>
          </p:cNvSpPr>
          <p:nvPr/>
        </p:nvSpPr>
        <p:spPr bwMode="auto">
          <a:xfrm>
            <a:off x="0" y="599531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Санкт-Петербург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2017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3316" name="Прямоугольник 13"/>
          <p:cNvSpPr>
            <a:spLocks noChangeArrowheads="1"/>
          </p:cNvSpPr>
          <p:nvPr/>
        </p:nvSpPr>
        <p:spPr bwMode="auto">
          <a:xfrm>
            <a:off x="1632857" y="624788"/>
            <a:ext cx="729365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500" b="1" dirty="0">
                <a:solidFill>
                  <a:srgbClr val="002060"/>
                </a:solidFill>
                <a:cs typeface="Calibri" pitchFamily="34" charset="0"/>
              </a:rPr>
              <a:t/>
            </a:r>
            <a:br>
              <a:rPr lang="ru-RU" sz="1500" b="1" dirty="0">
                <a:solidFill>
                  <a:srgbClr val="002060"/>
                </a:solidFill>
                <a:cs typeface="Calibri" pitchFamily="34" charset="0"/>
              </a:rPr>
            </a:br>
            <a:endParaRPr lang="ru-RU" b="1" dirty="0">
              <a:solidFill>
                <a:srgbClr val="002060"/>
              </a:solidFill>
              <a:cs typeface="Calibri" pitchFamily="34" charset="0"/>
            </a:endParaRPr>
          </a:p>
        </p:txBody>
      </p:sp>
      <p:sp>
        <p:nvSpPr>
          <p:cNvPr id="13317" name="Прямоугольник 25"/>
          <p:cNvSpPr>
            <a:spLocks noChangeArrowheads="1"/>
          </p:cNvSpPr>
          <p:nvPr/>
        </p:nvSpPr>
        <p:spPr bwMode="auto">
          <a:xfrm>
            <a:off x="1632857" y="1104439"/>
            <a:ext cx="7511143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b="1" dirty="0">
              <a:solidFill>
                <a:srgbClr val="002060"/>
              </a:solidFill>
              <a:ea typeface="Calibri" pitchFamily="34" charset="0"/>
              <a:cs typeface="Miriam Fixed" pitchFamily="49" charset="-79"/>
            </a:endParaRPr>
          </a:p>
        </p:txBody>
      </p:sp>
      <p:sp>
        <p:nvSpPr>
          <p:cNvPr id="13318" name="Прямоугольник 27"/>
          <p:cNvSpPr>
            <a:spLocks noChangeArrowheads="1"/>
          </p:cNvSpPr>
          <p:nvPr/>
        </p:nvSpPr>
        <p:spPr bwMode="auto">
          <a:xfrm>
            <a:off x="326378" y="1932305"/>
            <a:ext cx="8675323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8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</a:rPr>
              <a:t>СРАВНИТЕЛЬНЫЙ АНАЛИЗ КОЛЛЕГИАЛЬНЫХ ОРГАНОВ ГОСУДАРСТВЕННО-ОБЩЕСТВЕННОГО УПРАВЛЕНИЯ ОБРАЗОВАТЕЛЬНЫМИ ОРГАНИЗАЦИЯМИ</a:t>
            </a:r>
          </a:p>
        </p:txBody>
      </p:sp>
      <p:pic>
        <p:nvPicPr>
          <p:cNvPr id="13319" name="Рисунок 14" descr="Лого_ЛОИРО.png"/>
          <p:cNvPicPr>
            <a:picLocks noChangeAspect="1"/>
          </p:cNvPicPr>
          <p:nvPr/>
        </p:nvPicPr>
        <p:blipFill>
          <a:blip r:embed="rId4"/>
          <a:srcRect t="4672"/>
          <a:stretch>
            <a:fillRect/>
          </a:stretch>
        </p:blipFill>
        <p:spPr bwMode="auto">
          <a:xfrm>
            <a:off x="3682631" y="408348"/>
            <a:ext cx="1561193" cy="1478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Прямоугольник 15"/>
          <p:cNvSpPr>
            <a:spLocks noChangeArrowheads="1"/>
          </p:cNvSpPr>
          <p:nvPr/>
        </p:nvSpPr>
        <p:spPr bwMode="auto">
          <a:xfrm>
            <a:off x="119746" y="3731531"/>
            <a:ext cx="892651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Координатор семинара: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КАРПУШОВ АЛЕКСЕЙ ЭДУАРДОВИЧ,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д</a:t>
            </a:r>
            <a:r>
              <a:rPr lang="ru-RU" sz="2000" dirty="0" smtClean="0">
                <a:solidFill>
                  <a:srgbClr val="002060"/>
                </a:solidFill>
              </a:rPr>
              <a:t>оцент кафедры управления ЛОИРО, </a:t>
            </a:r>
            <a:r>
              <a:rPr lang="ru-RU" sz="2000" dirty="0" err="1" smtClean="0">
                <a:solidFill>
                  <a:srgbClr val="002060"/>
                </a:solidFill>
              </a:rPr>
              <a:t>к.п.н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762684" y="678221"/>
            <a:ext cx="7401088" cy="56673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362" name="Рисунок 6"/>
          <p:cNvPicPr>
            <a:picLocks noChangeAspect="1"/>
          </p:cNvPicPr>
          <p:nvPr/>
        </p:nvPicPr>
        <p:blipFill>
          <a:blip r:embed="rId3"/>
          <a:srcRect l="38155" t="54317"/>
          <a:stretch>
            <a:fillRect/>
          </a:stretch>
        </p:blipFill>
        <p:spPr bwMode="auto">
          <a:xfrm>
            <a:off x="6113463" y="4743450"/>
            <a:ext cx="309562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" b="39751"/>
          <a:stretch>
            <a:fillRect/>
          </a:stretch>
        </p:blipFill>
        <p:spPr bwMode="auto">
          <a:xfrm>
            <a:off x="7050088" y="5861050"/>
            <a:ext cx="210661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16"/>
          <p:cNvSpPr>
            <a:spLocks noChangeArrowheads="1"/>
          </p:cNvSpPr>
          <p:nvPr/>
        </p:nvSpPr>
        <p:spPr bwMode="auto">
          <a:xfrm>
            <a:off x="520700" y="301925"/>
            <a:ext cx="774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prstClr val="black"/>
                </a:solidFill>
              </a:rPr>
              <a:t>ПЕДАГОГИЧЕСКИЙ СОВЕТ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2694" y="1259458"/>
            <a:ext cx="81815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 компетенции </a:t>
            </a:r>
            <a:r>
              <a:rPr lang="ru-RU" b="1" dirty="0" smtClean="0"/>
              <a:t>педагогического совета </a:t>
            </a:r>
            <a:r>
              <a:rPr lang="ru-RU" b="1" dirty="0"/>
              <a:t>относятся следующие </a:t>
            </a:r>
            <a:r>
              <a:rPr lang="ru-RU" b="1" dirty="0" smtClean="0"/>
              <a:t>вопросы:</a:t>
            </a:r>
            <a:endParaRPr lang="en-US" b="1" dirty="0" smtClean="0"/>
          </a:p>
          <a:p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Обсуждение </a:t>
            </a:r>
            <a:r>
              <a:rPr lang="ru-RU" dirty="0"/>
              <a:t>и </a:t>
            </a:r>
            <a:r>
              <a:rPr lang="ru-RU" dirty="0" smtClean="0"/>
              <a:t>утверждение планов </a:t>
            </a:r>
            <a:r>
              <a:rPr lang="ru-RU" dirty="0"/>
              <a:t>работы образовательной </a:t>
            </a:r>
            <a:r>
              <a:rPr lang="ru-RU" dirty="0" smtClean="0"/>
              <a:t>организации;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осуществление текущего контроля </a:t>
            </a:r>
            <a:r>
              <a:rPr lang="ru-RU" dirty="0"/>
              <a:t>успеваемости и промежуточной аттестации обучающихся (воспитанников</a:t>
            </a:r>
            <a:r>
              <a:rPr lang="ru-RU" dirty="0" smtClean="0"/>
              <a:t>);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принятие решений </a:t>
            </a:r>
            <a:r>
              <a:rPr lang="ru-RU" dirty="0"/>
              <a:t>о выдаче соответствующих документов об образовании, о награждении обучающихся (воспитанников</a:t>
            </a:r>
            <a:r>
              <a:rPr lang="ru-RU" dirty="0" smtClean="0"/>
              <a:t>);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принятие решений </a:t>
            </a:r>
            <a:r>
              <a:rPr lang="ru-RU" dirty="0"/>
              <a:t>о мерах педагогического и дисциплинарного воздействия к обучающимся (воспитанникам) в порядке, определенном Федеральным законом N 273-ФЗ и Уставом образовательной </a:t>
            </a:r>
            <a:r>
              <a:rPr lang="ru-RU" dirty="0" smtClean="0"/>
              <a:t>организации;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внесение предложений </a:t>
            </a:r>
            <a:r>
              <a:rPr lang="ru-RU" dirty="0"/>
              <a:t>о распределении стимулирующей части фонда оплаты труда.</a:t>
            </a:r>
          </a:p>
          <a:p>
            <a:pPr algn="just"/>
            <a:endParaRPr lang="ru-RU" dirty="0"/>
          </a:p>
          <a:p>
            <a:pPr algn="ctr"/>
            <a:endParaRPr lang="ru-RU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05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762684" y="678221"/>
            <a:ext cx="7401088" cy="56673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362" name="Рисунок 6"/>
          <p:cNvPicPr>
            <a:picLocks noChangeAspect="1"/>
          </p:cNvPicPr>
          <p:nvPr/>
        </p:nvPicPr>
        <p:blipFill>
          <a:blip r:embed="rId3"/>
          <a:srcRect l="38155" t="54317"/>
          <a:stretch>
            <a:fillRect/>
          </a:stretch>
        </p:blipFill>
        <p:spPr bwMode="auto">
          <a:xfrm>
            <a:off x="6113463" y="4743450"/>
            <a:ext cx="309562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" b="39751"/>
          <a:stretch>
            <a:fillRect/>
          </a:stretch>
        </p:blipFill>
        <p:spPr bwMode="auto">
          <a:xfrm>
            <a:off x="7050088" y="5861050"/>
            <a:ext cx="210661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16"/>
          <p:cNvSpPr>
            <a:spLocks noChangeArrowheads="1"/>
          </p:cNvSpPr>
          <p:nvPr/>
        </p:nvSpPr>
        <p:spPr bwMode="auto">
          <a:xfrm>
            <a:off x="520700" y="301925"/>
            <a:ext cx="774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ПОПЕЧИТЕЛЬСКИЙ СОВЕТ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5057" y="1069675"/>
            <a:ext cx="8259193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/>
              <a:t>ОПРЕДЕЛЕНИЕ</a:t>
            </a:r>
            <a:r>
              <a:rPr lang="en-US" sz="1600" b="1" dirty="0" smtClean="0"/>
              <a:t>: </a:t>
            </a:r>
          </a:p>
          <a:p>
            <a:r>
              <a:rPr lang="ru-RU" sz="1400" dirty="0"/>
              <a:t>Попечительский совет - это коллегиальный орган управления образовательной организацией, объединяющий на добровольной основе всех, кто заинтересован в развитии образования и конкретной образовательной </a:t>
            </a:r>
            <a:r>
              <a:rPr lang="ru-RU" sz="1400" dirty="0" smtClean="0"/>
              <a:t>организации. </a:t>
            </a:r>
            <a:r>
              <a:rPr lang="ru-RU" sz="1400" dirty="0"/>
              <a:t>Порядок формирования и компетенция попечительского совета определяются Уставом образовательной организации и Положением о попечительском совете.</a:t>
            </a:r>
          </a:p>
          <a:p>
            <a:pPr algn="just"/>
            <a:endParaRPr lang="en-US" sz="1600" b="1" dirty="0" smtClean="0"/>
          </a:p>
          <a:p>
            <a:pPr algn="just"/>
            <a:r>
              <a:rPr lang="ru-RU" sz="1600" b="1" dirty="0" smtClean="0"/>
              <a:t>УЧАСТНИКИ</a:t>
            </a:r>
            <a:r>
              <a:rPr lang="en-US" sz="1600" b="1" dirty="0" smtClean="0"/>
              <a:t>:</a:t>
            </a:r>
            <a:endParaRPr lang="ru-RU" sz="1600" b="1" dirty="0" smtClean="0"/>
          </a:p>
          <a:p>
            <a:pPr algn="just"/>
            <a:r>
              <a:rPr lang="ru-RU" sz="1400" dirty="0"/>
              <a:t>П</a:t>
            </a:r>
            <a:r>
              <a:rPr lang="ru-RU" sz="1400" dirty="0" smtClean="0"/>
              <a:t>редставители </a:t>
            </a:r>
            <a:r>
              <a:rPr lang="ru-RU" sz="1400" dirty="0"/>
              <a:t>государственных органов, органов местного самоуправления, организаций различных форм собственности, предпринимательских и научных кругов, средств массовой информации, общественных объединений и </a:t>
            </a:r>
            <a:r>
              <a:rPr lang="ru-RU" sz="1400" dirty="0" smtClean="0"/>
              <a:t>ассоциаций (независимо </a:t>
            </a:r>
            <a:r>
              <a:rPr lang="ru-RU" sz="1400" dirty="0"/>
              <a:t>от форм </a:t>
            </a:r>
            <a:r>
              <a:rPr lang="ru-RU" sz="1400" dirty="0" smtClean="0"/>
              <a:t>собственности), </a:t>
            </a:r>
            <a:r>
              <a:rPr lang="ru-RU" sz="1400" dirty="0"/>
              <a:t>педагогические работники, обучающиеся, их родители, иные лица, заинтересованные в совершенствовании деятельности и развитии образовательной организации. Членами попечительского совета могут быть юридические лица, которые действуют через своих представителей. Представители юридического лица принимают участие в работе попечительского совета на основании своих служебных полномочий или доверенности. </a:t>
            </a:r>
            <a:endParaRPr lang="ru-RU" sz="1400" dirty="0" smtClean="0"/>
          </a:p>
          <a:p>
            <a:pPr algn="just"/>
            <a:endParaRPr lang="ru-RU" sz="1600" b="1" dirty="0" smtClean="0"/>
          </a:p>
          <a:p>
            <a:r>
              <a:rPr lang="ru-RU" sz="1600" b="1" dirty="0" smtClean="0"/>
              <a:t>СРОКИ ПОЛНОМОЧИЙ</a:t>
            </a:r>
            <a:r>
              <a:rPr lang="en-US" sz="1600" b="1" dirty="0"/>
              <a:t>:</a:t>
            </a:r>
            <a:endParaRPr lang="ru-RU" sz="1600" b="1" dirty="0"/>
          </a:p>
          <a:p>
            <a:r>
              <a:rPr lang="ru-RU" sz="1400" dirty="0"/>
              <a:t>Попечительский совет создается на весь срок деятельности образовательной организации. </a:t>
            </a:r>
            <a:endParaRPr lang="en-US" sz="1600" dirty="0"/>
          </a:p>
          <a:p>
            <a:pPr algn="just"/>
            <a:endParaRPr lang="en-US" sz="1600" b="1" dirty="0" smtClean="0"/>
          </a:p>
          <a:p>
            <a:pPr algn="just"/>
            <a:endParaRPr lang="ru-RU" dirty="0"/>
          </a:p>
          <a:p>
            <a:pPr algn="ctr"/>
            <a:endParaRPr lang="ru-RU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82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762684" y="678221"/>
            <a:ext cx="7401088" cy="56673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362" name="Рисунок 6"/>
          <p:cNvPicPr>
            <a:picLocks noChangeAspect="1"/>
          </p:cNvPicPr>
          <p:nvPr/>
        </p:nvPicPr>
        <p:blipFill>
          <a:blip r:embed="rId3"/>
          <a:srcRect l="38155" t="54317"/>
          <a:stretch>
            <a:fillRect/>
          </a:stretch>
        </p:blipFill>
        <p:spPr bwMode="auto">
          <a:xfrm>
            <a:off x="6113463" y="4743450"/>
            <a:ext cx="309562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" b="39751"/>
          <a:stretch>
            <a:fillRect/>
          </a:stretch>
        </p:blipFill>
        <p:spPr bwMode="auto">
          <a:xfrm>
            <a:off x="7050088" y="5861050"/>
            <a:ext cx="210661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16"/>
          <p:cNvSpPr>
            <a:spLocks noChangeArrowheads="1"/>
          </p:cNvSpPr>
          <p:nvPr/>
        </p:nvSpPr>
        <p:spPr bwMode="auto">
          <a:xfrm>
            <a:off x="520700" y="301925"/>
            <a:ext cx="774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ПОПЕЧИТЕЛЬСКИЙ СОВЕТ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5057" y="1069675"/>
            <a:ext cx="8259193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u="sng" dirty="0" smtClean="0"/>
          </a:p>
          <a:p>
            <a:pPr algn="ctr"/>
            <a:r>
              <a:rPr lang="ru-RU" sz="1600" b="1" u="sng" dirty="0" smtClean="0"/>
              <a:t>ОСОБЕННОСТИ</a:t>
            </a:r>
            <a:r>
              <a:rPr lang="en-US" sz="1600" b="1" u="sng" dirty="0" smtClean="0"/>
              <a:t>: </a:t>
            </a:r>
            <a:endParaRPr lang="ru-RU" sz="1600" b="1" u="sng" dirty="0" smtClean="0"/>
          </a:p>
          <a:p>
            <a:pPr algn="ctr"/>
            <a:endParaRPr lang="en-US" sz="1600" b="1" u="sng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Количество членов попечительского совета не ограничено (обычно не менее 5 (пяти) членов).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Попечительский </a:t>
            </a:r>
            <a:r>
              <a:rPr lang="ru-RU" dirty="0"/>
              <a:t>совет возглавляет председатель. 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Директор </a:t>
            </a:r>
            <a:r>
              <a:rPr lang="ru-RU" dirty="0"/>
              <a:t>образовательной организации является не избираемым членом попечительского совета и не может исполнять функции председателя. 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Председатель </a:t>
            </a:r>
            <a:r>
              <a:rPr lang="ru-RU" dirty="0"/>
              <a:t>и заместитель председателя избираются ежегодно на первом заседании попечительского совета большинством голосов при открытом голосовании по согласованию с иными органами (педагогическим советом, управляющим советом или иным органом коллегиального управления). 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Организационной </a:t>
            </a:r>
            <a:r>
              <a:rPr lang="ru-RU" dirty="0"/>
              <a:t>формой работы попечительского совета являются заседания, которые проводятся по мере необходимости, но не реже одного раза в квартал.</a:t>
            </a:r>
          </a:p>
          <a:p>
            <a:pPr algn="just"/>
            <a:endParaRPr lang="en-US" sz="1600" b="1" dirty="0" smtClean="0"/>
          </a:p>
          <a:p>
            <a:pPr algn="just"/>
            <a:endParaRPr lang="en-US" sz="1600" b="1" dirty="0" smtClean="0"/>
          </a:p>
          <a:p>
            <a:pPr algn="just"/>
            <a:endParaRPr lang="ru-RU" dirty="0"/>
          </a:p>
          <a:p>
            <a:pPr algn="ctr"/>
            <a:endParaRPr lang="ru-RU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75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762684" y="678221"/>
            <a:ext cx="7401088" cy="56673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362" name="Рисунок 6"/>
          <p:cNvPicPr>
            <a:picLocks noChangeAspect="1"/>
          </p:cNvPicPr>
          <p:nvPr/>
        </p:nvPicPr>
        <p:blipFill>
          <a:blip r:embed="rId3"/>
          <a:srcRect l="38155" t="54317"/>
          <a:stretch>
            <a:fillRect/>
          </a:stretch>
        </p:blipFill>
        <p:spPr bwMode="auto">
          <a:xfrm>
            <a:off x="6113463" y="4743450"/>
            <a:ext cx="309562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" b="39751"/>
          <a:stretch>
            <a:fillRect/>
          </a:stretch>
        </p:blipFill>
        <p:spPr bwMode="auto">
          <a:xfrm>
            <a:off x="7050088" y="5861050"/>
            <a:ext cx="210661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16"/>
          <p:cNvSpPr>
            <a:spLocks noChangeArrowheads="1"/>
          </p:cNvSpPr>
          <p:nvPr/>
        </p:nvSpPr>
        <p:spPr bwMode="auto">
          <a:xfrm>
            <a:off x="520700" y="301925"/>
            <a:ext cx="774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ПОПЕЧИТЕЛЬСКИЙ СОВЕТ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7419" y="828136"/>
            <a:ext cx="833683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u="sng" dirty="0" smtClean="0"/>
          </a:p>
          <a:p>
            <a:pPr algn="ctr"/>
            <a:r>
              <a:rPr lang="ru-RU" sz="1600" b="1" u="sng" dirty="0" smtClean="0"/>
              <a:t>ОСНОВНЫЕ ПОЛНОМОЧИЯ</a:t>
            </a:r>
            <a:r>
              <a:rPr lang="en-US" sz="1600" b="1" u="sng" dirty="0" smtClean="0"/>
              <a:t>: </a:t>
            </a:r>
            <a:endParaRPr lang="ru-RU" sz="1600" b="1" u="sng" dirty="0" smtClean="0"/>
          </a:p>
          <a:p>
            <a:pPr algn="ctr"/>
            <a:endParaRPr lang="en-US" sz="1600" b="1" u="sng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1500" dirty="0"/>
              <a:t>контролировать финансово-хозяйственную деятельность фонда развития образовательной </a:t>
            </a:r>
            <a:r>
              <a:rPr lang="ru-RU" sz="1500" dirty="0" smtClean="0"/>
              <a:t>организации;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500" dirty="0" smtClean="0"/>
              <a:t>заслушивать </a:t>
            </a:r>
            <a:r>
              <a:rPr lang="ru-RU" sz="1500" dirty="0"/>
              <a:t>руководство образовательной организации по рациональному использованию бюджетных и внебюджетных финансовых средств на нужды образовательной организации, о перспективах развития образовательной организации, соблюдения финансовой дисциплины в образовательной организации, выполнения программ (подпрограмм) развития образовательной </a:t>
            </a:r>
            <a:r>
              <a:rPr lang="ru-RU" sz="1500" dirty="0" smtClean="0"/>
              <a:t>организации;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500" dirty="0" smtClean="0"/>
              <a:t>распределять </a:t>
            </a:r>
            <a:r>
              <a:rPr lang="ru-RU" sz="1500" dirty="0"/>
              <a:t>по представлению руководителя образовательной организации стимулирующие выплаты педагогическому персоналу и/или вносить рекомендации по распределению стимулирующих выплат непедагогическому </a:t>
            </a:r>
            <a:r>
              <a:rPr lang="ru-RU" sz="1500" dirty="0" smtClean="0"/>
              <a:t>персоналу;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500" dirty="0" smtClean="0"/>
              <a:t>устанавливать </a:t>
            </a:r>
            <a:r>
              <a:rPr lang="ru-RU" sz="1500" dirty="0"/>
              <a:t>режим занятий обучающихся (продолжительность учебной недели, время начала и окончания занятий), принимать решение о введении (отмене) единой в период занятий формы одежды для </a:t>
            </a:r>
            <a:r>
              <a:rPr lang="ru-RU" sz="1500" dirty="0" smtClean="0"/>
              <a:t>обучающихся;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500" dirty="0" smtClean="0"/>
              <a:t>принимать </a:t>
            </a:r>
            <a:r>
              <a:rPr lang="ru-RU" sz="1500" dirty="0"/>
              <a:t>решение об исключении обучающегося из образовательной организации (в соответствии с законодательством и Уставом образовательной организации</a:t>
            </a:r>
            <a:r>
              <a:rPr lang="ru-RU" sz="1500" dirty="0" smtClean="0"/>
              <a:t>);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500" dirty="0" smtClean="0"/>
              <a:t>содействовать </a:t>
            </a:r>
            <a:r>
              <a:rPr lang="ru-RU" sz="1500" dirty="0"/>
              <a:t>привлечению внебюджетных средств для обеспечения деятельности и развития образовательной организации, в том числе согласовывать по представлению руководителя организации бюджетную заявку, смету бюджетного финансирования и смету расходования средств, полученных от условий приносящей доходы деятельности и иных внебюджетных источников.</a:t>
            </a:r>
          </a:p>
          <a:p>
            <a:pPr algn="just"/>
            <a:endParaRPr lang="en-US" sz="1600" b="1" dirty="0" smtClean="0"/>
          </a:p>
          <a:p>
            <a:pPr algn="just"/>
            <a:endParaRPr lang="en-US" sz="1600" b="1" dirty="0" smtClean="0"/>
          </a:p>
          <a:p>
            <a:pPr algn="just"/>
            <a:endParaRPr lang="ru-RU" dirty="0"/>
          </a:p>
          <a:p>
            <a:pPr algn="ctr"/>
            <a:endParaRPr lang="ru-RU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84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762684" y="678221"/>
            <a:ext cx="7401088" cy="56673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362" name="Рисунок 6"/>
          <p:cNvPicPr>
            <a:picLocks noChangeAspect="1"/>
          </p:cNvPicPr>
          <p:nvPr/>
        </p:nvPicPr>
        <p:blipFill>
          <a:blip r:embed="rId3"/>
          <a:srcRect l="38155" t="54317"/>
          <a:stretch>
            <a:fillRect/>
          </a:stretch>
        </p:blipFill>
        <p:spPr bwMode="auto">
          <a:xfrm>
            <a:off x="6113463" y="4743450"/>
            <a:ext cx="309562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" b="39751"/>
          <a:stretch>
            <a:fillRect/>
          </a:stretch>
        </p:blipFill>
        <p:spPr bwMode="auto">
          <a:xfrm>
            <a:off x="7050088" y="5861050"/>
            <a:ext cx="210661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16"/>
          <p:cNvSpPr>
            <a:spLocks noChangeArrowheads="1"/>
          </p:cNvSpPr>
          <p:nvPr/>
        </p:nvSpPr>
        <p:spPr bwMode="auto">
          <a:xfrm>
            <a:off x="520700" y="301925"/>
            <a:ext cx="774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УПРАВЛЯЮЩИЙ СОВЕТ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5057" y="1069675"/>
            <a:ext cx="825919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/>
              <a:t>ОПРЕДЕЛЕНИЕ</a:t>
            </a:r>
            <a:r>
              <a:rPr lang="en-US" sz="1600" b="1" dirty="0" smtClean="0"/>
              <a:t>: </a:t>
            </a:r>
          </a:p>
          <a:p>
            <a:r>
              <a:rPr lang="ru-RU" sz="1400" dirty="0"/>
              <a:t>Управляющий совет - это представительный коллегиальный орган государственно-общественного управления образовательной организацией, имеющий определенные уставом полномочия по решению вопросов функционирования и развития образовательной организации, формируемый из представителей учредителя, руководства и работников образовательной организации, обучающихся старше 14 лет и родителей (законных представителей) обучающихся, не достигших возраста 18 лет, а также из представителей местного </a:t>
            </a:r>
            <a:r>
              <a:rPr lang="ru-RU" sz="1400" dirty="0" smtClean="0"/>
              <a:t>сообщества.</a:t>
            </a:r>
            <a:endParaRPr lang="en-US" sz="1600" b="1" dirty="0" smtClean="0"/>
          </a:p>
          <a:p>
            <a:pPr algn="just"/>
            <a:endParaRPr lang="ru-RU" sz="1600" b="1" dirty="0" smtClean="0"/>
          </a:p>
          <a:p>
            <a:pPr algn="just"/>
            <a:r>
              <a:rPr lang="ru-RU" sz="1600" b="1" dirty="0" smtClean="0"/>
              <a:t>УЧАСТНИКИ</a:t>
            </a:r>
            <a:r>
              <a:rPr lang="en-US" sz="1600" b="1" dirty="0" smtClean="0"/>
              <a:t>:</a:t>
            </a:r>
            <a:endParaRPr lang="ru-RU" sz="1600" b="1" dirty="0" smtClean="0"/>
          </a:p>
          <a:p>
            <a:r>
              <a:rPr lang="ru-RU" sz="1400" dirty="0"/>
              <a:t>Избираемыми членами управляющего совета являются представители работников образовательной организации, представители родителей (законных представителей) обучающихся (воспитанников) и представители обучающихся старше 14 </a:t>
            </a:r>
            <a:r>
              <a:rPr lang="ru-RU" sz="1400" dirty="0" smtClean="0"/>
              <a:t>лет.</a:t>
            </a:r>
            <a:endParaRPr lang="ru-RU" sz="1400" dirty="0"/>
          </a:p>
          <a:p>
            <a:r>
              <a:rPr lang="ru-RU" sz="1400" dirty="0"/>
              <a:t>В состав управляющего совета входит один представитель учредителя образовательной организации (в соответствии с приказом о назначении и доверенностью учредителя). В состав управляющего совета по его решению могут быть кооптированы представители местного сообщества (деятели науки, культуры, общественные деятели, представители СМИ, депутаты, работодатели и представители объединений работодателей, специалисты из сфер профессиональной деятельности, совпадающих с профилем (профилями) обучения и др.).</a:t>
            </a:r>
          </a:p>
          <a:p>
            <a:pPr algn="just"/>
            <a:endParaRPr lang="ru-RU" sz="1600" b="1" dirty="0" smtClean="0"/>
          </a:p>
          <a:p>
            <a:r>
              <a:rPr lang="ru-RU" sz="1600" b="1" dirty="0" smtClean="0"/>
              <a:t>СРОКИ ПОЛНОМОЧИЙ</a:t>
            </a:r>
            <a:r>
              <a:rPr lang="en-US" sz="1600" b="1" dirty="0"/>
              <a:t>:</a:t>
            </a:r>
            <a:endParaRPr lang="ru-RU" sz="1600" b="1" dirty="0"/>
          </a:p>
          <a:p>
            <a:r>
              <a:rPr lang="ru-RU" sz="1400" dirty="0" smtClean="0"/>
              <a:t>Управляющий </a:t>
            </a:r>
            <a:r>
              <a:rPr lang="ru-RU" sz="1400" dirty="0"/>
              <a:t>совет создается на весь срок деятельности образовательной организации. </a:t>
            </a:r>
            <a:endParaRPr lang="en-US" sz="1600" dirty="0"/>
          </a:p>
          <a:p>
            <a:pPr algn="just"/>
            <a:endParaRPr lang="en-US" sz="1600" b="1" dirty="0" smtClean="0"/>
          </a:p>
          <a:p>
            <a:pPr algn="just"/>
            <a:endParaRPr lang="ru-RU" dirty="0"/>
          </a:p>
          <a:p>
            <a:pPr algn="ctr"/>
            <a:endParaRPr lang="ru-RU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84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762684" y="678221"/>
            <a:ext cx="7401088" cy="56673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362" name="Рисунок 6"/>
          <p:cNvPicPr>
            <a:picLocks noChangeAspect="1"/>
          </p:cNvPicPr>
          <p:nvPr/>
        </p:nvPicPr>
        <p:blipFill>
          <a:blip r:embed="rId3"/>
          <a:srcRect l="38155" t="54317"/>
          <a:stretch>
            <a:fillRect/>
          </a:stretch>
        </p:blipFill>
        <p:spPr bwMode="auto">
          <a:xfrm>
            <a:off x="6113463" y="4743450"/>
            <a:ext cx="309562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" b="39751"/>
          <a:stretch>
            <a:fillRect/>
          </a:stretch>
        </p:blipFill>
        <p:spPr bwMode="auto">
          <a:xfrm>
            <a:off x="7050088" y="5861050"/>
            <a:ext cx="210661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16"/>
          <p:cNvSpPr>
            <a:spLocks noChangeArrowheads="1"/>
          </p:cNvSpPr>
          <p:nvPr/>
        </p:nvSpPr>
        <p:spPr bwMode="auto">
          <a:xfrm>
            <a:off x="520700" y="301925"/>
            <a:ext cx="774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УПРАВЛЯЮЩИЙ СОВЕТ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5057" y="1069675"/>
            <a:ext cx="8259193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u="sng" dirty="0" smtClean="0"/>
          </a:p>
          <a:p>
            <a:pPr algn="ctr"/>
            <a:r>
              <a:rPr lang="ru-RU" sz="1600" b="1" u="sng" dirty="0" smtClean="0"/>
              <a:t>ОСОБЕННОСТИ</a:t>
            </a:r>
            <a:r>
              <a:rPr lang="en-US" sz="1600" b="1" u="sng" dirty="0" smtClean="0"/>
              <a:t>: </a:t>
            </a:r>
            <a:endParaRPr lang="ru-RU" sz="1600" b="1" u="sng" dirty="0" smtClean="0"/>
          </a:p>
          <a:p>
            <a:pPr algn="ctr"/>
            <a:endParaRPr lang="en-US" sz="1600" b="1" u="sng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1500" dirty="0"/>
              <a:t>Члены управляющего совета избираются преимущественно сроком на три года, за исключением членов управляющего совета из числа обучающихся, которые могут избираться сроком на один-два года. </a:t>
            </a:r>
            <a:endParaRPr lang="ru-RU" sz="15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1500" dirty="0" smtClean="0"/>
              <a:t>Процедура </a:t>
            </a:r>
            <a:r>
              <a:rPr lang="ru-RU" sz="1500" dirty="0"/>
              <a:t>выборов для каждой категории членов управляющего совета осуществляется в соответствии с Положением о порядке выборов членов управляющего совета.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500" dirty="0"/>
              <a:t>Директор образовательной организации входит в состав управляющего совета по должности.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500" dirty="0"/>
              <a:t>Члены управляющего совета из числа обучающихся избираются общим собранием (конференцией) обучающихся соответствующих параллельных классов данной образовательной организации со сроком полномочий один (два) года (в зависимости от срока, указанного в Положении).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500" dirty="0"/>
              <a:t>Члены управляющего совета образовательной организации из числа работников избираются общим собранием (конференцией) работников данной образовательной организации сроком на три года.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500" dirty="0"/>
              <a:t>Члены управляющего совета образовательной организации из числа родителей (законных представителей) обучающихся избираются собранием (конференцией) родителей (законных представителей) обучающихся сроком на три года</a:t>
            </a:r>
          </a:p>
          <a:p>
            <a:pPr algn="just"/>
            <a:endParaRPr lang="en-US" sz="1600" b="1" dirty="0" smtClean="0"/>
          </a:p>
          <a:p>
            <a:pPr algn="just"/>
            <a:endParaRPr lang="en-US" sz="1600" b="1" dirty="0" smtClean="0"/>
          </a:p>
          <a:p>
            <a:pPr algn="just"/>
            <a:endParaRPr lang="ru-RU" dirty="0"/>
          </a:p>
          <a:p>
            <a:pPr algn="ctr"/>
            <a:endParaRPr lang="ru-RU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79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762684" y="678221"/>
            <a:ext cx="7401088" cy="56673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362" name="Рисунок 6"/>
          <p:cNvPicPr>
            <a:picLocks noChangeAspect="1"/>
          </p:cNvPicPr>
          <p:nvPr/>
        </p:nvPicPr>
        <p:blipFill>
          <a:blip r:embed="rId3"/>
          <a:srcRect l="38155" t="54317"/>
          <a:stretch>
            <a:fillRect/>
          </a:stretch>
        </p:blipFill>
        <p:spPr bwMode="auto">
          <a:xfrm>
            <a:off x="6113463" y="4743450"/>
            <a:ext cx="309562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" b="39751"/>
          <a:stretch>
            <a:fillRect/>
          </a:stretch>
        </p:blipFill>
        <p:spPr bwMode="auto">
          <a:xfrm>
            <a:off x="7050088" y="5861050"/>
            <a:ext cx="210661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16"/>
          <p:cNvSpPr>
            <a:spLocks noChangeArrowheads="1"/>
          </p:cNvSpPr>
          <p:nvPr/>
        </p:nvSpPr>
        <p:spPr bwMode="auto">
          <a:xfrm>
            <a:off x="520700" y="301925"/>
            <a:ext cx="774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УПРАВЛЯЮЩИЙ СОВЕТ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7419" y="828136"/>
            <a:ext cx="833683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u="sng" dirty="0" smtClean="0"/>
          </a:p>
          <a:p>
            <a:pPr algn="ctr"/>
            <a:r>
              <a:rPr lang="ru-RU" sz="1600" b="1" u="sng" dirty="0" smtClean="0"/>
              <a:t>ОСНОВНЫЕ ПОЛНОМОЧИЯ</a:t>
            </a:r>
            <a:r>
              <a:rPr lang="en-US" sz="1600" b="1" u="sng" dirty="0" smtClean="0"/>
              <a:t>: </a:t>
            </a:r>
            <a:endParaRPr lang="ru-RU" sz="1600" b="1" u="sng" dirty="0" smtClean="0"/>
          </a:p>
          <a:p>
            <a:pPr algn="ctr"/>
            <a:endParaRPr lang="en-US" sz="1600" b="1" u="sng" dirty="0" smtClean="0"/>
          </a:p>
          <a:p>
            <a:r>
              <a:rPr lang="ru-RU" dirty="0" smtClean="0"/>
              <a:t>1. </a:t>
            </a:r>
            <a:r>
              <a:rPr lang="ru-RU" b="1" dirty="0" smtClean="0"/>
              <a:t>Определение </a:t>
            </a:r>
            <a:r>
              <a:rPr lang="ru-RU" b="1" dirty="0"/>
              <a:t>путей развития образовательной </a:t>
            </a:r>
            <a:r>
              <a:rPr lang="ru-RU" b="1" dirty="0" smtClean="0"/>
              <a:t>организации </a:t>
            </a:r>
          </a:p>
          <a:p>
            <a:r>
              <a:rPr lang="ru-RU" dirty="0" smtClean="0"/>
              <a:t>(через программу </a:t>
            </a:r>
            <a:r>
              <a:rPr lang="ru-RU" dirty="0"/>
              <a:t>развития </a:t>
            </a:r>
            <a:r>
              <a:rPr lang="ru-RU" dirty="0" smtClean="0"/>
              <a:t>ОО, публичную отчетность).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b="1" dirty="0" smtClean="0"/>
              <a:t>Организация </a:t>
            </a:r>
            <a:r>
              <a:rPr lang="ru-RU" b="1" dirty="0"/>
              <a:t>образовательной деятельности </a:t>
            </a:r>
            <a:endParaRPr lang="ru-RU" b="1" dirty="0" smtClean="0"/>
          </a:p>
          <a:p>
            <a:r>
              <a:rPr lang="ru-RU" dirty="0" smtClean="0"/>
              <a:t>(через согласование образовательной программы, основных общеобразовательных программ,</a:t>
            </a:r>
            <a:r>
              <a:rPr lang="ru-RU" dirty="0"/>
              <a:t> </a:t>
            </a:r>
            <a:r>
              <a:rPr lang="ru-RU" dirty="0" smtClean="0"/>
              <a:t>профилей </a:t>
            </a:r>
            <a:r>
              <a:rPr lang="ru-RU" dirty="0"/>
              <a:t>обучения в старшей </a:t>
            </a:r>
            <a:r>
              <a:rPr lang="ru-RU" dirty="0" smtClean="0"/>
              <a:t>школе,</a:t>
            </a:r>
            <a:r>
              <a:rPr lang="ru-RU" dirty="0"/>
              <a:t> </a:t>
            </a:r>
            <a:r>
              <a:rPr lang="ru-RU" dirty="0" smtClean="0"/>
              <a:t>учебников из </a:t>
            </a:r>
            <a:r>
              <a:rPr lang="ru-RU" dirty="0"/>
              <a:t>числа рекомендованных (допущенных) </a:t>
            </a:r>
            <a:r>
              <a:rPr lang="ru-RU" dirty="0" err="1"/>
              <a:t>Минобрнауки</a:t>
            </a:r>
            <a:r>
              <a:rPr lang="ru-RU" dirty="0"/>
              <a:t> </a:t>
            </a:r>
            <a:r>
              <a:rPr lang="ru-RU" dirty="0" smtClean="0"/>
              <a:t>России).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b="1" dirty="0" smtClean="0"/>
              <a:t>Регулирование взаимодействий участников </a:t>
            </a:r>
            <a:r>
              <a:rPr lang="ru-RU" b="1" dirty="0"/>
              <a:t>образовательных </a:t>
            </a:r>
            <a:r>
              <a:rPr lang="ru-RU" b="1" dirty="0" smtClean="0"/>
              <a:t>отношений </a:t>
            </a:r>
          </a:p>
          <a:p>
            <a:r>
              <a:rPr lang="ru-RU" sz="1600" dirty="0" smtClean="0"/>
              <a:t>(через рассмотрение жалоб </a:t>
            </a:r>
            <a:r>
              <a:rPr lang="ru-RU" sz="1600" dirty="0"/>
              <a:t>и </a:t>
            </a:r>
            <a:r>
              <a:rPr lang="ru-RU" sz="1600" dirty="0" smtClean="0"/>
              <a:t>заявлений </a:t>
            </a:r>
            <a:r>
              <a:rPr lang="ru-RU" sz="1600" dirty="0"/>
              <a:t>обучающихся, их </a:t>
            </a:r>
            <a:r>
              <a:rPr lang="ru-RU" sz="1600" dirty="0" smtClean="0"/>
              <a:t>родителей</a:t>
            </a:r>
            <a:r>
              <a:rPr lang="en-US" sz="1600" dirty="0" smtClean="0"/>
              <a:t>/</a:t>
            </a:r>
            <a:r>
              <a:rPr lang="ru-RU" sz="1600" dirty="0" smtClean="0"/>
              <a:t>законных представителей</a:t>
            </a:r>
            <a:r>
              <a:rPr lang="en-US" sz="1600" dirty="0" smtClean="0"/>
              <a:t>;</a:t>
            </a:r>
            <a:r>
              <a:rPr lang="ru-RU" sz="1600" dirty="0" smtClean="0"/>
              <a:t> принятие решений </a:t>
            </a:r>
            <a:r>
              <a:rPr lang="ru-RU" sz="1600" dirty="0"/>
              <a:t>об исключении обучающегося из образовательной </a:t>
            </a:r>
            <a:r>
              <a:rPr lang="ru-RU" sz="1600" dirty="0" smtClean="0"/>
              <a:t>организации</a:t>
            </a:r>
            <a:r>
              <a:rPr lang="en-US" sz="1600" dirty="0" smtClean="0"/>
              <a:t>;</a:t>
            </a:r>
            <a:r>
              <a:rPr lang="ru-RU" sz="1600" dirty="0" smtClean="0"/>
              <a:t> ходатайство </a:t>
            </a:r>
            <a:r>
              <a:rPr lang="en-US" sz="1600" dirty="0" smtClean="0"/>
              <a:t>[</a:t>
            </a:r>
            <a:r>
              <a:rPr lang="ru-RU" sz="1600" dirty="0" smtClean="0"/>
              <a:t>при </a:t>
            </a:r>
            <a:r>
              <a:rPr lang="ru-RU" sz="1600" dirty="0"/>
              <a:t>наличии оснований перед учредителем образовательной </a:t>
            </a:r>
            <a:r>
              <a:rPr lang="ru-RU" sz="1600" dirty="0" smtClean="0"/>
              <a:t>организации</a:t>
            </a:r>
            <a:r>
              <a:rPr lang="en-US" sz="1600" dirty="0" smtClean="0"/>
              <a:t>]</a:t>
            </a:r>
            <a:r>
              <a:rPr lang="ru-RU" sz="1600" dirty="0" smtClean="0"/>
              <a:t> </a:t>
            </a:r>
            <a:r>
              <a:rPr lang="ru-RU" sz="1600" dirty="0"/>
              <a:t>о расторжении трудового договора с педагогом, руководителей, иным работником образовательной </a:t>
            </a:r>
            <a:r>
              <a:rPr lang="ru-RU" sz="1600" dirty="0" smtClean="0"/>
              <a:t>организации</a:t>
            </a:r>
            <a:r>
              <a:rPr lang="en-US" sz="1600" dirty="0" smtClean="0"/>
              <a:t>;</a:t>
            </a:r>
            <a:r>
              <a:rPr lang="ru-RU" sz="1600" dirty="0" smtClean="0"/>
              <a:t> внесение </a:t>
            </a:r>
            <a:r>
              <a:rPr lang="ru-RU" sz="1600" dirty="0"/>
              <a:t>учредителю предложения о поощрении работников и руководителя образовательной </a:t>
            </a:r>
            <a:r>
              <a:rPr lang="ru-RU" sz="1600" dirty="0" smtClean="0"/>
              <a:t>организации).</a:t>
            </a:r>
            <a:endParaRPr lang="ru-RU" sz="1600" dirty="0"/>
          </a:p>
          <a:p>
            <a:pPr algn="just"/>
            <a:endParaRPr lang="en-US" sz="1600" b="1" dirty="0" smtClean="0"/>
          </a:p>
          <a:p>
            <a:pPr algn="just"/>
            <a:endParaRPr lang="en-US" sz="1600" b="1" dirty="0" smtClean="0"/>
          </a:p>
          <a:p>
            <a:pPr algn="just"/>
            <a:endParaRPr lang="ru-RU" dirty="0"/>
          </a:p>
          <a:p>
            <a:pPr algn="ctr"/>
            <a:endParaRPr lang="ru-RU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52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762684" y="678221"/>
            <a:ext cx="7401088" cy="56673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362" name="Рисунок 6"/>
          <p:cNvPicPr>
            <a:picLocks noChangeAspect="1"/>
          </p:cNvPicPr>
          <p:nvPr/>
        </p:nvPicPr>
        <p:blipFill>
          <a:blip r:embed="rId3"/>
          <a:srcRect l="38155" t="54317"/>
          <a:stretch>
            <a:fillRect/>
          </a:stretch>
        </p:blipFill>
        <p:spPr bwMode="auto">
          <a:xfrm>
            <a:off x="6113463" y="4743450"/>
            <a:ext cx="309562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" b="39751"/>
          <a:stretch>
            <a:fillRect/>
          </a:stretch>
        </p:blipFill>
        <p:spPr bwMode="auto">
          <a:xfrm>
            <a:off x="7050088" y="5861050"/>
            <a:ext cx="210661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16"/>
          <p:cNvSpPr>
            <a:spLocks noChangeArrowheads="1"/>
          </p:cNvSpPr>
          <p:nvPr/>
        </p:nvSpPr>
        <p:spPr bwMode="auto">
          <a:xfrm>
            <a:off x="520700" y="301925"/>
            <a:ext cx="774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УПРАВЛЯЮЩИЙ СОВЕТ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7419" y="828136"/>
            <a:ext cx="8336831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u="sng" dirty="0" smtClean="0"/>
          </a:p>
          <a:p>
            <a:pPr algn="ctr"/>
            <a:r>
              <a:rPr lang="ru-RU" sz="1600" b="1" u="sng" dirty="0" smtClean="0"/>
              <a:t>ОСНОВНЫЕ ПОЛНОМОЧИЯ</a:t>
            </a:r>
            <a:r>
              <a:rPr lang="en-US" sz="1600" b="1" u="sng" dirty="0" smtClean="0"/>
              <a:t>: </a:t>
            </a:r>
            <a:endParaRPr lang="ru-RU" sz="1600" b="1" u="sng" dirty="0" smtClean="0"/>
          </a:p>
          <a:p>
            <a:pPr algn="ctr"/>
            <a:endParaRPr lang="en-US" sz="1600" b="1" u="sng" dirty="0" smtClean="0"/>
          </a:p>
          <a:p>
            <a:r>
              <a:rPr lang="ru-RU" sz="2000" dirty="0"/>
              <a:t>4. </a:t>
            </a:r>
            <a:r>
              <a:rPr lang="ru-RU" b="1" dirty="0"/>
              <a:t>Влияние на функционирование образовательной организации </a:t>
            </a:r>
          </a:p>
          <a:p>
            <a:r>
              <a:rPr lang="ru-RU" sz="1600" dirty="0"/>
              <a:t>(через режим занятий обучающихся, в том числе продолжительность учебной </a:t>
            </a:r>
            <a:r>
              <a:rPr lang="ru-RU" sz="1600" dirty="0" smtClean="0"/>
              <a:t>недели; </a:t>
            </a:r>
            <a:r>
              <a:rPr lang="ru-RU" sz="1600" dirty="0"/>
              <a:t>время начала и окончания занятий; </a:t>
            </a:r>
            <a:r>
              <a:rPr lang="ru-RU" sz="1600" dirty="0" smtClean="0"/>
              <a:t>введение </a:t>
            </a:r>
            <a:r>
              <a:rPr lang="ru-RU" sz="1600" dirty="0"/>
              <a:t>(</a:t>
            </a:r>
            <a:r>
              <a:rPr lang="ru-RU" sz="1600" dirty="0" smtClean="0"/>
              <a:t>отмену) </a:t>
            </a:r>
            <a:r>
              <a:rPr lang="ru-RU" sz="1600" dirty="0"/>
              <a:t>единой в период занятий формы одежды обучающихся и персонала образовательной организации; контроль над соблюдением здоровых и безопасных условий обучения, воспитания и труда в школе).</a:t>
            </a:r>
          </a:p>
          <a:p>
            <a:endParaRPr lang="ru-RU" sz="1600" dirty="0" smtClean="0"/>
          </a:p>
          <a:p>
            <a:r>
              <a:rPr lang="ru-RU" sz="1600" dirty="0" smtClean="0"/>
              <a:t>5. </a:t>
            </a:r>
            <a:r>
              <a:rPr lang="ru-RU" sz="1600" b="1" dirty="0" smtClean="0"/>
              <a:t>Влияние на финансово-хозяйственную деятельность </a:t>
            </a:r>
          </a:p>
          <a:p>
            <a:r>
              <a:rPr lang="ru-RU" sz="1600" dirty="0" smtClean="0"/>
              <a:t>(утверждать сметы расходования средств, полученных образовательной организацией от уставной приносящей доходы деятельности и из иных внебюджетных источников; содействовать привлечению внебюджетных средств для обеспечения деятельности и развития школы, определять цели и направления их расходования; согласовывать сдачу в аренду образовательной организацией закрепленных за ней объектов собственности; утверждать или согласовывать порядок и критерии распределения выплат стимулирующего характера педагогическим работникам; заслушивать и утверждать отчет руководителя образовательной организации по итогам учебного и финансового года, предоставлять его общественности и учредителю; вносить рекомендации учредителю по содержанию государственного (муниципального) задания образовательной организации).</a:t>
            </a:r>
          </a:p>
          <a:p>
            <a:pPr algn="just"/>
            <a:endParaRPr lang="en-US" sz="1600" b="1" dirty="0" smtClean="0"/>
          </a:p>
          <a:p>
            <a:pPr algn="just"/>
            <a:endParaRPr lang="en-US" sz="1600" b="1" dirty="0" smtClean="0"/>
          </a:p>
          <a:p>
            <a:pPr algn="just"/>
            <a:endParaRPr lang="ru-RU" dirty="0"/>
          </a:p>
          <a:p>
            <a:pPr algn="ctr"/>
            <a:endParaRPr lang="ru-RU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00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762684" y="678221"/>
            <a:ext cx="7401088" cy="56673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362" name="Рисунок 6"/>
          <p:cNvPicPr>
            <a:picLocks noChangeAspect="1"/>
          </p:cNvPicPr>
          <p:nvPr/>
        </p:nvPicPr>
        <p:blipFill>
          <a:blip r:embed="rId3"/>
          <a:srcRect l="38155" t="54317"/>
          <a:stretch>
            <a:fillRect/>
          </a:stretch>
        </p:blipFill>
        <p:spPr bwMode="auto">
          <a:xfrm>
            <a:off x="6113463" y="4743450"/>
            <a:ext cx="309562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" b="39751"/>
          <a:stretch>
            <a:fillRect/>
          </a:stretch>
        </p:blipFill>
        <p:spPr bwMode="auto">
          <a:xfrm>
            <a:off x="7050088" y="5861050"/>
            <a:ext cx="210661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16"/>
          <p:cNvSpPr>
            <a:spLocks noChangeArrowheads="1"/>
          </p:cNvSpPr>
          <p:nvPr/>
        </p:nvSpPr>
        <p:spPr bwMode="auto">
          <a:xfrm>
            <a:off x="520700" y="301925"/>
            <a:ext cx="774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УПРАВЛЯЮЩИЙ СОВЕТ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7419" y="828136"/>
            <a:ext cx="8336831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u="sng" dirty="0" smtClean="0"/>
          </a:p>
          <a:p>
            <a:pPr algn="ctr"/>
            <a:r>
              <a:rPr lang="ru-RU" sz="1600" b="1" u="sng" dirty="0" smtClean="0"/>
              <a:t>ОСНОВНЫЕ ПОЛНОМОЧИЯ</a:t>
            </a:r>
            <a:r>
              <a:rPr lang="en-US" sz="1600" b="1" u="sng" dirty="0" smtClean="0"/>
              <a:t>: </a:t>
            </a:r>
            <a:endParaRPr lang="ru-RU" sz="1600" b="1" u="sng" dirty="0" smtClean="0"/>
          </a:p>
          <a:p>
            <a:pPr algn="ctr"/>
            <a:endParaRPr lang="en-US" sz="1600" b="1" u="sng" dirty="0" smtClean="0"/>
          </a:p>
          <a:p>
            <a:r>
              <a:rPr lang="ru-RU" sz="2000" dirty="0"/>
              <a:t>6. Управляющий совет вправе самостоятельно разрабатывать и утверждать локальные нормативные и иные правовые акты образовательной организации по вопросам, отнесенным Уставом образовательной организации к его исключительной компетенции, а также согласовывать локальные акты, отнесенные Уставом образовательной организации к совместной компетенции управляющего совета и других органов управления (руководителя, педагогического совета и др.).</a:t>
            </a:r>
          </a:p>
          <a:p>
            <a:r>
              <a:rPr lang="ru-RU" sz="2000" dirty="0"/>
              <a:t>7. Управляющий совет вправе разрабатывать, принимать и вносить рекомендации учредителю и руководителю образовательной организации по вопросам управления образовательной организации, отнесенным к их компетенции законодательством и Уставом образовательной организации. Полный перечень полномочий управляющего совета должен быть изложен в утвержденном учредителем и зарегистрированном Уставе образовательной организации.</a:t>
            </a:r>
          </a:p>
          <a:p>
            <a:pPr algn="just"/>
            <a:endParaRPr lang="en-US" sz="1600" b="1" dirty="0" smtClean="0"/>
          </a:p>
          <a:p>
            <a:pPr algn="just"/>
            <a:endParaRPr lang="en-US" sz="1600" b="1" dirty="0" smtClean="0"/>
          </a:p>
          <a:p>
            <a:pPr algn="just"/>
            <a:endParaRPr lang="ru-RU" dirty="0"/>
          </a:p>
          <a:p>
            <a:pPr algn="ctr"/>
            <a:endParaRPr lang="ru-RU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14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762684" y="678221"/>
            <a:ext cx="7401088" cy="56673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362" name="Рисунок 6"/>
          <p:cNvPicPr>
            <a:picLocks noChangeAspect="1"/>
          </p:cNvPicPr>
          <p:nvPr/>
        </p:nvPicPr>
        <p:blipFill>
          <a:blip r:embed="rId3"/>
          <a:srcRect l="38155" t="54317"/>
          <a:stretch>
            <a:fillRect/>
          </a:stretch>
        </p:blipFill>
        <p:spPr bwMode="auto">
          <a:xfrm>
            <a:off x="6113463" y="4743450"/>
            <a:ext cx="309562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" b="39751"/>
          <a:stretch>
            <a:fillRect/>
          </a:stretch>
        </p:blipFill>
        <p:spPr bwMode="auto">
          <a:xfrm>
            <a:off x="7050088" y="5861050"/>
            <a:ext cx="210661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16"/>
          <p:cNvSpPr>
            <a:spLocks noChangeArrowheads="1"/>
          </p:cNvSpPr>
          <p:nvPr/>
        </p:nvSpPr>
        <p:spPr bwMode="auto">
          <a:xfrm>
            <a:off x="520700" y="301925"/>
            <a:ext cx="774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НАБЛЮДАТЕЛЬНЫЙ СОВЕТ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5057" y="1069675"/>
            <a:ext cx="825919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b="1" dirty="0" smtClean="0"/>
          </a:p>
          <a:p>
            <a:pPr algn="just"/>
            <a:endParaRPr lang="ru-RU" sz="1600" b="1" dirty="0"/>
          </a:p>
          <a:p>
            <a:pPr algn="just"/>
            <a:endParaRPr lang="ru-RU" sz="1600" b="1" dirty="0" smtClean="0"/>
          </a:p>
          <a:p>
            <a:pPr algn="just"/>
            <a:r>
              <a:rPr lang="ru-RU" sz="1600" b="1" dirty="0" smtClean="0"/>
              <a:t>ОПРЕДЕЛЕНИЕ</a:t>
            </a:r>
            <a:r>
              <a:rPr lang="en-US" sz="1600" b="1" dirty="0" smtClean="0"/>
              <a:t>: </a:t>
            </a:r>
          </a:p>
          <a:p>
            <a:r>
              <a:rPr lang="ru-RU" sz="1400" dirty="0"/>
              <a:t>Наблюдательный совет является представительным коллегиальным органом государственно-общественного управления образовательной организации, осуществляющим в соответствии с Уставом решение отдельных вопросов по управлению образовательной организацией.</a:t>
            </a:r>
          </a:p>
          <a:p>
            <a:pPr algn="just"/>
            <a:endParaRPr lang="ru-RU" sz="1600" b="1" dirty="0" smtClean="0"/>
          </a:p>
          <a:p>
            <a:pPr algn="just"/>
            <a:r>
              <a:rPr lang="ru-RU" sz="1600" b="1" dirty="0" smtClean="0"/>
              <a:t>УЧАСТНИКИ</a:t>
            </a:r>
            <a:r>
              <a:rPr lang="en-US" sz="1600" b="1" dirty="0" smtClean="0"/>
              <a:t>:</a:t>
            </a:r>
            <a:endParaRPr lang="ru-RU" sz="1600" b="1" dirty="0" smtClean="0"/>
          </a:p>
          <a:p>
            <a:r>
              <a:rPr lang="ru-RU" sz="1400" dirty="0"/>
              <a:t>В состав наблюдательного совета могут входить в равных пропорциях:</a:t>
            </a:r>
          </a:p>
          <a:p>
            <a:r>
              <a:rPr lang="ru-RU" sz="1400" dirty="0"/>
              <a:t>представители учредителя, в соответствии с приказом Учредителя о назначении;</a:t>
            </a:r>
          </a:p>
          <a:p>
            <a:r>
              <a:rPr lang="ru-RU" sz="1400" dirty="0"/>
              <a:t>кооптированные представители общественности, в том числе лица, имеющие заслуги и достижения в сфере образования;</a:t>
            </a:r>
          </a:p>
          <a:p>
            <a:r>
              <a:rPr lang="ru-RU" sz="1400" dirty="0"/>
              <a:t>представители работников образовательной организации.</a:t>
            </a:r>
          </a:p>
          <a:p>
            <a:pPr algn="just"/>
            <a:endParaRPr lang="ru-RU" sz="1600" b="1" dirty="0" smtClean="0"/>
          </a:p>
          <a:p>
            <a:r>
              <a:rPr lang="ru-RU" sz="1600" b="1" dirty="0" smtClean="0"/>
              <a:t>СРОКИ ПОЛНОМОЧИЙ</a:t>
            </a:r>
            <a:r>
              <a:rPr lang="en-US" sz="1600" b="1" dirty="0"/>
              <a:t>:</a:t>
            </a:r>
            <a:endParaRPr lang="ru-RU" sz="1600" b="1" dirty="0"/>
          </a:p>
          <a:p>
            <a:r>
              <a:rPr lang="ru-RU" sz="1400" dirty="0"/>
              <a:t>Рекомендуемый срок полномочий наблюдательного совета - 3 - 5 лет.</a:t>
            </a:r>
          </a:p>
          <a:p>
            <a:pPr algn="just"/>
            <a:endParaRPr lang="en-US" sz="1600" b="1" dirty="0" smtClean="0"/>
          </a:p>
          <a:p>
            <a:pPr algn="just"/>
            <a:endParaRPr lang="ru-RU" dirty="0"/>
          </a:p>
          <a:p>
            <a:pPr algn="ctr"/>
            <a:endParaRPr lang="ru-RU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16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773797" y="776646"/>
            <a:ext cx="7401088" cy="56673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4338" name="Рисунок 6"/>
          <p:cNvPicPr>
            <a:picLocks noChangeAspect="1"/>
          </p:cNvPicPr>
          <p:nvPr/>
        </p:nvPicPr>
        <p:blipFill>
          <a:blip r:embed="rId3"/>
          <a:srcRect l="38155" t="54317"/>
          <a:stretch>
            <a:fillRect/>
          </a:stretch>
        </p:blipFill>
        <p:spPr bwMode="auto">
          <a:xfrm>
            <a:off x="6113463" y="4743450"/>
            <a:ext cx="309562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" b="39751"/>
          <a:stretch>
            <a:fillRect/>
          </a:stretch>
        </p:blipFill>
        <p:spPr bwMode="auto">
          <a:xfrm>
            <a:off x="7050088" y="5861050"/>
            <a:ext cx="210661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Прямоугольник 5"/>
          <p:cNvSpPr>
            <a:spLocks noChangeArrowheads="1"/>
          </p:cNvSpPr>
          <p:nvPr/>
        </p:nvSpPr>
        <p:spPr bwMode="auto">
          <a:xfrm>
            <a:off x="612475" y="2700339"/>
            <a:ext cx="77724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b="1" u="sng" dirty="0" smtClean="0"/>
              <a:t>Федерального </a:t>
            </a:r>
            <a:r>
              <a:rPr lang="ru-RU" sz="1600" b="1" u="sng" dirty="0"/>
              <a:t>закона N </a:t>
            </a:r>
            <a:r>
              <a:rPr lang="ru-RU" sz="1600" b="1" u="sng" dirty="0" smtClean="0"/>
              <a:t>273-ФЗ</a:t>
            </a:r>
            <a:r>
              <a:rPr lang="ru-RU" sz="1600" b="1" u="sng" dirty="0"/>
              <a:t> п. 4 ст. 26</a:t>
            </a:r>
            <a:r>
              <a:rPr lang="ru-RU" sz="1600" b="1" u="sng" dirty="0" smtClean="0"/>
              <a:t> предусматривает</a:t>
            </a:r>
            <a:r>
              <a:rPr lang="en-US" sz="1600" b="1" u="sng" dirty="0" smtClean="0"/>
              <a:t>:</a:t>
            </a:r>
          </a:p>
          <a:p>
            <a:pPr algn="just"/>
            <a:endParaRPr lang="ru-RU" sz="1600" b="1" dirty="0" smtClean="0"/>
          </a:p>
          <a:p>
            <a:pPr algn="just"/>
            <a:r>
              <a:rPr lang="en-US" sz="1600" b="1" dirty="0" smtClean="0"/>
              <a:t>1</a:t>
            </a:r>
            <a:r>
              <a:rPr lang="ru-RU" sz="1600" b="1" dirty="0" smtClean="0"/>
              <a:t>.</a:t>
            </a:r>
            <a:r>
              <a:rPr lang="ru-RU" sz="2000" b="1" dirty="0" smtClean="0"/>
              <a:t>Обязательные</a:t>
            </a:r>
            <a:r>
              <a:rPr lang="ru-RU" sz="1600" b="1" dirty="0"/>
              <a:t> </a:t>
            </a:r>
            <a:r>
              <a:rPr lang="ru-RU" sz="2000" b="1" dirty="0"/>
              <a:t>формы</a:t>
            </a:r>
            <a:r>
              <a:rPr lang="ru-RU" sz="1600" b="1" dirty="0"/>
              <a:t> организации коллегиальных органов управления образовательными </a:t>
            </a:r>
            <a:r>
              <a:rPr lang="ru-RU" sz="1600" b="1" dirty="0" smtClean="0"/>
              <a:t>организациями. </a:t>
            </a:r>
            <a:endParaRPr lang="ru-RU" sz="1600" b="1" dirty="0"/>
          </a:p>
          <a:p>
            <a:pPr algn="just"/>
            <a:endParaRPr lang="ru-RU" sz="1600" b="1" dirty="0" smtClean="0"/>
          </a:p>
          <a:p>
            <a:pPr algn="just"/>
            <a:r>
              <a:rPr lang="ru-RU" sz="1600" b="1" dirty="0" smtClean="0"/>
              <a:t>2.</a:t>
            </a:r>
            <a:r>
              <a:rPr lang="ru-RU" sz="2000" b="1" dirty="0" smtClean="0"/>
              <a:t>Возможные</a:t>
            </a:r>
            <a:r>
              <a:rPr lang="ru-RU" sz="1600" b="1" dirty="0" smtClean="0"/>
              <a:t> </a:t>
            </a:r>
            <a:r>
              <a:rPr lang="ru-RU" sz="2000" b="1" dirty="0"/>
              <a:t>формы </a:t>
            </a:r>
            <a:r>
              <a:rPr lang="ru-RU" sz="1600" b="1" dirty="0"/>
              <a:t>организации коллегиальных органов управления образовательными </a:t>
            </a:r>
            <a:r>
              <a:rPr lang="ru-RU" sz="1600" b="1" dirty="0" smtClean="0"/>
              <a:t>организациями.</a:t>
            </a:r>
          </a:p>
          <a:p>
            <a:pPr algn="just"/>
            <a:endParaRPr lang="en-US" sz="1600" b="1" dirty="0"/>
          </a:p>
          <a:p>
            <a:pPr algn="just"/>
            <a:endParaRPr lang="ru-RU" sz="1600" b="1" dirty="0"/>
          </a:p>
        </p:txBody>
      </p:sp>
      <p:sp>
        <p:nvSpPr>
          <p:cNvPr id="14345" name="Прямоугольник 8"/>
          <p:cNvSpPr>
            <a:spLocks noChangeArrowheads="1"/>
          </p:cNvSpPr>
          <p:nvPr/>
        </p:nvSpPr>
        <p:spPr bwMode="auto">
          <a:xfrm>
            <a:off x="285750" y="3698875"/>
            <a:ext cx="8594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1600" b="1"/>
          </a:p>
        </p:txBody>
      </p:sp>
      <p:sp>
        <p:nvSpPr>
          <p:cNvPr id="14346" name="Прямоугольник 16"/>
          <p:cNvSpPr>
            <a:spLocks noChangeArrowheads="1"/>
          </p:cNvSpPr>
          <p:nvPr/>
        </p:nvSpPr>
        <p:spPr bwMode="auto">
          <a:xfrm>
            <a:off x="285751" y="906463"/>
            <a:ext cx="79819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НОРМАТИВНЫЕ ОСНОВЫ</a:t>
            </a:r>
            <a:endParaRPr lang="ru-RU" sz="2000" b="1" dirty="0"/>
          </a:p>
        </p:txBody>
      </p:sp>
      <p:sp>
        <p:nvSpPr>
          <p:cNvPr id="14347" name="Прямоугольник 9"/>
          <p:cNvSpPr>
            <a:spLocks noChangeArrowheads="1"/>
          </p:cNvSpPr>
          <p:nvPr/>
        </p:nvSpPr>
        <p:spPr bwMode="auto">
          <a:xfrm>
            <a:off x="274638" y="1606550"/>
            <a:ext cx="86201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 dirty="0" smtClean="0"/>
              <a:t> 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762684" y="678221"/>
            <a:ext cx="7401088" cy="56673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362" name="Рисунок 6"/>
          <p:cNvPicPr>
            <a:picLocks noChangeAspect="1"/>
          </p:cNvPicPr>
          <p:nvPr/>
        </p:nvPicPr>
        <p:blipFill>
          <a:blip r:embed="rId3"/>
          <a:srcRect l="38155" t="54317"/>
          <a:stretch>
            <a:fillRect/>
          </a:stretch>
        </p:blipFill>
        <p:spPr bwMode="auto">
          <a:xfrm>
            <a:off x="6113463" y="4743450"/>
            <a:ext cx="309562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" b="39751"/>
          <a:stretch>
            <a:fillRect/>
          </a:stretch>
        </p:blipFill>
        <p:spPr bwMode="auto">
          <a:xfrm>
            <a:off x="7050088" y="5861050"/>
            <a:ext cx="210661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16"/>
          <p:cNvSpPr>
            <a:spLocks noChangeArrowheads="1"/>
          </p:cNvSpPr>
          <p:nvPr/>
        </p:nvSpPr>
        <p:spPr bwMode="auto">
          <a:xfrm>
            <a:off x="520700" y="301925"/>
            <a:ext cx="774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НАБЛЮДАТЕЛЬНЫЙ</a:t>
            </a:r>
            <a:r>
              <a:rPr lang="ru-RU" sz="2400" b="1" dirty="0" smtClean="0"/>
              <a:t> СОВЕТ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7419" y="828136"/>
            <a:ext cx="8336831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u="sng" dirty="0" smtClean="0"/>
          </a:p>
          <a:p>
            <a:pPr algn="ctr"/>
            <a:r>
              <a:rPr lang="ru-RU" sz="1600" b="1" u="sng" dirty="0" smtClean="0"/>
              <a:t>ОСНОВНЫЕ ПОЛНОМОЧИЯ</a:t>
            </a:r>
            <a:r>
              <a:rPr lang="en-US" sz="1600" b="1" u="sng" dirty="0" smtClean="0"/>
              <a:t>: </a:t>
            </a:r>
            <a:endParaRPr lang="ru-RU" sz="1600" b="1" u="sng" dirty="0" smtClean="0"/>
          </a:p>
          <a:p>
            <a:pPr algn="ctr"/>
            <a:endParaRPr lang="en-US" sz="1600" b="1" u="sng" dirty="0" smtClean="0"/>
          </a:p>
          <a:p>
            <a:r>
              <a:rPr lang="ru-RU" dirty="0" smtClean="0"/>
              <a:t>1. Рассматривать предложения </a:t>
            </a:r>
            <a:r>
              <a:rPr lang="ru-RU" dirty="0"/>
              <a:t>учредителя или руководителя образовательной организации о внесении изменений в Устав образовательной организации</a:t>
            </a:r>
            <a:r>
              <a:rPr lang="ru-RU" dirty="0" smtClean="0"/>
              <a:t>;</a:t>
            </a:r>
            <a:endParaRPr lang="ru-RU" sz="800" dirty="0" smtClean="0"/>
          </a:p>
          <a:p>
            <a:endParaRPr lang="ru-RU" sz="800" dirty="0"/>
          </a:p>
          <a:p>
            <a:r>
              <a:rPr lang="ru-RU" dirty="0" smtClean="0"/>
              <a:t>2. Рассматривать предложения </a:t>
            </a:r>
            <a:r>
              <a:rPr lang="ru-RU" dirty="0"/>
              <a:t>учредителя или руководителя образовательной организации о создании и ликвидации филиалов образовательной организации, об открытии и о закрытии его представительств</a:t>
            </a:r>
            <a:r>
              <a:rPr lang="ru-RU" dirty="0" smtClean="0"/>
              <a:t>;</a:t>
            </a:r>
          </a:p>
          <a:p>
            <a:endParaRPr lang="ru-RU" sz="800" dirty="0"/>
          </a:p>
          <a:p>
            <a:r>
              <a:rPr lang="ru-RU" dirty="0"/>
              <a:t>3) Рассматривать </a:t>
            </a:r>
            <a:r>
              <a:rPr lang="ru-RU" dirty="0" smtClean="0"/>
              <a:t>предложения </a:t>
            </a:r>
            <a:r>
              <a:rPr lang="ru-RU" dirty="0"/>
              <a:t>учредителя или руководителя образовательной организации о реорганизации образовательной организации или о его ликвидации</a:t>
            </a:r>
            <a:r>
              <a:rPr lang="ru-RU" dirty="0" smtClean="0"/>
              <a:t>;</a:t>
            </a:r>
          </a:p>
          <a:p>
            <a:endParaRPr lang="ru-RU" sz="800" dirty="0"/>
          </a:p>
          <a:p>
            <a:r>
              <a:rPr lang="ru-RU" dirty="0"/>
              <a:t>4) Рассматривать </a:t>
            </a:r>
            <a:r>
              <a:rPr lang="ru-RU" dirty="0" smtClean="0"/>
              <a:t>предложения </a:t>
            </a:r>
            <a:r>
              <a:rPr lang="ru-RU" dirty="0"/>
              <a:t>учредителя или руководителя образовательной организации об изъятии имущества, закрепленного за образовательной организацией на праве оперативного управления</a:t>
            </a:r>
            <a:r>
              <a:rPr lang="ru-RU" dirty="0" smtClean="0"/>
              <a:t>;</a:t>
            </a:r>
          </a:p>
          <a:p>
            <a:endParaRPr lang="ru-RU" sz="800" dirty="0"/>
          </a:p>
          <a:p>
            <a:pPr algn="just"/>
            <a:r>
              <a:rPr lang="ru-RU" dirty="0" smtClean="0"/>
              <a:t>5) Рассматривать </a:t>
            </a:r>
            <a:r>
              <a:rPr lang="ru-RU" dirty="0"/>
              <a:t>проект плана финансово-хозяйственной деятельности образовательной организации;</a:t>
            </a:r>
          </a:p>
          <a:p>
            <a:pPr algn="just"/>
            <a:endParaRPr lang="ru-RU" dirty="0"/>
          </a:p>
          <a:p>
            <a:pPr algn="ctr"/>
            <a:endParaRPr lang="ru-RU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47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762684" y="678221"/>
            <a:ext cx="7401088" cy="56673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362" name="Рисунок 6"/>
          <p:cNvPicPr>
            <a:picLocks noChangeAspect="1"/>
          </p:cNvPicPr>
          <p:nvPr/>
        </p:nvPicPr>
        <p:blipFill>
          <a:blip r:embed="rId3"/>
          <a:srcRect l="38155" t="54317"/>
          <a:stretch>
            <a:fillRect/>
          </a:stretch>
        </p:blipFill>
        <p:spPr bwMode="auto">
          <a:xfrm>
            <a:off x="6113463" y="4743450"/>
            <a:ext cx="309562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" b="39751"/>
          <a:stretch>
            <a:fillRect/>
          </a:stretch>
        </p:blipFill>
        <p:spPr bwMode="auto">
          <a:xfrm>
            <a:off x="7050088" y="5861050"/>
            <a:ext cx="210661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16"/>
          <p:cNvSpPr>
            <a:spLocks noChangeArrowheads="1"/>
          </p:cNvSpPr>
          <p:nvPr/>
        </p:nvSpPr>
        <p:spPr bwMode="auto">
          <a:xfrm>
            <a:off x="520700" y="301925"/>
            <a:ext cx="774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НАБЛЮДАТЕЛЬНЫЙ</a:t>
            </a:r>
            <a:r>
              <a:rPr lang="ru-RU" sz="2400" b="1" dirty="0" smtClean="0"/>
              <a:t> СОВЕТ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7419" y="828136"/>
            <a:ext cx="833683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u="sng" dirty="0" smtClean="0"/>
          </a:p>
          <a:p>
            <a:pPr algn="ctr"/>
            <a:r>
              <a:rPr lang="ru-RU" sz="1600" b="1" u="sng" dirty="0" smtClean="0"/>
              <a:t>ОСНОВНЫЕ ПОЛНОМОЧИЯ</a:t>
            </a:r>
            <a:r>
              <a:rPr lang="en-US" sz="1600" b="1" u="sng" dirty="0" smtClean="0"/>
              <a:t>: </a:t>
            </a:r>
            <a:endParaRPr lang="ru-RU" sz="1600" b="1" u="sng" dirty="0" smtClean="0"/>
          </a:p>
          <a:p>
            <a:pPr algn="ctr"/>
            <a:endParaRPr lang="en-US" sz="1600" b="1" u="sng" dirty="0" smtClean="0"/>
          </a:p>
          <a:p>
            <a:r>
              <a:rPr lang="ru-RU" dirty="0" smtClean="0"/>
              <a:t>6) </a:t>
            </a:r>
            <a:r>
              <a:rPr lang="ru-RU" dirty="0"/>
              <a:t>Рассматривать предложения руководителя образовательной организации об участии образовательной организации в других юридических лицах, в том числе о внесении денежных средств и иного имущества в уставный (складочный) капитал других юридических лиц или передаче такого имущества иным образом другим юридическим лицам, в качестве учредителя или участника</a:t>
            </a:r>
            <a:r>
              <a:rPr lang="ru-RU" dirty="0" smtClean="0"/>
              <a:t>;</a:t>
            </a:r>
          </a:p>
          <a:p>
            <a:endParaRPr lang="ru-RU" sz="800" dirty="0"/>
          </a:p>
          <a:p>
            <a:r>
              <a:rPr lang="ru-RU" dirty="0" smtClean="0"/>
              <a:t>7</a:t>
            </a:r>
            <a:r>
              <a:rPr lang="ru-RU" dirty="0"/>
              <a:t>) </a:t>
            </a:r>
            <a:r>
              <a:rPr lang="ru-RU" dirty="0" smtClean="0"/>
              <a:t>Рассматривать по </a:t>
            </a:r>
            <a:r>
              <a:rPr lang="ru-RU" dirty="0"/>
              <a:t>представлению руководителя образовательной организации проекты отчетов о деятельности образовательной организации и об использовании его имущества, об исполнении плана его финансово-хозяйственной деятельности, годовую бухгалтерскую отчетность</a:t>
            </a:r>
            <a:r>
              <a:rPr lang="ru-RU" dirty="0" smtClean="0"/>
              <a:t>;</a:t>
            </a:r>
          </a:p>
          <a:p>
            <a:endParaRPr lang="ru-RU" sz="800" dirty="0"/>
          </a:p>
          <a:p>
            <a:r>
              <a:rPr lang="ru-RU" dirty="0"/>
              <a:t>8) </a:t>
            </a:r>
            <a:r>
              <a:rPr lang="ru-RU" dirty="0" smtClean="0"/>
              <a:t>Рассматривать предложения </a:t>
            </a:r>
            <a:r>
              <a:rPr lang="ru-RU" dirty="0"/>
              <a:t>руководителя образовательной организации о совершении сделок по распоряжению имуществом, которым в соответствии с законодательством образовательная организация не вправе распоряжаться самостоятельно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058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762684" y="678221"/>
            <a:ext cx="7401088" cy="56673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362" name="Рисунок 6"/>
          <p:cNvPicPr>
            <a:picLocks noChangeAspect="1"/>
          </p:cNvPicPr>
          <p:nvPr/>
        </p:nvPicPr>
        <p:blipFill>
          <a:blip r:embed="rId3"/>
          <a:srcRect l="38155" t="54317"/>
          <a:stretch>
            <a:fillRect/>
          </a:stretch>
        </p:blipFill>
        <p:spPr bwMode="auto">
          <a:xfrm>
            <a:off x="6113463" y="4743450"/>
            <a:ext cx="309562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" b="39751"/>
          <a:stretch>
            <a:fillRect/>
          </a:stretch>
        </p:blipFill>
        <p:spPr bwMode="auto">
          <a:xfrm>
            <a:off x="7050088" y="5861050"/>
            <a:ext cx="210661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16"/>
          <p:cNvSpPr>
            <a:spLocks noChangeArrowheads="1"/>
          </p:cNvSpPr>
          <p:nvPr/>
        </p:nvSpPr>
        <p:spPr bwMode="auto">
          <a:xfrm>
            <a:off x="520700" y="301925"/>
            <a:ext cx="774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НАБЛЮДАТЕЛЬНЫЙ</a:t>
            </a:r>
            <a:r>
              <a:rPr lang="ru-RU" sz="2400" b="1" dirty="0" smtClean="0"/>
              <a:t> СОВЕТ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7419" y="828136"/>
            <a:ext cx="833683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u="sng" dirty="0" smtClean="0"/>
          </a:p>
          <a:p>
            <a:pPr algn="ctr"/>
            <a:r>
              <a:rPr lang="ru-RU" sz="1600" b="1" u="sng" dirty="0" smtClean="0"/>
              <a:t>ОСНОВНЫЕ ПОЛНОМОЧИЯ</a:t>
            </a:r>
            <a:r>
              <a:rPr lang="en-US" sz="1600" b="1" u="sng" dirty="0" smtClean="0"/>
              <a:t>: </a:t>
            </a:r>
            <a:endParaRPr lang="ru-RU" sz="1600" b="1" u="sng" dirty="0" smtClean="0"/>
          </a:p>
          <a:p>
            <a:pPr algn="ctr"/>
            <a:endParaRPr lang="en-US" sz="1600" b="1" u="sng" dirty="0" smtClean="0"/>
          </a:p>
          <a:p>
            <a:r>
              <a:rPr lang="ru-RU" dirty="0"/>
              <a:t>9) Рассматривать предложения руководителя образовательной организации о совершении крупных сделок</a:t>
            </a:r>
            <a:r>
              <a:rPr lang="ru-RU" dirty="0" smtClean="0"/>
              <a:t>;</a:t>
            </a:r>
          </a:p>
          <a:p>
            <a:endParaRPr lang="ru-RU" sz="800" dirty="0"/>
          </a:p>
          <a:p>
            <a:r>
              <a:rPr lang="ru-RU" dirty="0"/>
              <a:t>10) </a:t>
            </a:r>
            <a:r>
              <a:rPr lang="ru-RU" dirty="0" smtClean="0"/>
              <a:t>Рассматривать предложения </a:t>
            </a:r>
            <a:r>
              <a:rPr lang="ru-RU" dirty="0"/>
              <a:t>руководителя образовательной организации о совершении сделок, в совершении которых имеется заинтересованность</a:t>
            </a:r>
            <a:r>
              <a:rPr lang="ru-RU" dirty="0" smtClean="0"/>
              <a:t>;</a:t>
            </a:r>
          </a:p>
          <a:p>
            <a:endParaRPr lang="ru-RU" sz="800" dirty="0"/>
          </a:p>
          <a:p>
            <a:r>
              <a:rPr lang="ru-RU" dirty="0"/>
              <a:t>11) </a:t>
            </a:r>
            <a:r>
              <a:rPr lang="ru-RU" dirty="0" smtClean="0"/>
              <a:t>Рассматривать предложения </a:t>
            </a:r>
            <a:r>
              <a:rPr lang="ru-RU" dirty="0"/>
              <a:t>руководителя образовательной организации о выборе кредитных организаций, в которых образовательной организации может открыть банковские счета</a:t>
            </a:r>
            <a:r>
              <a:rPr lang="ru-RU" dirty="0" smtClean="0"/>
              <a:t>;</a:t>
            </a:r>
          </a:p>
          <a:p>
            <a:endParaRPr lang="ru-RU" sz="800" dirty="0"/>
          </a:p>
          <a:p>
            <a:r>
              <a:rPr lang="ru-RU" dirty="0"/>
              <a:t>12) </a:t>
            </a:r>
            <a:r>
              <a:rPr lang="ru-RU" dirty="0" smtClean="0"/>
              <a:t>Рассматривать вопросы </a:t>
            </a:r>
            <a:r>
              <a:rPr lang="ru-RU" dirty="0"/>
              <a:t>проведения аудита годовой бухгалтерской отчетности образовательной организации и утверждения аудиторской организации.</a:t>
            </a:r>
          </a:p>
          <a:p>
            <a:pPr algn="just"/>
            <a:endParaRPr lang="en-US" sz="1600" b="1" dirty="0"/>
          </a:p>
          <a:p>
            <a:pPr algn="just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94790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762684" y="678221"/>
            <a:ext cx="7401088" cy="56673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362" name="Рисунок 6"/>
          <p:cNvPicPr>
            <a:picLocks noChangeAspect="1"/>
          </p:cNvPicPr>
          <p:nvPr/>
        </p:nvPicPr>
        <p:blipFill>
          <a:blip r:embed="rId3"/>
          <a:srcRect l="38155" t="54317"/>
          <a:stretch>
            <a:fillRect/>
          </a:stretch>
        </p:blipFill>
        <p:spPr bwMode="auto">
          <a:xfrm>
            <a:off x="6113463" y="4743450"/>
            <a:ext cx="309562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" b="39751"/>
          <a:stretch>
            <a:fillRect/>
          </a:stretch>
        </p:blipFill>
        <p:spPr bwMode="auto">
          <a:xfrm>
            <a:off x="7050088" y="5861050"/>
            <a:ext cx="210661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16"/>
          <p:cNvSpPr>
            <a:spLocks noChangeArrowheads="1"/>
          </p:cNvSpPr>
          <p:nvPr/>
        </p:nvSpPr>
        <p:spPr bwMode="auto">
          <a:xfrm>
            <a:off x="520700" y="301925"/>
            <a:ext cx="7747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СРАВНИТЕЛЬНЫЙ АНАЛИЗ КОЛЛЕГИАЛЬНЫХ ОРГАНОВ ГОУО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 flipV="1">
            <a:off x="435429" y="1782243"/>
            <a:ext cx="81688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u="sng" dirty="0" smtClean="0"/>
          </a:p>
          <a:p>
            <a:pPr algn="ctr"/>
            <a:endParaRPr lang="en-US" sz="1600" b="1" u="sng" dirty="0" smtClean="0"/>
          </a:p>
          <a:p>
            <a:pPr algn="just"/>
            <a:endParaRPr lang="en-US" sz="1600" b="1" dirty="0"/>
          </a:p>
          <a:p>
            <a:pPr algn="just"/>
            <a:endParaRPr lang="en-US" sz="16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893" y="1265917"/>
            <a:ext cx="6083300" cy="529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126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762684" y="678221"/>
            <a:ext cx="7401088" cy="56673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362" name="Рисунок 6"/>
          <p:cNvPicPr>
            <a:picLocks noChangeAspect="1"/>
          </p:cNvPicPr>
          <p:nvPr/>
        </p:nvPicPr>
        <p:blipFill>
          <a:blip r:embed="rId3"/>
          <a:srcRect l="38155" t="54317"/>
          <a:stretch>
            <a:fillRect/>
          </a:stretch>
        </p:blipFill>
        <p:spPr bwMode="auto">
          <a:xfrm>
            <a:off x="6113463" y="4743450"/>
            <a:ext cx="309562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" b="39751"/>
          <a:stretch>
            <a:fillRect/>
          </a:stretch>
        </p:blipFill>
        <p:spPr bwMode="auto">
          <a:xfrm>
            <a:off x="7050088" y="5861050"/>
            <a:ext cx="210661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16"/>
          <p:cNvSpPr>
            <a:spLocks noChangeArrowheads="1"/>
          </p:cNvSpPr>
          <p:nvPr/>
        </p:nvSpPr>
        <p:spPr bwMode="auto">
          <a:xfrm>
            <a:off x="520700" y="301925"/>
            <a:ext cx="7747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СРАВНИТЕЛЬНЫЙ АНАЛИЗ КОЛЛЕГИАЛЬНЫХ ОРГАНОВ ГОУО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 flipV="1">
            <a:off x="435429" y="1782243"/>
            <a:ext cx="81688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u="sng" dirty="0" smtClean="0"/>
          </a:p>
          <a:p>
            <a:pPr algn="ctr"/>
            <a:endParaRPr lang="en-US" sz="1600" b="1" u="sng" dirty="0" smtClean="0"/>
          </a:p>
          <a:p>
            <a:pPr algn="just"/>
            <a:endParaRPr lang="en-US" sz="1600" b="1" dirty="0"/>
          </a:p>
          <a:p>
            <a:pPr algn="just"/>
            <a:endParaRPr lang="en-US" sz="1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9" y="2450657"/>
            <a:ext cx="8410932" cy="212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153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762684" y="678221"/>
            <a:ext cx="7401088" cy="56673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362" name="Рисунок 6"/>
          <p:cNvPicPr>
            <a:picLocks noChangeAspect="1"/>
          </p:cNvPicPr>
          <p:nvPr/>
        </p:nvPicPr>
        <p:blipFill>
          <a:blip r:embed="rId3"/>
          <a:srcRect l="38155" t="54317"/>
          <a:stretch>
            <a:fillRect/>
          </a:stretch>
        </p:blipFill>
        <p:spPr bwMode="auto">
          <a:xfrm>
            <a:off x="6113463" y="4743450"/>
            <a:ext cx="309562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" b="39751"/>
          <a:stretch>
            <a:fillRect/>
          </a:stretch>
        </p:blipFill>
        <p:spPr bwMode="auto">
          <a:xfrm>
            <a:off x="7050088" y="5861050"/>
            <a:ext cx="210661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16"/>
          <p:cNvSpPr>
            <a:spLocks noChangeArrowheads="1"/>
          </p:cNvSpPr>
          <p:nvPr/>
        </p:nvSpPr>
        <p:spPr bwMode="auto">
          <a:xfrm>
            <a:off x="373063" y="1025525"/>
            <a:ext cx="7894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 smtClean="0"/>
              <a:t>       КОНТАКТЫ</a:t>
            </a:r>
            <a:r>
              <a:rPr lang="en-US" sz="2000" b="1" dirty="0" smtClean="0"/>
              <a:t>: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0700" y="1625600"/>
            <a:ext cx="808355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en-US" dirty="0" smtClean="0"/>
          </a:p>
          <a:p>
            <a:pPr algn="just"/>
            <a:endParaRPr lang="ru-RU" b="1" dirty="0" smtClean="0"/>
          </a:p>
          <a:p>
            <a:pPr lvl="0" algn="ctr"/>
            <a:r>
              <a:rPr lang="ru-RU" sz="2000" b="1" u="sng" dirty="0">
                <a:solidFill>
                  <a:srgbClr val="002060"/>
                </a:solidFill>
              </a:rPr>
              <a:t>Координатор семинара:</a:t>
            </a:r>
          </a:p>
          <a:p>
            <a:pPr lvl="0" algn="ctr"/>
            <a:endParaRPr lang="en-US" sz="2000" dirty="0" smtClean="0">
              <a:solidFill>
                <a:srgbClr val="002060"/>
              </a:solidFill>
            </a:endParaRPr>
          </a:p>
          <a:p>
            <a:pPr lvl="0" algn="ctr"/>
            <a:r>
              <a:rPr lang="ru-RU" sz="2000" dirty="0" smtClean="0">
                <a:solidFill>
                  <a:srgbClr val="002060"/>
                </a:solidFill>
              </a:rPr>
              <a:t>КАРПУШОВ </a:t>
            </a:r>
            <a:r>
              <a:rPr lang="ru-RU" sz="2000" dirty="0">
                <a:solidFill>
                  <a:srgbClr val="002060"/>
                </a:solidFill>
              </a:rPr>
              <a:t>АЛЕКСЕЙ </a:t>
            </a:r>
            <a:r>
              <a:rPr lang="ru-RU" sz="2000" dirty="0" smtClean="0">
                <a:solidFill>
                  <a:srgbClr val="002060"/>
                </a:solidFill>
              </a:rPr>
              <a:t>ЭДУАРДОВИЧ,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0" algn="ctr"/>
            <a:r>
              <a:rPr lang="ru-RU" sz="2000" dirty="0" smtClean="0">
                <a:solidFill>
                  <a:srgbClr val="002060"/>
                </a:solidFill>
              </a:rPr>
              <a:t>доцент кафедры управления ЛОИРО, </a:t>
            </a:r>
          </a:p>
          <a:p>
            <a:pPr lvl="0" algn="ctr"/>
            <a:r>
              <a:rPr lang="ru-RU" sz="2000" dirty="0" smtClean="0">
                <a:solidFill>
                  <a:srgbClr val="002060"/>
                </a:solidFill>
              </a:rPr>
              <a:t>кандидат педагогических наук</a:t>
            </a:r>
            <a:endParaRPr lang="ru-RU" sz="2000" dirty="0">
              <a:solidFill>
                <a:srgbClr val="002060"/>
              </a:solidFill>
            </a:endParaRPr>
          </a:p>
          <a:p>
            <a:pPr lvl="0" algn="ctr"/>
            <a:endParaRPr lang="ru-RU" sz="1600" dirty="0" smtClean="0">
              <a:solidFill>
                <a:srgbClr val="FF0000"/>
              </a:solidFill>
            </a:endParaRPr>
          </a:p>
          <a:p>
            <a:pPr lvl="0" algn="ctr"/>
            <a:r>
              <a:rPr lang="en-US" sz="1600" dirty="0" smtClean="0">
                <a:solidFill>
                  <a:srgbClr val="FF0000"/>
                </a:solidFill>
              </a:rPr>
              <a:t>AEKarpushov@mail.ru</a:t>
            </a:r>
            <a:endParaRPr lang="ru-RU" sz="1600" dirty="0">
              <a:solidFill>
                <a:srgbClr val="FF0000"/>
              </a:solidFill>
            </a:endParaRP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+7 9</a:t>
            </a:r>
            <a:r>
              <a:rPr lang="en-US" dirty="0">
                <a:solidFill>
                  <a:prstClr val="black"/>
                </a:solidFill>
              </a:rPr>
              <a:t>5</a:t>
            </a:r>
            <a:r>
              <a:rPr lang="ru-RU" dirty="0" smtClean="0">
                <a:solidFill>
                  <a:prstClr val="black"/>
                </a:solidFill>
              </a:rPr>
              <a:t>2-</a:t>
            </a:r>
            <a:r>
              <a:rPr lang="en-US" dirty="0" smtClean="0">
                <a:solidFill>
                  <a:prstClr val="black"/>
                </a:solidFill>
              </a:rPr>
              <a:t>247</a:t>
            </a:r>
            <a:r>
              <a:rPr lang="ru-RU" dirty="0">
                <a:solidFill>
                  <a:prstClr val="black"/>
                </a:solidFill>
              </a:rPr>
              <a:t>-</a:t>
            </a:r>
            <a:r>
              <a:rPr lang="ru-RU" dirty="0" smtClean="0">
                <a:solidFill>
                  <a:prstClr val="black"/>
                </a:solidFill>
              </a:rPr>
              <a:t>0</a:t>
            </a:r>
            <a:r>
              <a:rPr lang="en-US" dirty="0" smtClean="0">
                <a:solidFill>
                  <a:prstClr val="black"/>
                </a:solidFill>
              </a:rPr>
              <a:t>6</a:t>
            </a:r>
            <a:r>
              <a:rPr lang="ru-RU" dirty="0" smtClean="0">
                <a:solidFill>
                  <a:prstClr val="black"/>
                </a:solidFill>
              </a:rPr>
              <a:t>-</a:t>
            </a:r>
            <a:r>
              <a:rPr lang="en-US" dirty="0" smtClean="0">
                <a:solidFill>
                  <a:prstClr val="black"/>
                </a:solidFill>
              </a:rPr>
              <a:t>11</a:t>
            </a:r>
            <a:endParaRPr lang="ru-RU" dirty="0">
              <a:solidFill>
                <a:prstClr val="black"/>
              </a:solidFill>
            </a:endParaRPr>
          </a:p>
          <a:p>
            <a:pPr algn="just"/>
            <a:endParaRPr lang="ru-RU" b="1" dirty="0"/>
          </a:p>
          <a:p>
            <a:pPr algn="just"/>
            <a:endParaRPr lang="ru-RU" dirty="0"/>
          </a:p>
          <a:p>
            <a:pPr algn="ctr"/>
            <a:endParaRPr lang="ru-RU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2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762684" y="678221"/>
            <a:ext cx="7401088" cy="56673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362" name="Рисунок 6"/>
          <p:cNvPicPr>
            <a:picLocks noChangeAspect="1"/>
          </p:cNvPicPr>
          <p:nvPr/>
        </p:nvPicPr>
        <p:blipFill>
          <a:blip r:embed="rId3"/>
          <a:srcRect l="38155" t="54317"/>
          <a:stretch>
            <a:fillRect/>
          </a:stretch>
        </p:blipFill>
        <p:spPr bwMode="auto">
          <a:xfrm>
            <a:off x="6113463" y="4743450"/>
            <a:ext cx="309562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" b="39751"/>
          <a:stretch>
            <a:fillRect/>
          </a:stretch>
        </p:blipFill>
        <p:spPr bwMode="auto">
          <a:xfrm>
            <a:off x="7050088" y="5861050"/>
            <a:ext cx="210661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16"/>
          <p:cNvSpPr>
            <a:spLocks noChangeArrowheads="1"/>
          </p:cNvSpPr>
          <p:nvPr/>
        </p:nvSpPr>
        <p:spPr bwMode="auto">
          <a:xfrm>
            <a:off x="373063" y="534839"/>
            <a:ext cx="80118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ОБЯЗАТЕЛЬНЫЕ КОЛЛЕГИАЛЬНЫЕ ОРГАНЫ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3063" y="1078302"/>
            <a:ext cx="823118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ru-RU" b="1" dirty="0" smtClean="0"/>
              <a:t>К </a:t>
            </a:r>
            <a:r>
              <a:rPr lang="ru-RU" b="1" dirty="0"/>
              <a:t>обязательным коллегиальным органам, которые должны быть созданы в образовательной организации, законодателем отнесены:</a:t>
            </a:r>
            <a:endParaRPr lang="ru-RU" dirty="0"/>
          </a:p>
          <a:p>
            <a:endParaRPr lang="ru-RU" b="1" i="1" dirty="0" smtClean="0"/>
          </a:p>
          <a:p>
            <a:r>
              <a:rPr lang="ru-RU" b="1" i="1" dirty="0" smtClean="0"/>
              <a:t>1. Общее </a:t>
            </a:r>
            <a:r>
              <a:rPr lang="ru-RU" b="1" i="1" dirty="0"/>
              <a:t>собрание (конференция) работников образовательной </a:t>
            </a:r>
            <a:r>
              <a:rPr lang="ru-RU" b="1" i="1" dirty="0" smtClean="0"/>
              <a:t>организации</a:t>
            </a:r>
            <a:endParaRPr lang="ru-RU" dirty="0"/>
          </a:p>
          <a:p>
            <a:endParaRPr lang="ru-RU" b="1" i="1" dirty="0" smtClean="0"/>
          </a:p>
          <a:p>
            <a:r>
              <a:rPr lang="ru-RU" b="1" i="1" dirty="0" smtClean="0"/>
              <a:t>2. </a:t>
            </a:r>
            <a:r>
              <a:rPr lang="ru-RU" b="1" i="1" dirty="0"/>
              <a:t>П</a:t>
            </a:r>
            <a:r>
              <a:rPr lang="ru-RU" b="1" i="1" dirty="0" smtClean="0"/>
              <a:t>едагогический совет</a:t>
            </a:r>
            <a:endParaRPr lang="ru-RU" dirty="0"/>
          </a:p>
          <a:p>
            <a:endParaRPr lang="ru-RU" dirty="0" smtClean="0"/>
          </a:p>
          <a:p>
            <a:r>
              <a:rPr lang="en-US" dirty="0" smtClean="0"/>
              <a:t>(</a:t>
            </a:r>
            <a:r>
              <a:rPr lang="ru-RU" dirty="0" smtClean="0"/>
              <a:t>Тот </a:t>
            </a:r>
            <a:r>
              <a:rPr lang="ru-RU" dirty="0"/>
              <a:t>факт, что эти органы теперь отнесены к коллегиальным органам управления, свидетельствует о необходимости придать им соответствующие функции и полномочия именно органов </a:t>
            </a:r>
            <a:r>
              <a:rPr lang="ru-RU" dirty="0" smtClean="0"/>
              <a:t>управления</a:t>
            </a:r>
            <a:r>
              <a:rPr lang="en-US" dirty="0" smtClean="0"/>
              <a:t>)</a:t>
            </a:r>
            <a:endParaRPr lang="ru-RU" dirty="0"/>
          </a:p>
          <a:p>
            <a:pPr algn="just"/>
            <a:r>
              <a:rPr lang="ru-RU" i="1" dirty="0"/>
              <a:t>	</a:t>
            </a:r>
            <a:endParaRPr lang="ru-RU" i="1" dirty="0" smtClean="0"/>
          </a:p>
          <a:p>
            <a:endParaRPr lang="ru-RU" dirty="0"/>
          </a:p>
          <a:p>
            <a:pPr algn="ctr"/>
            <a:endParaRPr lang="ru-RU" dirty="0"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762684" y="678221"/>
            <a:ext cx="7401088" cy="56673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362" name="Рисунок 6"/>
          <p:cNvPicPr>
            <a:picLocks noChangeAspect="1"/>
          </p:cNvPicPr>
          <p:nvPr/>
        </p:nvPicPr>
        <p:blipFill>
          <a:blip r:embed="rId3"/>
          <a:srcRect l="38155" t="54317"/>
          <a:stretch>
            <a:fillRect/>
          </a:stretch>
        </p:blipFill>
        <p:spPr bwMode="auto">
          <a:xfrm>
            <a:off x="6113463" y="4743450"/>
            <a:ext cx="309562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" b="39751"/>
          <a:stretch>
            <a:fillRect/>
          </a:stretch>
        </p:blipFill>
        <p:spPr bwMode="auto">
          <a:xfrm>
            <a:off x="7050088" y="5861050"/>
            <a:ext cx="210661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16"/>
          <p:cNvSpPr>
            <a:spLocks noChangeArrowheads="1"/>
          </p:cNvSpPr>
          <p:nvPr/>
        </p:nvSpPr>
        <p:spPr bwMode="auto">
          <a:xfrm>
            <a:off x="373063" y="1025525"/>
            <a:ext cx="7894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 smtClean="0"/>
              <a:t>ВОЗМОЖНЫЕ КОЛЛЕГИАЛЬНЫЕ ОРГАНЫ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0700" y="1625600"/>
            <a:ext cx="8083550" cy="44627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en-US" dirty="0" smtClean="0"/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3200" dirty="0">
                <a:latin typeface="Times New Roman" pitchFamily="18" charset="0"/>
                <a:ea typeface="Times New Roman"/>
                <a:cs typeface="Times New Roman" pitchFamily="18" charset="0"/>
              </a:rPr>
              <a:t>попечительский совет;</a:t>
            </a:r>
            <a:endParaRPr lang="ru-RU" sz="3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3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управляющий </a:t>
            </a:r>
            <a:r>
              <a:rPr lang="ru-RU" sz="3200" dirty="0">
                <a:latin typeface="Times New Roman" pitchFamily="18" charset="0"/>
                <a:ea typeface="Times New Roman"/>
                <a:cs typeface="Times New Roman" pitchFamily="18" charset="0"/>
              </a:rPr>
              <a:t>совет;</a:t>
            </a:r>
            <a:endParaRPr lang="ru-RU" sz="3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3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наблюдательный </a:t>
            </a:r>
            <a:r>
              <a:rPr lang="ru-RU" sz="3200" dirty="0">
                <a:latin typeface="Times New Roman" pitchFamily="18" charset="0"/>
                <a:ea typeface="Times New Roman"/>
                <a:cs typeface="Times New Roman" pitchFamily="18" charset="0"/>
              </a:rPr>
              <a:t>совет;</a:t>
            </a:r>
            <a:endParaRPr lang="ru-RU" sz="3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другие </a:t>
            </a:r>
            <a:r>
              <a:rPr lang="ru-RU" sz="3200" dirty="0">
                <a:latin typeface="Times New Roman" pitchFamily="18" charset="0"/>
                <a:ea typeface="Times New Roman"/>
                <a:cs typeface="Times New Roman" pitchFamily="18" charset="0"/>
              </a:rPr>
              <a:t>коллегиальные органы управления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77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762684" y="678221"/>
            <a:ext cx="7401088" cy="56673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362" name="Рисунок 6"/>
          <p:cNvPicPr>
            <a:picLocks noChangeAspect="1"/>
          </p:cNvPicPr>
          <p:nvPr/>
        </p:nvPicPr>
        <p:blipFill>
          <a:blip r:embed="rId3"/>
          <a:srcRect l="38155" t="54317"/>
          <a:stretch>
            <a:fillRect/>
          </a:stretch>
        </p:blipFill>
        <p:spPr bwMode="auto">
          <a:xfrm>
            <a:off x="6113463" y="4743450"/>
            <a:ext cx="309562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" b="39751"/>
          <a:stretch>
            <a:fillRect/>
          </a:stretch>
        </p:blipFill>
        <p:spPr bwMode="auto">
          <a:xfrm>
            <a:off x="7050088" y="5861050"/>
            <a:ext cx="210661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16"/>
          <p:cNvSpPr>
            <a:spLocks noChangeArrowheads="1"/>
          </p:cNvSpPr>
          <p:nvPr/>
        </p:nvSpPr>
        <p:spPr bwMode="auto">
          <a:xfrm>
            <a:off x="373063" y="1025525"/>
            <a:ext cx="7894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 smtClean="0"/>
              <a:t>КОЛЛЕГИАЛЬНЫЕ ОРГАНЫ УПРАЛЕНИЯ ОО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0700" y="1625600"/>
            <a:ext cx="8083550" cy="39395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ru-RU" sz="2800" dirty="0"/>
              <a:t>Все вопросы создания и деятельности коллегиальных органов управления образовательной организации, в </a:t>
            </a:r>
            <a:r>
              <a:rPr lang="ru-RU" sz="2800" dirty="0" err="1"/>
              <a:t>т.ч</a:t>
            </a:r>
            <a:r>
              <a:rPr lang="ru-RU" sz="2800" dirty="0"/>
              <a:t>. наличие права на принятие управленческих решений должны быть урегулированы уставом образовательной организации в соответствии с законодательством. </a:t>
            </a:r>
            <a:endParaRPr lang="ru-RU" sz="2800" dirty="0" smtClean="0"/>
          </a:p>
          <a:p>
            <a:pPr marL="285750" indent="-285750" algn="just">
              <a:buFont typeface="Wingdings" pitchFamily="2" charset="2"/>
              <a:buChar char="ü"/>
            </a:pPr>
            <a:endParaRPr lang="ru-RU" dirty="0"/>
          </a:p>
          <a:p>
            <a:pPr algn="ctr"/>
            <a:endParaRPr lang="ru-RU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17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762684" y="678221"/>
            <a:ext cx="7401088" cy="56673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362" name="Рисунок 6"/>
          <p:cNvPicPr>
            <a:picLocks noChangeAspect="1"/>
          </p:cNvPicPr>
          <p:nvPr/>
        </p:nvPicPr>
        <p:blipFill>
          <a:blip r:embed="rId3"/>
          <a:srcRect l="38155" t="54317"/>
          <a:stretch>
            <a:fillRect/>
          </a:stretch>
        </p:blipFill>
        <p:spPr bwMode="auto">
          <a:xfrm>
            <a:off x="6113463" y="4743450"/>
            <a:ext cx="309562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" b="39751"/>
          <a:stretch>
            <a:fillRect/>
          </a:stretch>
        </p:blipFill>
        <p:spPr bwMode="auto">
          <a:xfrm>
            <a:off x="7050088" y="5861050"/>
            <a:ext cx="210661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16"/>
          <p:cNvSpPr>
            <a:spLocks noChangeArrowheads="1"/>
          </p:cNvSpPr>
          <p:nvPr/>
        </p:nvSpPr>
        <p:spPr bwMode="auto">
          <a:xfrm>
            <a:off x="457200" y="465826"/>
            <a:ext cx="78105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ОРГАНЫ ОПОСРЕДОВАННОГО УЧАСТИЯ ОБЩЕСТВЕННОСТИ В УПРАВЛЕНИИ ОО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250830"/>
            <a:ext cx="8147050" cy="603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 smtClean="0"/>
          </a:p>
          <a:p>
            <a:r>
              <a:rPr lang="ru-RU" dirty="0" smtClean="0"/>
              <a:t>1. Советы </a:t>
            </a:r>
            <a:r>
              <a:rPr lang="ru-RU" dirty="0"/>
              <a:t>обучающихся, советы родителей (законных представителей) несовершеннолетних обучающихся или иные органы (далее - советы обучающихся, советы родителей, соответственно</a:t>
            </a:r>
            <a:r>
              <a:rPr lang="ru-RU" dirty="0" smtClean="0"/>
              <a:t>);</a:t>
            </a:r>
          </a:p>
          <a:p>
            <a:endParaRPr lang="ru-RU" dirty="0"/>
          </a:p>
          <a:p>
            <a:r>
              <a:rPr lang="ru-RU" dirty="0" smtClean="0"/>
              <a:t>2. Профессиональные </a:t>
            </a:r>
            <a:r>
              <a:rPr lang="ru-RU" dirty="0"/>
              <a:t>союзы обучающихся и (или) работников образовательной организации (далее - представительные органы обучающихся, представительные органы работников)" (п. 6 ст. 26 N 273-ФЗ). </a:t>
            </a:r>
            <a:endParaRPr lang="ru-RU" dirty="0" smtClean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Порядок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учета мнения этих органов законодательно не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установлен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определяться уставом образовательной организации.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Состав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 порядок работы таких органов регламентируются не уставом и локальными нормативными актами образовательной организации, а внутренними положениями и иными документами таких представительных органов.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  <a:p>
            <a:pPr algn="just"/>
            <a:endParaRPr lang="ru-RU" dirty="0"/>
          </a:p>
          <a:p>
            <a:pPr algn="ctr"/>
            <a:endParaRPr lang="ru-RU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69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762684" y="678221"/>
            <a:ext cx="7401088" cy="56673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362" name="Рисунок 6"/>
          <p:cNvPicPr>
            <a:picLocks noChangeAspect="1"/>
          </p:cNvPicPr>
          <p:nvPr/>
        </p:nvPicPr>
        <p:blipFill>
          <a:blip r:embed="rId3"/>
          <a:srcRect l="38155" t="54317"/>
          <a:stretch>
            <a:fillRect/>
          </a:stretch>
        </p:blipFill>
        <p:spPr bwMode="auto">
          <a:xfrm>
            <a:off x="6113463" y="4743450"/>
            <a:ext cx="309562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" b="39751"/>
          <a:stretch>
            <a:fillRect/>
          </a:stretch>
        </p:blipFill>
        <p:spPr bwMode="auto">
          <a:xfrm>
            <a:off x="7050088" y="5861050"/>
            <a:ext cx="210661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16"/>
          <p:cNvSpPr>
            <a:spLocks noChangeArrowheads="1"/>
          </p:cNvSpPr>
          <p:nvPr/>
        </p:nvSpPr>
        <p:spPr bwMode="auto">
          <a:xfrm>
            <a:off x="520700" y="301925"/>
            <a:ext cx="7747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Общее собрание (конференция) работников образовательной организации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2694" y="1259458"/>
            <a:ext cx="81815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/>
              <a:t>ОПРЕДЕЛЕНИЕ</a:t>
            </a:r>
            <a:r>
              <a:rPr lang="en-US" sz="1600" b="1" dirty="0" smtClean="0"/>
              <a:t>: </a:t>
            </a:r>
          </a:p>
          <a:p>
            <a:pPr algn="just"/>
            <a:r>
              <a:rPr lang="ru-RU" sz="1400" dirty="0" smtClean="0"/>
              <a:t>Общее </a:t>
            </a:r>
            <a:r>
              <a:rPr lang="ru-RU" sz="1400" dirty="0"/>
              <a:t>собрание (конференция) работников образовательной организации является одним из коллегиальных органов управления образовательной организацией. Общее собрание создается на основании Устава образовательной организации в целях расширения коллегиальных, демократических форм управления, реализации права работников организации на участие в управлении, а также развития и совершенствования образовательной деятельности организации.</a:t>
            </a:r>
          </a:p>
          <a:p>
            <a:pPr algn="just"/>
            <a:endParaRPr lang="en-US" sz="1600" b="1" dirty="0" smtClean="0"/>
          </a:p>
          <a:p>
            <a:pPr algn="just"/>
            <a:r>
              <a:rPr lang="ru-RU" sz="1600" b="1" dirty="0" smtClean="0"/>
              <a:t>УЧАСТНИКИ</a:t>
            </a:r>
            <a:r>
              <a:rPr lang="en-US" sz="1600" b="1" dirty="0" smtClean="0"/>
              <a:t>:</a:t>
            </a:r>
            <a:endParaRPr lang="ru-RU" sz="1600" b="1" dirty="0" smtClean="0"/>
          </a:p>
          <a:p>
            <a:pPr algn="just"/>
            <a:r>
              <a:rPr lang="ru-RU" sz="1400" dirty="0" smtClean="0"/>
              <a:t>В </a:t>
            </a:r>
            <a:r>
              <a:rPr lang="ru-RU" sz="1400" dirty="0"/>
              <a:t>состав Общего собрания входят все работники образовательной организации. На каждом заседании Общего собрания избирается председатель и секретарь собрания для ведения протокола собрания.</a:t>
            </a:r>
          </a:p>
          <a:p>
            <a:endParaRPr lang="en-US" sz="1600" dirty="0" smtClean="0"/>
          </a:p>
          <a:p>
            <a:r>
              <a:rPr lang="ru-RU" sz="1600" b="1" dirty="0" smtClean="0"/>
              <a:t>СРОКИ ПОЛНОМОЧИЙ</a:t>
            </a:r>
            <a:r>
              <a:rPr lang="en-US" sz="1600" b="1" dirty="0"/>
              <a:t>:</a:t>
            </a:r>
            <a:endParaRPr lang="ru-RU" sz="1600" b="1" dirty="0"/>
          </a:p>
          <a:p>
            <a:r>
              <a:rPr lang="ru-RU" sz="1400" dirty="0"/>
              <a:t>Общее собрание собирается не реже двух раз в год. Общее собрание считается собранным, если на его заседании присутствует 50% и более от числа работников образовательной организации.</a:t>
            </a:r>
          </a:p>
          <a:p>
            <a:endParaRPr lang="en-US" sz="1600" dirty="0"/>
          </a:p>
          <a:p>
            <a:r>
              <a:rPr lang="ru-RU" sz="1600" b="1" dirty="0" smtClean="0"/>
              <a:t>ОСНОВНЫЕ ПОЛНОМОЧИЯ</a:t>
            </a:r>
            <a:r>
              <a:rPr lang="en-US" sz="1600" b="1" dirty="0"/>
              <a:t>:</a:t>
            </a:r>
            <a:endParaRPr lang="ru-RU" sz="1600" b="1" dirty="0"/>
          </a:p>
          <a:p>
            <a:r>
              <a:rPr lang="ru-RU" sz="1400" dirty="0"/>
              <a:t>Основной задачей Общего собрания является коллегиальное решение важных вопросов жизнедеятельности коллектива работников образовательной организации.</a:t>
            </a:r>
          </a:p>
          <a:p>
            <a:pPr algn="just"/>
            <a:endParaRPr lang="en-US" sz="1600" b="1" dirty="0" smtClean="0"/>
          </a:p>
          <a:p>
            <a:pPr algn="just"/>
            <a:endParaRPr lang="ru-RU" dirty="0"/>
          </a:p>
          <a:p>
            <a:pPr algn="ctr"/>
            <a:endParaRPr lang="ru-RU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86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762684" y="678221"/>
            <a:ext cx="7401088" cy="56673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362" name="Рисунок 6"/>
          <p:cNvPicPr>
            <a:picLocks noChangeAspect="1"/>
          </p:cNvPicPr>
          <p:nvPr/>
        </p:nvPicPr>
        <p:blipFill>
          <a:blip r:embed="rId3"/>
          <a:srcRect l="38155" t="54317"/>
          <a:stretch>
            <a:fillRect/>
          </a:stretch>
        </p:blipFill>
        <p:spPr bwMode="auto">
          <a:xfrm>
            <a:off x="6113463" y="4743450"/>
            <a:ext cx="309562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" b="39751"/>
          <a:stretch>
            <a:fillRect/>
          </a:stretch>
        </p:blipFill>
        <p:spPr bwMode="auto">
          <a:xfrm>
            <a:off x="7050088" y="5861050"/>
            <a:ext cx="210661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16"/>
          <p:cNvSpPr>
            <a:spLocks noChangeArrowheads="1"/>
          </p:cNvSpPr>
          <p:nvPr/>
        </p:nvSpPr>
        <p:spPr bwMode="auto">
          <a:xfrm>
            <a:off x="520700" y="301925"/>
            <a:ext cx="7747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Общее собрание (конференция) работников образовательной организации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2694" y="1259458"/>
            <a:ext cx="81815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 компетенции Общего собрания относятся следующие </a:t>
            </a:r>
            <a:r>
              <a:rPr lang="ru-RU" b="1" dirty="0" smtClean="0"/>
              <a:t>вопросы:</a:t>
            </a:r>
            <a:endParaRPr lang="en-US" b="1" dirty="0" smtClean="0"/>
          </a:p>
          <a:p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участие </a:t>
            </a:r>
            <a:r>
              <a:rPr lang="ru-RU" dirty="0"/>
              <a:t>в разработке и принятии Коллективного договора, Правил внутреннего трудового распорядка, изменений и дополнений к </a:t>
            </a:r>
            <a:r>
              <a:rPr lang="ru-RU" dirty="0" smtClean="0"/>
              <a:t>ним;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принятие </a:t>
            </a:r>
            <a:r>
              <a:rPr lang="ru-RU" dirty="0"/>
              <a:t>иных локальных актов, регламентирующих деятельность образовательной организации, предусмотренных Уставом образовательной </a:t>
            </a:r>
            <a:r>
              <a:rPr lang="ru-RU" dirty="0" smtClean="0"/>
              <a:t>организации;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разрешение </a:t>
            </a:r>
            <a:r>
              <a:rPr lang="ru-RU" dirty="0"/>
              <a:t>конфликтных ситуаций между работниками и администрацией образовательной </a:t>
            </a:r>
            <a:r>
              <a:rPr lang="ru-RU" dirty="0" smtClean="0"/>
              <a:t>организации;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контроль </a:t>
            </a:r>
            <a:r>
              <a:rPr lang="ru-RU" dirty="0"/>
              <a:t>за своевременностью предоставления отдельным категориям обучающихся, дополнительных льгот и видов материального обеспечения, предусмотренных законодательством РФ и иными нормативными </a:t>
            </a:r>
            <a:r>
              <a:rPr lang="ru-RU" dirty="0" smtClean="0"/>
              <a:t>актами;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контроль </a:t>
            </a:r>
            <a:r>
              <a:rPr lang="ru-RU" dirty="0"/>
              <a:t>за работой подразделений общественного питания и медицинских учреждений в целях охраны и укрепления здоровья детей и работников образовательной </a:t>
            </a:r>
            <a:r>
              <a:rPr lang="ru-RU" dirty="0" smtClean="0"/>
              <a:t>организации;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контроль </a:t>
            </a:r>
            <a:r>
              <a:rPr lang="ru-RU" dirty="0"/>
              <a:t>за выполнением Устава образовательной организации, внесение предложений по устранению нарушений Устава.</a:t>
            </a:r>
          </a:p>
          <a:p>
            <a:pPr algn="just"/>
            <a:endParaRPr lang="ru-RU" dirty="0"/>
          </a:p>
          <a:p>
            <a:pPr algn="ctr"/>
            <a:endParaRPr lang="ru-RU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18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lum bright="70000" contrast="-70000"/>
            <a:extLst/>
          </a:blip>
          <a:stretch>
            <a:fillRect/>
          </a:stretch>
        </p:blipFill>
        <p:spPr>
          <a:xfrm>
            <a:off x="762684" y="678221"/>
            <a:ext cx="7401088" cy="56673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362" name="Рисунок 6"/>
          <p:cNvPicPr>
            <a:picLocks noChangeAspect="1"/>
          </p:cNvPicPr>
          <p:nvPr/>
        </p:nvPicPr>
        <p:blipFill>
          <a:blip r:embed="rId3"/>
          <a:srcRect l="38155" t="54317"/>
          <a:stretch>
            <a:fillRect/>
          </a:stretch>
        </p:blipFill>
        <p:spPr bwMode="auto">
          <a:xfrm>
            <a:off x="6113463" y="4743450"/>
            <a:ext cx="3095625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" b="39751"/>
          <a:stretch>
            <a:fillRect/>
          </a:stretch>
        </p:blipFill>
        <p:spPr bwMode="auto">
          <a:xfrm>
            <a:off x="7050088" y="5861050"/>
            <a:ext cx="210661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16"/>
          <p:cNvSpPr>
            <a:spLocks noChangeArrowheads="1"/>
          </p:cNvSpPr>
          <p:nvPr/>
        </p:nvSpPr>
        <p:spPr bwMode="auto">
          <a:xfrm>
            <a:off x="520700" y="301925"/>
            <a:ext cx="774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ПЕДАГОГИЧЕСКИЙ СОВЕТ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2694" y="1259458"/>
            <a:ext cx="818155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/>
              <a:t>ОПРЕДЕЛЕНИЕ</a:t>
            </a:r>
            <a:r>
              <a:rPr lang="en-US" sz="1600" b="1" dirty="0" smtClean="0"/>
              <a:t>: </a:t>
            </a:r>
          </a:p>
          <a:p>
            <a:r>
              <a:rPr lang="ru-RU" sz="1400" dirty="0"/>
              <a:t>Педагогический совет является постоянно действующим органом коллегиального управления образовательной организацией, формируемым из штатных педагогических работников образовательной организации, для рассмотрения основных вопросов образовательной деятельности.</a:t>
            </a:r>
          </a:p>
          <a:p>
            <a:pPr algn="just"/>
            <a:endParaRPr lang="en-US" sz="1600" b="1" dirty="0" smtClean="0"/>
          </a:p>
          <a:p>
            <a:pPr algn="just"/>
            <a:r>
              <a:rPr lang="ru-RU" sz="1600" b="1" dirty="0" smtClean="0"/>
              <a:t>УЧАСТНИКИ</a:t>
            </a:r>
            <a:r>
              <a:rPr lang="en-US" sz="1600" b="1" dirty="0" smtClean="0"/>
              <a:t>:</a:t>
            </a:r>
            <a:endParaRPr lang="ru-RU" sz="1600" b="1" dirty="0" smtClean="0"/>
          </a:p>
          <a:p>
            <a:pPr algn="just"/>
            <a:r>
              <a:rPr lang="ru-RU" sz="1400" dirty="0"/>
              <a:t>В состав педагогического совета входят: руководитель образовательной организации, его заместители, педагогические работники. В состав педагогического совета должны входить только штатные работники образовательной организации </a:t>
            </a:r>
            <a:r>
              <a:rPr lang="ru-RU" sz="1400" dirty="0" smtClean="0"/>
              <a:t>.</a:t>
            </a:r>
          </a:p>
          <a:p>
            <a:pPr algn="just"/>
            <a:endParaRPr lang="en-US" sz="1600" dirty="0" smtClean="0"/>
          </a:p>
          <a:p>
            <a:r>
              <a:rPr lang="ru-RU" sz="1600" b="1" dirty="0" smtClean="0"/>
              <a:t>СРОКИ ПОЛНОМОЧИЙ</a:t>
            </a:r>
            <a:r>
              <a:rPr lang="en-US" sz="1600" b="1" dirty="0"/>
              <a:t>:</a:t>
            </a:r>
            <a:endParaRPr lang="ru-RU" sz="1600" b="1" dirty="0"/>
          </a:p>
          <a:p>
            <a:r>
              <a:rPr lang="ru-RU" sz="1400" dirty="0"/>
              <a:t>Срок действия полномочий педагогического совета - бессрочно. Педагогический совет избирает из своего состава открытым голосованием председателя и секретаря.</a:t>
            </a:r>
          </a:p>
          <a:p>
            <a:endParaRPr lang="en-US" sz="1600" dirty="0"/>
          </a:p>
          <a:p>
            <a:r>
              <a:rPr lang="ru-RU" sz="1600" b="1" dirty="0" smtClean="0"/>
              <a:t>ОСНОВНЫЕ ПОЛНОМОЧИЯ</a:t>
            </a:r>
            <a:r>
              <a:rPr lang="en-US" sz="1600" b="1" dirty="0"/>
              <a:t>:</a:t>
            </a:r>
            <a:endParaRPr lang="ru-RU" sz="1600" b="1" dirty="0"/>
          </a:p>
          <a:p>
            <a:r>
              <a:rPr lang="ru-RU" sz="1400" dirty="0" smtClean="0"/>
              <a:t>Коллегиальное </a:t>
            </a:r>
            <a:r>
              <a:rPr lang="ru-RU" sz="1400" dirty="0"/>
              <a:t>решение </a:t>
            </a:r>
            <a:r>
              <a:rPr lang="ru-RU" sz="1400" dirty="0" smtClean="0"/>
              <a:t>основных </a:t>
            </a:r>
            <a:r>
              <a:rPr lang="ru-RU" sz="1400" dirty="0"/>
              <a:t>вопросов </a:t>
            </a:r>
            <a:r>
              <a:rPr lang="ru-RU" sz="1400" dirty="0" smtClean="0"/>
              <a:t>образовательной деятельности организации</a:t>
            </a:r>
            <a:r>
              <a:rPr lang="ru-RU" sz="1400" dirty="0"/>
              <a:t>.</a:t>
            </a:r>
          </a:p>
          <a:p>
            <a:pPr algn="just"/>
            <a:endParaRPr lang="en-US" sz="1600" b="1" dirty="0" smtClean="0"/>
          </a:p>
          <a:p>
            <a:pPr algn="just"/>
            <a:endParaRPr lang="ru-RU" dirty="0"/>
          </a:p>
          <a:p>
            <a:pPr algn="ctr"/>
            <a:endParaRPr lang="ru-RU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2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697</TotalTime>
  <Words>2236</Words>
  <Application>Microsoft Office PowerPoint</Application>
  <PresentationFormat>Экран (4:3)</PresentationFormat>
  <Paragraphs>248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 Kolykhmatov</dc:creator>
  <cp:lastModifiedBy>user1</cp:lastModifiedBy>
  <cp:revision>110</cp:revision>
  <dcterms:created xsi:type="dcterms:W3CDTF">2016-01-24T19:31:43Z</dcterms:created>
  <dcterms:modified xsi:type="dcterms:W3CDTF">2017-11-10T07:24:42Z</dcterms:modified>
</cp:coreProperties>
</file>