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44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4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3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08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77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63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06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94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25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41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4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745B7-77D6-4757-B3D2-9491DD9A0DC4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54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.pn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48" y="1389746"/>
            <a:ext cx="1028211" cy="10564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5327" y="1415698"/>
            <a:ext cx="6244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МОУ «Средняя общеобразовательная школа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Лесновский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центр образования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имени Героя Советского Союза Н.А.Боброва»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" y="229145"/>
            <a:ext cx="1383052" cy="12132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52824" y="451028"/>
            <a:ext cx="4687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ФЕДЕРАЛЬНЫЙ ИНСТИТУТ ОЦЕНКИ КАЧЕСТВА ОБРАЗОВАНИЯ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3967" y="2568953"/>
            <a:ext cx="6023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500+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1183" y="3676949"/>
            <a:ext cx="9971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представление опыта работы школы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8703" y="4784945"/>
            <a:ext cx="9018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Князева Т.Б.,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региональный куратор (ЛОИРО)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Моисеева Н.А.,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региональный куратор (Выборгский район)</a:t>
            </a:r>
          </a:p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Сергеева Е.К., муниципальный координатор (Всеволожский район)</a:t>
            </a:r>
          </a:p>
          <a:p>
            <a:pPr algn="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Мыцикова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А.М.,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директор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МОУ  «СОШ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Лесновский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ЦО»)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069" y="368176"/>
            <a:ext cx="5828530" cy="86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46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05955" y="3786410"/>
            <a:ext cx="56721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Проведено тестирование на определение эмоционального выгорания  и выявлено следующее: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Крайне высокие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высокие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значения индекса эмоционального выгорания у педагогов МОУ «СОШ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Лесновский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ЦО» не выявлены.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Средние значения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составило 36,7%.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Низкие значения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показали 43,3%.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Крайне низкие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составляет 20% от общего количества сотрудников.</a:t>
            </a:r>
          </a:p>
          <a:p>
            <a:pPr marL="914400" lvl="1" indent="-457200" algn="just"/>
            <a:r>
              <a:rPr lang="ru-RU" sz="2400" dirty="0" smtClean="0"/>
              <a:t> </a:t>
            </a:r>
          </a:p>
          <a:p>
            <a:pPr marL="914400" lvl="1" indent="-457200" algn="just"/>
            <a:endParaRPr lang="ru-RU" sz="2400" dirty="0" smtClean="0"/>
          </a:p>
          <a:p>
            <a:pPr marL="914400" lvl="1" indent="-457200" algn="just"/>
            <a:endParaRPr lang="ru-RU" sz="24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94685" y="154546"/>
            <a:ext cx="11864741" cy="12106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общеобразовательное учреждение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«Средняя общеобразовательная школа «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Лесновский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центр образования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имени Героя Советского Союза Н.А.Боброва»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766" y="3802060"/>
            <a:ext cx="3724241" cy="248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237115" y="1401672"/>
            <a:ext cx="1114425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Снижение доли обучающихся с рисками учебной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неуспешности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в рамках методической темы «Современные образовательные технологии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обучения»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2.Корпоративное обучение педагогов по теме «Мотивация учебной деятельности в условиях реализации ФГОС»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 мониторинга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психологического, здоровья, социологического, уровня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обученности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Внедрение  педагогического проекта «Карта школьных достижений»</a:t>
            </a:r>
          </a:p>
          <a:p>
            <a:pPr marL="914400" lvl="1" indent="-457200" algn="just"/>
            <a:endParaRPr lang="ru-RU" sz="2400" dirty="0" smtClean="0"/>
          </a:p>
          <a:p>
            <a:pPr marL="914400" lvl="1" indent="-457200" algn="just"/>
            <a:endParaRPr lang="ru-RU" sz="2400" dirty="0" smtClean="0"/>
          </a:p>
          <a:p>
            <a:pPr marL="914400" lvl="1" indent="-457200"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5920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867" y="1347536"/>
            <a:ext cx="11176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Промежуточные результаты</a:t>
            </a:r>
          </a:p>
          <a:p>
            <a:pPr marL="457200" indent="-457200" algn="just">
              <a:buFont typeface="+mj-lt"/>
              <a:buAutoNum type="arabicPeriod" startAt="6"/>
            </a:pPr>
            <a:endParaRPr lang="ru-RU" sz="2400" dirty="0" smtClean="0"/>
          </a:p>
          <a:p>
            <a:pPr marL="457200" indent="-457200" algn="just">
              <a:buFont typeface="+mj-lt"/>
              <a:buAutoNum type="arabicPeriod" startAt="6"/>
            </a:pPr>
            <a:endParaRPr lang="ru-RU" sz="2400" dirty="0" smtClean="0"/>
          </a:p>
          <a:p>
            <a:pPr marL="457200" indent="-457200" algn="just">
              <a:buFont typeface="+mj-lt"/>
              <a:buAutoNum type="arabicPeriod" startAt="6"/>
            </a:pPr>
            <a:endParaRPr lang="ru-RU" sz="24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94685" y="154546"/>
            <a:ext cx="11864741" cy="12106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общеобразовательное учреждение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«Средняя общеобразовательная школа «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Лесновский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центр образования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имени Героя Советского Союза Н.А.Боброва»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86366" y="1826430"/>
          <a:ext cx="11500834" cy="4588114"/>
        </p:xfrm>
        <a:graphic>
          <a:graphicData uri="http://schemas.openxmlformats.org/drawingml/2006/table">
            <a:tbl>
              <a:tblPr/>
              <a:tblGrid>
                <a:gridCol w="2515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7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3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9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Мероприятие дорожной карты </a:t>
                      </a:r>
                      <a:endParaRPr lang="ru-RU" sz="11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1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Достижение показателя</a:t>
                      </a:r>
                      <a:endParaRPr lang="ru-RU" sz="11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Выявление  обучающихся с  ОВЗ ППК школы.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Проведены заседания ППК – март, апрель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Направлено на ПМПК 6 обучающихся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детей с ОВЗ посещающих курсы внеурочной деятельности-100%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КПК для учителей, работающих с детьми с ОВЗ (очные, дистанционные)- 100%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76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Участию в школьной конференции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 Эврика» по защите проектных и творческих работ.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Проведена школьная научно-практическая конференция « Эврика»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Приняло участие 17 обучающихся.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Защищено 13 проектов по направлениям: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Историко-краеведческое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Естественнонаучное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Обучающиеся с низкой мотивацией - участники школьной конференции «Эврика»- 12%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Проведение  мониторинга</a:t>
                      </a:r>
                      <a:r>
                        <a:rPr lang="ru-RU" sz="12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психологического, здоровья, социологического, уровня обученности).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Результаты мониторинга проанализированы и спланирована корректирующая деятельность (аналитическая справка, скорректированный план работы)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 диагностический инструментарий мониторинга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Продиагностированы-98% педагогов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2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Апробация   педагогического проекта «Карта школьных достижений».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Школьный конкурс «Личностных достижений» в 1-11 классах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Муниципальный конкурс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премию Главы администрации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 </a:t>
                      </a: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Куйвозовского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сельского поселения «Наши надежды» среди выпускников 9,11 классов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каждого обучающегося создана «Карта школьных достижений».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Разработаны критерии для «Карта школьных достижений».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955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867" y="1620097"/>
            <a:ext cx="1117680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Планируемые результаты и показатели их достижения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 риску – работа с обучающимися с ОВЗ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Доведение обучающихся с ЗПР ТНР к окончанию ООО до нормы.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Показатель: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Успешное прохождение ГИА и получение аттестата об основном общем образовании.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Совместное с родителями определение дальнейшего образовательного маршрута.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Показатель: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поступление в учреждения СПО Ленинградской области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С-Петербурга.Курсы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внеурочной деятельности предметной направленности для детей с ОВЗ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Показатель: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уровень детей с ОВЗ посещающих курсы внеурочной деятельности(%)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КПК для учителей, работающих с детьми с ОВЗ (очные, дистанционные)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Показатель: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100% педагогов прошли КПК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94685" y="154546"/>
            <a:ext cx="11864741" cy="12106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общеобразовательное учреждение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«Средняя общеобразовательная школа «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Лесновский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центр образования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имени Героя Советского Союза Н.А.Боброва»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5613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867" y="1620097"/>
            <a:ext cx="1117680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Планируемые результаты и показатели их достижения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 риску – повышение учебной мотивации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1.Учителя на уроках применяют систему формирующего оценивания.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Показатель: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Справка об экспертном анализе уроков (самоанализ,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взаимоанализ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внешняя экспертиза)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Скорректированы  программы внеурочной деятельности с учётом потребностей обучающихся.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Показатель: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учащиеся данной группы участвуют в защите групповых проектов, конкурсах творческой и спортивной направленности.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Организованы клубные формы работы родителей, выпускников, партнеров в рамках профориентации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Показатель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план работы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4.Обучающиеся с низкой мотивацией- участники школьной конференции «Эврика»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Показатель: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проекты и творческие работы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94685" y="154546"/>
            <a:ext cx="11864741" cy="12106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общеобразовательное учреждение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«Средняя общеобразовательная школа «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Лесновский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центр образования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имени Героя Советского Союза Н.А.Боброва»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5613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867" y="1620098"/>
            <a:ext cx="111768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Планируемые результаты и показатели их достижения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 риску – Повышение уровня школьного благополучия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Показатель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Созданы условия для развития обучающихся, удовлетворения его социальных и личностных потребностей.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Созданы условия для реализации  интересов обучающихся и самоопределения, формирования социальной уважительного отношения к другим, позитивной межличностной коммуникации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Показатель: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снижение конфликтных ситуаций снижение процента обучающихся, стоящих на учете в ИДН, отсутствие «скрытого отсева»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endParaRPr lang="ru-RU" sz="2400" dirty="0" smtClean="0"/>
          </a:p>
          <a:p>
            <a:endParaRPr lang="ru-RU" sz="2400" dirty="0" smtClean="0">
              <a:solidFill>
                <a:srgbClr val="C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94685" y="154546"/>
            <a:ext cx="11864741" cy="12106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общеобразовательное учреждение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«Средняя общеобразовательная школа «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Лесновский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центр образования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имени Героя Советского Союза Н.А.Боброва»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5613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867" y="1620098"/>
            <a:ext cx="111768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Планируемые результаты и показатели их достижения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 риску – снижение доли обучающихся с рисками учебной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неуспешности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Освоена методическая тема, получены результаты согласно плану мероприятий в рамках методической темы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Обучены педагоги по теме «Мотивация учебной деятельности в условиях реализации ФГОС» (%)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мониторинга проанализированы и спланирована корректирующая деятельность (аналитическая справка, скорректированный план работы)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Внедрен проект «Карта школьных достижений»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Показатель: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учителя - это переход от передачи знаний к созданию условий для активного познания и получения детьми практического опыта. Для учащихся - переход от пассивного усвоения информации к активному ее поиску, критическому осмыслению, использованию на практике. Умения решать задачи проблемного характера, кооперироваться для совместного решения, осуществлять эффективную коммуникацию, не бояться нестандартных практических задач и решений.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Показатель: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каждого обучающегося создана «Карта школьных достижений».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endParaRPr lang="ru-RU" sz="2400" dirty="0" smtClean="0"/>
          </a:p>
          <a:p>
            <a:endParaRPr lang="ru-RU" sz="2400" dirty="0" smtClean="0">
              <a:solidFill>
                <a:srgbClr val="C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94685" y="154546"/>
            <a:ext cx="11864741" cy="12106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общеобразовательное учреждение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«Средняя общеобразовательная школа «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Лесновский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центр образования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имени Героя Советского Союза Н.А.Боброва»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5613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168" y="1568917"/>
            <a:ext cx="1109406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Школьные  практики по улучшению образовательных результатов.</a:t>
            </a:r>
          </a:p>
          <a:p>
            <a:pPr marL="914400" lvl="1" indent="-457200"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Повышение уровня школьного благополучия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образовательной среды с комфортными для учеников, воспитанников условиями в целях осуществления образовательного процесса в соответствии с индивидуальными потребностями и возможностями личности ребенка: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технологии «Ситуации успеха», « Звёздный час» , «Карта школьных достижений»- каждый ребенок в чем-то успешен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научно-практическая конференция «Эврика» - развитие интереса к проектной и исследовательской деятельности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«Точка роста», как дополнительный ресурс повышения мотивации обучающихся                                              4. Реализация программы «Воспитание» как  ступень к профессиональному самоопределению обучающихся, в том числе и детей с ОВЗ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endParaRPr lang="ru-RU" sz="2000" dirty="0" smtClean="0"/>
          </a:p>
          <a:p>
            <a:endParaRPr lang="ru-RU" sz="2800" dirty="0" smtClean="0"/>
          </a:p>
          <a:p>
            <a:pPr marL="914400" lvl="1" indent="-457200" algn="just"/>
            <a:endParaRPr lang="ru-RU" sz="2400" dirty="0" smtClean="0"/>
          </a:p>
          <a:p>
            <a:pPr marL="914400" lvl="1" indent="-457200" algn="just"/>
            <a:endParaRPr lang="ru-RU" sz="2400" dirty="0" smtClean="0"/>
          </a:p>
          <a:p>
            <a:pPr marL="914400" lvl="1" indent="-457200" algn="just"/>
            <a:endParaRPr lang="ru-RU" sz="2400" dirty="0" smtClean="0"/>
          </a:p>
          <a:p>
            <a:pPr marL="914400" lvl="1" indent="-457200" algn="just"/>
            <a:endParaRPr lang="ru-RU" sz="2400" dirty="0" smtClean="0"/>
          </a:p>
          <a:p>
            <a:pPr marL="914400" lvl="1" indent="-457200" algn="just"/>
            <a:endParaRPr lang="ru-RU" sz="24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94685" y="154546"/>
            <a:ext cx="11864741" cy="12106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общеобразовательное учреждение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«Средняя общеобразовательная школа «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Лесновский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центр образования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имени Героя Советского Союза Н.А.Боброва»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5621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27259" y="-326818"/>
            <a:ext cx="11864741" cy="1703671"/>
          </a:xfrm>
        </p:spPr>
        <p:txBody>
          <a:bodyPr rtlCol="0"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общеобразовательное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«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Лесновский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 образования</a:t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имени Героя Советского Союза Н.А.Боброва» 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3345" y="1546458"/>
            <a:ext cx="3696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Адрес: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Ленинградская область,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Всеволожский район,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пос. Лесное,  д.22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774" y="5416182"/>
            <a:ext cx="10666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Начало образовательного процесса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01.09.1959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Проектная мощность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392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обучающихся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31.05.2021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года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школьном отделении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обучается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318 детей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33346" y="2886477"/>
            <a:ext cx="36961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Реализуемые программы: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ООП ДОО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ООП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ООП ООО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ООП СОО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АОП НОО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5.1, 5.2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7.1,7.2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АОП ООО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7.1, 7.2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AutoShape 2" descr="https://lesn.vsevobr.ru/wp-content/uploads/2021/01/15-1024x504.jpg"/>
          <p:cNvSpPr>
            <a:spLocks noChangeAspect="1" noChangeArrowheads="1"/>
          </p:cNvSpPr>
          <p:nvPr/>
        </p:nvSpPr>
        <p:spPr bwMode="auto">
          <a:xfrm>
            <a:off x="155575" y="-1439863"/>
            <a:ext cx="6096000" cy="3000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lesn.vsevobr.ru/wp-content/uploads/2021/01/15-1024x504.jpg"/>
          <p:cNvSpPr>
            <a:spLocks noChangeAspect="1" noChangeArrowheads="1"/>
          </p:cNvSpPr>
          <p:nvPr/>
        </p:nvSpPr>
        <p:spPr bwMode="auto">
          <a:xfrm>
            <a:off x="155575" y="-1439863"/>
            <a:ext cx="6096000" cy="3000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C:\Documents and Settings\Мыцикова АМ\Рабочий стол\15.jpg"/>
          <p:cNvPicPr/>
          <p:nvPr/>
        </p:nvPicPr>
        <p:blipFill>
          <a:blip r:embed="rId3"/>
          <a:srcRect r="12157"/>
          <a:stretch>
            <a:fillRect/>
          </a:stretch>
        </p:blipFill>
        <p:spPr bwMode="auto">
          <a:xfrm>
            <a:off x="1596946" y="1679486"/>
            <a:ext cx="6156136" cy="336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9166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35833" y="0"/>
            <a:ext cx="11864741" cy="1703671"/>
          </a:xfrm>
        </p:spPr>
        <p:txBody>
          <a:bodyPr rtlCol="0"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«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Лесновский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 образования</a:t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имени Героя Советского Союза Н.А.Боброва»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767" y="1943612"/>
            <a:ext cx="111768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Особенности функционирования: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Большая доля семей с низким социально-экономическим статусом, учебе детей не уделяется должного внимания,  и, как следствие, низкая мотивация большей части школьников к учебному труду.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Приоритет у большей части учащихся и родителей хорошей отметки как факта, а не определенного уровня качества знаний как личного результата учебного труда.</a:t>
            </a: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Низкая мотивация учащихся к учебной деятельности.  Устранение родителей от взаимодействия с педагогами по вопросам сопровождения детей в рамках образовательной деятельности.</a:t>
            </a: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Большая педагогическая нагрузка  у учителей</a:t>
            </a:r>
          </a:p>
        </p:txBody>
      </p:sp>
    </p:spTree>
    <p:extLst>
      <p:ext uri="{BB962C8B-B14F-4D97-AF65-F5344CB8AC3E}">
        <p14:creationId xmlns:p14="http://schemas.microsoft.com/office/powerpoint/2010/main" val="560390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27259" y="0"/>
            <a:ext cx="11864741" cy="1703671"/>
          </a:xfrm>
        </p:spPr>
        <p:txBody>
          <a:bodyPr rtlCol="0">
            <a:normAutofit fontScale="90000"/>
          </a:bodyPr>
          <a:lstStyle/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«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Лесновский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 образования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имени Героя Советского Союза Н.А.Боброва»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392" y="1429284"/>
            <a:ext cx="111768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Педагогический коллектив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(32 человека):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0" y="3459102"/>
          <a:ext cx="3928056" cy="2761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Диаграмма" r:id="rId4" imgW="5819792" imgH="2286159" progId="MSGraph.Chart.8">
                  <p:embed/>
                </p:oleObj>
              </mc:Choice>
              <mc:Fallback>
                <p:oleObj name="Диаграмма" r:id="rId4" imgW="5819792" imgH="2286159" progId="MSGraph.Chart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59102"/>
                        <a:ext cx="3928056" cy="27613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4032809" y="3009294"/>
          <a:ext cx="4106638" cy="3507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Диаграмма" r:id="rId6" imgW="5895955" imgH="2552687" progId="MSGraph.Chart.8">
                  <p:embed/>
                </p:oleObj>
              </mc:Choice>
              <mc:Fallback>
                <p:oleObj name="Диаграмма" r:id="rId6" imgW="5895955" imgH="2552687" progId="MSGraph.Char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809" y="3009294"/>
                        <a:ext cx="4106638" cy="35074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8075054" y="3374264"/>
          <a:ext cx="3949521" cy="2924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Диаграмма" r:id="rId8" imgW="5838833" imgH="2057480" progId="MSGraph.Chart.8">
                  <p:embed/>
                </p:oleObj>
              </mc:Choice>
              <mc:Fallback>
                <p:oleObj name="Диаграмма" r:id="rId8" imgW="5838833" imgH="2057480" progId="MSGraph.Char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054" y="3374264"/>
                        <a:ext cx="3949521" cy="29241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3941" y="2302900"/>
            <a:ext cx="115518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Возраст педагогов                       Стаж                                Квалификация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31744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442" y="1434631"/>
            <a:ext cx="1117680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Маркеры низких результатов, выявленные до проекта: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(распоряжения комитета по образованию администрации МО «Всеволожский муниципальный район» Ленинградской области от 29 января 2020 года № 101 «О разработке и реализации муниципальной программы по поддержке школ с низкими результатами обучения по итогам 2019 года», от 07 апреля 2020 года № 311 «Об организации работы со школами с низкими образовательными результатами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Снижение качества знаний обучающихся при переходе из начальной школы в основную.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Снижение качества знаний в 6-7 классах в связи с выявлением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обучающихя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ОВЗ (ЗПР)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3.Загруженность педагогов и,  как следствие, «синдром профессионального выгорания».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4.Пассивность родителей в вопросах образования и будущего ребенка.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94685" y="154546"/>
            <a:ext cx="11864741" cy="12106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общеобразовательное учреждение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«Средняя общеобразовательная школа «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Лесновский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центр образования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имени Героя Советского Союза Н.А.Боброва»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5839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867" y="1606683"/>
            <a:ext cx="111768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Рисковый профиль проекта 500+: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(распоряжение Комитета по образованию администрации муниципального образования «Всеволожский муниципальный район» Ленинградской области от 25.02.2021 года № 136 «Об организации участия общеобразовательных учреждений Всеволожского района в проекте адресной методической помощи «500+» в 2021 году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с обучающимися с ОВЗ</a:t>
            </a:r>
          </a:p>
          <a:p>
            <a:pPr marL="342900" indent="-342900" algn="just"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учебной мотивации обучающихся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уровня школьного благополучия</a:t>
            </a:r>
          </a:p>
          <a:p>
            <a:pPr marL="342900" indent="-342900" algn="just"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Снижение доли обучающихся с рисками учебной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неуспешности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94685" y="154546"/>
            <a:ext cx="11864741" cy="12106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общеобразовательное учреждение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«Средняя общеобразовательная школа «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Лесновский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центр образования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имени Героя Советского Союза Н.А.Боброва»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46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94685" y="154546"/>
            <a:ext cx="11864741" cy="12106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общеобразовательное учреждение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«Средняя общеобразовательная школа «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Лесновский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центр образования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имени Героя Советского Союза Н.А.Боброва»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99245" y="1378039"/>
            <a:ext cx="11230378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обучающимися с ОВЗ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Выявление  обучающихся с  ОВЗ ППК школы.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Перевод учащихся из групп риска школьной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неуспешности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АООП согласно заключениям районной ПМПК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3.Психолого-педагогическое сопровождение данной категории обучающихся специалистами (дефектологом, педагогом-психологом)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4.Профориентационная работа.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4.1. В рамках Воспитательной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программы  « Профориентация»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4.2. Сетевое взаимодействие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учреждениями СПО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3746" y="2975020"/>
            <a:ext cx="2611617" cy="348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6948" y="2936385"/>
            <a:ext cx="2617630" cy="349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3426" y="2932090"/>
            <a:ext cx="2650253" cy="353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3598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7770" y="1453414"/>
            <a:ext cx="11068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Повышение учебной мотивации обучающихся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Проведение корпоративного обучения по теме « Система формирующего оценивания».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2.Использование мотивирующих занятий  при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стратовом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обучении», индивидуальных консультаций.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Привлечение родителей и выпускников школы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работы.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4.Привлечение к участию в школьной конференции «Эврика» по защите проектных и творческих работ.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94685" y="154546"/>
            <a:ext cx="11864741" cy="12106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общеобразовательное учреждение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«Средняя общеобразовательная школа «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Лесновский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центр образования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имени Героя Советского Союза Н.А.Боброва»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980" y="3322749"/>
            <a:ext cx="2832831" cy="330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5875" y="3312664"/>
            <a:ext cx="4478121" cy="335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D:\Д\Мои документы\общие документы\точка роста\соврем школа\школа\выборка фото\IMG_2000_h1200.jpg"/>
          <p:cNvPicPr/>
          <p:nvPr/>
        </p:nvPicPr>
        <p:blipFill>
          <a:blip r:embed="rId5" cstate="print"/>
          <a:srcRect l="11545" t="3846" r="1871"/>
          <a:stretch>
            <a:fillRect/>
          </a:stretch>
        </p:blipFill>
        <p:spPr bwMode="auto">
          <a:xfrm>
            <a:off x="3039414" y="3314164"/>
            <a:ext cx="4636395" cy="333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771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168" y="1568917"/>
            <a:ext cx="1109406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Повышение уровня школьного благополучия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1.«Система тренингов и мероприятий для улучшения показателя благополучия в классном и педагогическом коллективе» (технологии «Ситуации успеха», « Звёздный час»)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Мероприятия по профилактике конфликтных ситуаций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коллективе (коллективные и индивидуальные беседы, ролевые игры, создание творческих групп по интересам).</a:t>
            </a:r>
          </a:p>
          <a:p>
            <a:pPr marL="914400" lvl="1" indent="-457200" algn="just"/>
            <a:endParaRPr lang="ru-RU" sz="2400" dirty="0" smtClean="0"/>
          </a:p>
          <a:p>
            <a:pPr marL="914400" lvl="1" indent="-457200" algn="just"/>
            <a:endParaRPr lang="ru-RU" sz="2400" dirty="0" smtClean="0"/>
          </a:p>
          <a:p>
            <a:pPr marL="914400" lvl="1" indent="-457200" algn="just"/>
            <a:endParaRPr lang="ru-RU" sz="2400" dirty="0" smtClean="0"/>
          </a:p>
          <a:p>
            <a:pPr marL="914400" lvl="1" indent="-457200" algn="just"/>
            <a:endParaRPr lang="ru-RU" sz="2400" dirty="0" smtClean="0"/>
          </a:p>
          <a:p>
            <a:pPr marL="914400" lvl="1" indent="-457200" algn="just"/>
            <a:endParaRPr lang="ru-RU" sz="24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94685" y="154546"/>
            <a:ext cx="11864741" cy="12106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общеобразовательное учреждение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«Средняя общеобразовательная школа «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Лесновский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центр образования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имени Героя Советского Союза Н.А.Боброва»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614" y="3570244"/>
            <a:ext cx="4626320" cy="23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4345" y="3557364"/>
            <a:ext cx="1826185" cy="243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30874" y="3557365"/>
            <a:ext cx="3191165" cy="23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62160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1412</Words>
  <Application>Microsoft Office PowerPoint</Application>
  <PresentationFormat>Широкоэкранный</PresentationFormat>
  <Paragraphs>176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Диаграмма</vt:lpstr>
      <vt:lpstr>Презентация PowerPoint</vt:lpstr>
      <vt:lpstr>Муниципальное общеобразовательное учреждение            «Средняя общеобразовательная школа «Лесновский центр образования  имени Героя Советского Союза Н.А.Боброва» </vt:lpstr>
      <vt:lpstr>Муниципальное общеобразовательное учреждение            «Средняя общеобразовательная школа «Лесновский центр образования  имени Героя Советского Союза Н.А.Боброва»</vt:lpstr>
      <vt:lpstr>Муниципальное общеобразовательное учреждение            «Средняя общеобразовательная школа «Лесновский центр образования  имени Героя Советского Союза Н.А.Боброва»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МОБУ «Муринская СОШ №3»           Педагогический совет 2020-2021 учебный год</dc:title>
  <dc:creator>НВ</dc:creator>
  <cp:lastModifiedBy>sek</cp:lastModifiedBy>
  <cp:revision>131</cp:revision>
  <dcterms:created xsi:type="dcterms:W3CDTF">2020-08-27T21:36:53Z</dcterms:created>
  <dcterms:modified xsi:type="dcterms:W3CDTF">2021-05-31T05:27:09Z</dcterms:modified>
</cp:coreProperties>
</file>